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9" r:id="rId3"/>
    <p:sldId id="260" r:id="rId4"/>
    <p:sldId id="261" r:id="rId5"/>
    <p:sldId id="258" r:id="rId6"/>
    <p:sldId id="262" r:id="rId7"/>
    <p:sldId id="257" r:id="rId8"/>
    <p:sldId id="264" r:id="rId9"/>
    <p:sldId id="265" r:id="rId10"/>
    <p:sldId id="267" r:id="rId11"/>
    <p:sldId id="266" r:id="rId12"/>
    <p:sldId id="269" r:id="rId13"/>
    <p:sldId id="295" r:id="rId14"/>
    <p:sldId id="268" r:id="rId15"/>
    <p:sldId id="271" r:id="rId16"/>
    <p:sldId id="272" r:id="rId17"/>
    <p:sldId id="273" r:id="rId18"/>
    <p:sldId id="274" r:id="rId19"/>
    <p:sldId id="275" r:id="rId20"/>
    <p:sldId id="276" r:id="rId21"/>
    <p:sldId id="277" r:id="rId23"/>
    <p:sldId id="278" r:id="rId24"/>
    <p:sldId id="279" r:id="rId25"/>
    <p:sldId id="280" r:id="rId26"/>
    <p:sldId id="281" r:id="rId27"/>
    <p:sldId id="296" r:id="rId28"/>
    <p:sldId id="282" r:id="rId29"/>
    <p:sldId id="283" r:id="rId30"/>
    <p:sldId id="284" r:id="rId31"/>
    <p:sldId id="285" r:id="rId32"/>
    <p:sldId id="286" r:id="rId33"/>
    <p:sldId id="287" r:id="rId34"/>
    <p:sldId id="288" r:id="rId35"/>
    <p:sldId id="289" r:id="rId36"/>
    <p:sldId id="290" r:id="rId37"/>
    <p:sldId id="291" r:id="rId38"/>
    <p:sldId id="293" r:id="rId39"/>
    <p:sldId id="294" r:id="rId4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5" userDrawn="1">
          <p15:clr>
            <a:srgbClr val="A4A3A4"/>
          </p15:clr>
        </p15:guide>
        <p15:guide id="2" pos="384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95"/>
        <p:guide pos="3842"/>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3" Type="http://schemas.openxmlformats.org/officeDocument/2006/relationships/tableStyles" Target="tableStyles.xml"/><Relationship Id="rId42" Type="http://schemas.openxmlformats.org/officeDocument/2006/relationships/viewProps" Target="viewProps.xml"/><Relationship Id="rId41" Type="http://schemas.openxmlformats.org/officeDocument/2006/relationships/presProps" Target="presProps.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notesMaster" Target="notesMasters/notesMaster1.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ink/ink1.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1:10"/>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3212.001 6454.326 767</inkml:trace>
</inkml:ink>
</file>

<file path=ppt/ink/ink2.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1:25"/>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3662.001 8467.326 767</inkml:trace>
</inkml:ink>
</file>

<file path=ppt/ink/ink3.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2:08"/>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4379.001 7985.326 767</inkml:trace>
</inkml:ink>
</file>

<file path=ppt/ink/ink4.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3:05"/>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6949.001 6936.326 767</inkml:trace>
</inkml:ink>
</file>

<file path=ppt/ink/ink5.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5:15"/>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11254.001 1732.326 767</inkml:trace>
</inkml:ink>
</file>

<file path=ppt/ink/ink6.xml><?xml version="1.0" encoding="utf-8"?>
<inkml:ink xmlns:inkml="http://www.w3.org/2003/InkML">
  <inkml:definitions>
    <inkml:context xml:id="ctx0">
      <inkml:inkSource xml:id="inkSrc0">
        <inkml:traceFormat>
          <inkml:channel name="X" type="integer" units="cm"/>
          <inkml:channel name="Y" type="integer" units="cm"/>
          <inkml:channel name="F" type="integer" max="1023" units="dev"/>
        </inkml:traceFormat>
        <inkml:channelProperties>
          <inkml:channelProperty channel="X" name="resolution" value="28.3464566929134" units="1/cm"/>
          <inkml:channelProperty channel="Y" name="resolution" value="28.3464566929134" units="1/cm"/>
          <inkml:channelProperty channel="F" name="resolution" value="0" units="1/dev"/>
        </inkml:channelProperties>
      </inkml:inkSource>
      <inkml:timestamp xml:id="ts0" timeString="2025-12-15T22:56:28"/>
    </inkml:context>
    <inkml:brush xml:id="br0">
      <inkml:brushProperty name="width" value="0.0529194456206428" units="cm"/>
      <inkml:brushProperty name="height" value="0.0529194456206428" units="cm"/>
      <inkml:brushProperty name="color" value="#f80600"/>
      <inkml:brushProperty name="ignorePressure" value="0"/>
    </inkml:brush>
  </inkml:definitions>
  <inkml:trace contextRef="#ctx0" brushRef="#br0">12443.001 682.326 767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468" y="0"/>
            <a:ext cx="12003063" cy="68580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tags" Target="../tags/tag62.xml"/><Relationship Id="rId17" Type="http://schemas.openxmlformats.org/officeDocument/2006/relationships/tags" Target="../tags/tag61.xml"/><Relationship Id="rId16" Type="http://schemas.openxmlformats.org/officeDocument/2006/relationships/tags" Target="../tags/tag60.xml"/><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3"/>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5"/>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8"/>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16.png"/><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9" Type="http://schemas.openxmlformats.org/officeDocument/2006/relationships/customXml" Target="../ink/ink6.xml"/><Relationship Id="rId8" Type="http://schemas.openxmlformats.org/officeDocument/2006/relationships/customXml" Target="../ink/ink5.xml"/><Relationship Id="rId7" Type="http://schemas.openxmlformats.org/officeDocument/2006/relationships/customXml" Target="../ink/ink4.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21.png"/><Relationship Id="rId3" Type="http://schemas.openxmlformats.org/officeDocument/2006/relationships/customXml" Target="../ink/ink1.xml"/><Relationship Id="rId2" Type="http://schemas.openxmlformats.org/officeDocument/2006/relationships/image" Target="../media/image20.png"/><Relationship Id="rId10" Type="http://schemas.openxmlformats.org/officeDocument/2006/relationships/slideLayout" Target="../slideLayouts/slideLayout12.xml"/><Relationship Id="rId1"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2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26.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43.png"/><Relationship Id="rId1" Type="http://schemas.openxmlformats.org/officeDocument/2006/relationships/image" Target="../media/image42.pn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47.png"/><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48.png"/></Relationships>
</file>

<file path=ppt/slides/_rels/slide35.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image" Target="../media/image53.png"/><Relationship Id="rId4" Type="http://schemas.openxmlformats.org/officeDocument/2006/relationships/image" Target="../media/image52.png"/><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p:sp>
        <p:nvSpPr>
          <p:cNvPr id="2" name="标题 1"/>
          <p:cNvSpPr>
            <a:spLocks noGrp="1"/>
          </p:cNvSpPr>
          <p:nvPr>
            <p:ph type="ctrTitle"/>
          </p:nvPr>
        </p:nvSpPr>
        <p:spPr>
          <a:xfrm>
            <a:off x="1198800" y="914400"/>
            <a:ext cx="9799200" cy="2570400"/>
          </a:xfrm>
        </p:spPr>
        <p:txBody>
          <a:bodyPr/>
          <a:p>
            <a:r>
              <a:rPr lang="zh-CN" altLang="en-US" sz="6600"/>
              <a:t>固体结构</a:t>
            </a:r>
            <a:endParaRPr lang="zh-CN" altLang="en-US" sz="6600"/>
          </a:p>
        </p:txBody>
      </p:sp>
      <p:sp>
        <p:nvSpPr>
          <p:cNvPr id="3" name="副标题 2"/>
          <p:cNvSpPr>
            <a:spLocks noGrp="1"/>
          </p:cNvSpPr>
          <p:nvPr>
            <p:ph type="subTitle" idx="1"/>
          </p:nvPr>
        </p:nvSpPr>
        <p:spPr/>
        <p:txBody>
          <a:bodyPr/>
          <a:p>
            <a:r>
              <a:rPr lang="zh-CN" altLang="en-US"/>
              <a:t>电气</a:t>
            </a:r>
            <a:r>
              <a:rPr lang="en-US" altLang="zh-CN"/>
              <a:t>2513 </a:t>
            </a:r>
            <a:r>
              <a:rPr lang="zh-CN" altLang="en-US"/>
              <a:t>金子开</a:t>
            </a:r>
            <a:endParaRPr lang="zh-CN" altLang="en-US"/>
          </a:p>
        </p:txBody>
      </p:sp>
      <p:pic>
        <p:nvPicPr>
          <p:cNvPr id="7" name="图片 6"/>
          <p:cNvPicPr>
            <a:picLocks noChangeAspect="1"/>
          </p:cNvPicPr>
          <p:nvPr/>
        </p:nvPicPr>
        <p:blipFill>
          <a:blip r:embed="rId1"/>
          <a:srcRect l="4063" t="28374" r="3189" b="26450"/>
          <a:stretch>
            <a:fillRect/>
          </a:stretch>
        </p:blipFill>
        <p:spPr>
          <a:xfrm>
            <a:off x="6969760" y="520065"/>
            <a:ext cx="4942840" cy="13538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495935" y="1049655"/>
            <a:ext cx="9980930" cy="51809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398010" y="3014345"/>
            <a:ext cx="3396615" cy="829945"/>
          </a:xfrm>
          <a:prstGeom prst="rect">
            <a:avLst/>
          </a:prstGeom>
          <a:noFill/>
        </p:spPr>
        <p:txBody>
          <a:bodyPr wrap="square" rtlCol="0">
            <a:spAutoFit/>
          </a:bodyPr>
          <a:p>
            <a:r>
              <a:rPr lang="en-US" altLang="zh-CN" sz="4800"/>
              <a:t> 2.</a:t>
            </a:r>
            <a:r>
              <a:rPr lang="zh-CN" altLang="en-US" sz="4800"/>
              <a:t>金属晶体</a:t>
            </a:r>
            <a:endParaRPr lang="zh-CN" altLang="en-US" sz="4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584835" y="789305"/>
            <a:ext cx="5299075" cy="1686560"/>
          </a:xfrm>
          <a:prstGeom prst="rect">
            <a:avLst/>
          </a:prstGeom>
        </p:spPr>
      </p:pic>
      <p:pic>
        <p:nvPicPr>
          <p:cNvPr id="3" name="图片 2"/>
          <p:cNvPicPr>
            <a:picLocks noChangeAspect="1"/>
          </p:cNvPicPr>
          <p:nvPr/>
        </p:nvPicPr>
        <p:blipFill>
          <a:blip r:embed="rId2"/>
          <a:stretch>
            <a:fillRect/>
          </a:stretch>
        </p:blipFill>
        <p:spPr>
          <a:xfrm>
            <a:off x="805180" y="2646680"/>
            <a:ext cx="4735830" cy="1407795"/>
          </a:xfrm>
          <a:prstGeom prst="rect">
            <a:avLst/>
          </a:prstGeom>
        </p:spPr>
      </p:pic>
      <p:pic>
        <p:nvPicPr>
          <p:cNvPr id="4" name="图片 3"/>
          <p:cNvPicPr>
            <a:picLocks noChangeAspect="1"/>
          </p:cNvPicPr>
          <p:nvPr/>
        </p:nvPicPr>
        <p:blipFill>
          <a:blip r:embed="rId3"/>
          <a:stretch>
            <a:fillRect/>
          </a:stretch>
        </p:blipFill>
        <p:spPr>
          <a:xfrm>
            <a:off x="1212850" y="4352925"/>
            <a:ext cx="3771900" cy="1724025"/>
          </a:xfrm>
          <a:prstGeom prst="rect">
            <a:avLst/>
          </a:prstGeom>
        </p:spPr>
      </p:pic>
      <p:pic>
        <p:nvPicPr>
          <p:cNvPr id="5" name="图片 4"/>
          <p:cNvPicPr>
            <a:picLocks noChangeAspect="1"/>
          </p:cNvPicPr>
          <p:nvPr/>
        </p:nvPicPr>
        <p:blipFill>
          <a:blip r:embed="rId4"/>
          <a:stretch>
            <a:fillRect/>
          </a:stretch>
        </p:blipFill>
        <p:spPr>
          <a:xfrm>
            <a:off x="6097270" y="702945"/>
            <a:ext cx="3886200" cy="2038350"/>
          </a:xfrm>
          <a:prstGeom prst="rect">
            <a:avLst/>
          </a:prstGeom>
        </p:spPr>
      </p:pic>
      <p:pic>
        <p:nvPicPr>
          <p:cNvPr id="6" name="图片 5"/>
          <p:cNvPicPr/>
          <p:nvPr/>
        </p:nvPicPr>
        <p:blipFill>
          <a:blip r:embed="rId5"/>
          <a:stretch>
            <a:fillRect/>
          </a:stretch>
        </p:blipFill>
        <p:spPr>
          <a:xfrm>
            <a:off x="6475413" y="3429000"/>
            <a:ext cx="2790825" cy="2647950"/>
          </a:xfrm>
          <a:prstGeom prst="rect">
            <a:avLst/>
          </a:prstGeom>
        </p:spPr>
      </p:pic>
      <p:sp>
        <p:nvSpPr>
          <p:cNvPr id="7" name="文本框 6"/>
          <p:cNvSpPr txBox="1"/>
          <p:nvPr/>
        </p:nvSpPr>
        <p:spPr>
          <a:xfrm>
            <a:off x="7465695" y="6177915"/>
            <a:ext cx="4064000" cy="368300"/>
          </a:xfrm>
          <a:prstGeom prst="rect">
            <a:avLst/>
          </a:prstGeom>
          <a:noFill/>
        </p:spPr>
        <p:txBody>
          <a:bodyPr wrap="square" rtlCol="0">
            <a:spAutoFit/>
          </a:bodyPr>
          <a:p>
            <a:r>
              <a:rPr lang="zh-CN" altLang="en-US"/>
              <a:t>金刚石</a:t>
            </a:r>
            <a:endParaRPr lang="zh-CN" altLang="en-US"/>
          </a:p>
        </p:txBody>
      </p:sp>
      <p:sp>
        <p:nvSpPr>
          <p:cNvPr id="8" name="文本框 7"/>
          <p:cNvSpPr txBox="1"/>
          <p:nvPr/>
        </p:nvSpPr>
        <p:spPr>
          <a:xfrm>
            <a:off x="619125" y="396875"/>
            <a:ext cx="4064000" cy="521970"/>
          </a:xfrm>
          <a:prstGeom prst="rect">
            <a:avLst/>
          </a:prstGeom>
          <a:noFill/>
        </p:spPr>
        <p:txBody>
          <a:bodyPr wrap="square" rtlCol="0">
            <a:spAutoFit/>
          </a:bodyPr>
          <a:p>
            <a:r>
              <a:rPr lang="en-US" altLang="zh-CN" sz="2800"/>
              <a:t>2.1</a:t>
            </a:r>
            <a:r>
              <a:rPr lang="zh-CN" altLang="en-US" sz="2800"/>
              <a:t>堆积方式：</a:t>
            </a:r>
            <a:endParaRPr lang="zh-CN" altLang="en-US" sz="2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19125" y="396875"/>
            <a:ext cx="4064000" cy="521970"/>
          </a:xfrm>
          <a:prstGeom prst="rect">
            <a:avLst/>
          </a:prstGeom>
          <a:noFill/>
        </p:spPr>
        <p:txBody>
          <a:bodyPr wrap="square" rtlCol="0">
            <a:spAutoFit/>
          </a:bodyPr>
          <a:p>
            <a:r>
              <a:rPr lang="en-US" altLang="zh-CN" sz="2800"/>
              <a:t>2.1</a:t>
            </a:r>
            <a:r>
              <a:rPr lang="zh-CN" altLang="en-US" sz="2800"/>
              <a:t>堆积方式：</a:t>
            </a:r>
            <a:endParaRPr lang="zh-CN" altLang="en-US" sz="2800"/>
          </a:p>
        </p:txBody>
      </p:sp>
      <p:pic>
        <p:nvPicPr>
          <p:cNvPr id="3" name="图片 2"/>
          <p:cNvPicPr>
            <a:picLocks noChangeAspect="1"/>
          </p:cNvPicPr>
          <p:nvPr/>
        </p:nvPicPr>
        <p:blipFill>
          <a:blip r:embed="rId1"/>
          <a:stretch>
            <a:fillRect/>
          </a:stretch>
        </p:blipFill>
        <p:spPr>
          <a:xfrm>
            <a:off x="851535" y="1481455"/>
            <a:ext cx="10153650" cy="48863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45185" y="542925"/>
            <a:ext cx="10500995" cy="3784600"/>
          </a:xfrm>
          <a:prstGeom prst="rect">
            <a:avLst/>
          </a:prstGeom>
          <a:noFill/>
        </p:spPr>
        <p:txBody>
          <a:bodyPr wrap="square" rtlCol="0">
            <a:spAutoFit/>
          </a:bodyPr>
          <a:p>
            <a:r>
              <a:rPr lang="en-US" altLang="zh-CN" sz="2400"/>
              <a:t>2.2</a:t>
            </a:r>
            <a:r>
              <a:rPr lang="zh-CN" altLang="en-US" sz="2400">
                <a:sym typeface="+mn-ea"/>
              </a:rPr>
              <a:t>电子海理论：金属键的形象说法</a:t>
            </a:r>
            <a:r>
              <a:rPr lang="en-US" altLang="zh-CN" sz="2400">
                <a:sym typeface="+mn-ea"/>
              </a:rPr>
              <a:t>: </a:t>
            </a:r>
            <a:endParaRPr lang="en-US" altLang="zh-CN" sz="2400"/>
          </a:p>
          <a:p>
            <a:r>
              <a:rPr lang="zh-CN" altLang="en-US" sz="2400" u="sng">
                <a:sym typeface="+mn-ea"/>
              </a:rPr>
              <a:t>成键方式：金属键</a:t>
            </a:r>
            <a:endParaRPr lang="zh-CN" altLang="en-US" sz="2400" u="sng"/>
          </a:p>
          <a:p>
            <a:r>
              <a:rPr lang="zh-CN" altLang="en-US" sz="2400"/>
              <a:t>电子海理论：金属键的形象说法</a:t>
            </a:r>
            <a:r>
              <a:rPr lang="en-US" altLang="zh-CN" sz="2400"/>
              <a:t>: </a:t>
            </a:r>
            <a:endParaRPr lang="en-US" altLang="zh-CN" sz="2400"/>
          </a:p>
          <a:p>
            <a:r>
              <a:rPr lang="en-US" altLang="zh-CN" sz="2400" b="1"/>
              <a:t>“</a:t>
            </a:r>
            <a:r>
              <a:rPr lang="zh-CN" altLang="en-US" sz="2400" b="1"/>
              <a:t>失去电子的金属离子浸在自由电子的海洋中</a:t>
            </a:r>
            <a:r>
              <a:rPr lang="en-US" altLang="zh-CN" sz="2400" b="1"/>
              <a:t>”</a:t>
            </a:r>
            <a:r>
              <a:rPr lang="zh-CN" altLang="en-US" sz="2400" b="1"/>
              <a:t>。</a:t>
            </a:r>
            <a:r>
              <a:rPr lang="en-US" altLang="zh-CN" sz="2400"/>
              <a:t> </a:t>
            </a:r>
            <a:endParaRPr lang="en-US" altLang="zh-CN" sz="2400"/>
          </a:p>
          <a:p>
            <a:endParaRPr lang="zh-CN" altLang="en-US" sz="2400"/>
          </a:p>
          <a:p>
            <a:r>
              <a:rPr lang="zh-CN" altLang="en-US" sz="2400"/>
              <a:t>金属离子通过吸引自由电子联系在一起，形成金属晶体，这就是金属键。</a:t>
            </a:r>
            <a:r>
              <a:rPr lang="en-US" altLang="zh-CN" sz="2400"/>
              <a:t> </a:t>
            </a:r>
            <a:r>
              <a:rPr lang="zh-CN" altLang="en-US" sz="2400"/>
              <a:t>金属键无方向性</a:t>
            </a:r>
            <a:r>
              <a:rPr lang="en-US" altLang="zh-CN" sz="2400"/>
              <a:t>, </a:t>
            </a:r>
            <a:r>
              <a:rPr lang="zh-CN" altLang="en-US" sz="2400"/>
              <a:t>饱和性。</a:t>
            </a:r>
            <a:endParaRPr lang="zh-CN" altLang="en-US" sz="2400"/>
          </a:p>
          <a:p>
            <a:endParaRPr lang="zh-CN" altLang="en-US" sz="2400"/>
          </a:p>
          <a:p>
            <a:r>
              <a:rPr lang="zh-CN" altLang="en-US" sz="2400"/>
              <a:t>金属键的强弱与自由电子的多少有关</a:t>
            </a:r>
            <a:r>
              <a:rPr lang="en-US" altLang="zh-CN" sz="2400"/>
              <a:t>, </a:t>
            </a:r>
            <a:r>
              <a:rPr lang="zh-CN" altLang="en-US" sz="2400"/>
              <a:t>也和离子半径、电子层结构等其它许多因素有关。</a:t>
            </a:r>
            <a:endParaRPr lang="zh-CN" altLang="en-US" sz="2400"/>
          </a:p>
        </p:txBody>
      </p:sp>
      <p:pic>
        <p:nvPicPr>
          <p:cNvPr id="4" name="图片 3"/>
          <p:cNvPicPr>
            <a:picLocks noChangeAspect="1"/>
          </p:cNvPicPr>
          <p:nvPr/>
        </p:nvPicPr>
        <p:blipFill>
          <a:blip r:embed="rId1"/>
          <a:stretch>
            <a:fillRect/>
          </a:stretch>
        </p:blipFill>
        <p:spPr>
          <a:xfrm>
            <a:off x="1827530" y="4323715"/>
            <a:ext cx="3010535" cy="2190750"/>
          </a:xfrm>
          <a:prstGeom prst="rect">
            <a:avLst/>
          </a:prstGeom>
        </p:spPr>
      </p:pic>
      <p:pic>
        <p:nvPicPr>
          <p:cNvPr id="5" name="图片 4"/>
          <p:cNvPicPr>
            <a:picLocks noChangeAspect="1"/>
          </p:cNvPicPr>
          <p:nvPr/>
        </p:nvPicPr>
        <p:blipFill>
          <a:blip r:embed="rId2"/>
          <a:stretch>
            <a:fillRect/>
          </a:stretch>
        </p:blipFill>
        <p:spPr>
          <a:xfrm>
            <a:off x="5935980" y="4377055"/>
            <a:ext cx="2717165" cy="197548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68045" y="807085"/>
            <a:ext cx="4064000" cy="521970"/>
          </a:xfrm>
          <a:prstGeom prst="rect">
            <a:avLst/>
          </a:prstGeom>
          <a:noFill/>
        </p:spPr>
        <p:txBody>
          <a:bodyPr wrap="square" rtlCol="0">
            <a:spAutoFit/>
          </a:bodyPr>
          <a:p>
            <a:r>
              <a:rPr lang="en-US" altLang="zh-CN" sz="2800"/>
              <a:t>2.3</a:t>
            </a:r>
            <a:r>
              <a:rPr lang="zh-CN" altLang="en-US" sz="2800"/>
              <a:t>能带理论（重要</a:t>
            </a:r>
            <a:endParaRPr lang="zh-CN" altLang="en-US" sz="2800"/>
          </a:p>
        </p:txBody>
      </p:sp>
      <p:sp>
        <p:nvSpPr>
          <p:cNvPr id="3" name="文本框 2"/>
          <p:cNvSpPr txBox="1"/>
          <p:nvPr/>
        </p:nvSpPr>
        <p:spPr>
          <a:xfrm>
            <a:off x="868045" y="1473200"/>
            <a:ext cx="8872220" cy="460375"/>
          </a:xfrm>
          <a:prstGeom prst="rect">
            <a:avLst/>
          </a:prstGeom>
          <a:noFill/>
        </p:spPr>
        <p:txBody>
          <a:bodyPr wrap="square" rtlCol="0">
            <a:spAutoFit/>
          </a:bodyPr>
          <a:p>
            <a:r>
              <a:rPr lang="zh-CN" altLang="en-US" sz="2400">
                <a:highlight>
                  <a:srgbClr val="FFFF00"/>
                </a:highlight>
              </a:rPr>
              <a:t>金属键的量子力学模型称为金属的能带理论</a:t>
            </a:r>
            <a:endParaRPr lang="zh-CN" altLang="en-US" sz="2400">
              <a:highlight>
                <a:srgbClr val="FFFF00"/>
              </a:highlight>
            </a:endParaRPr>
          </a:p>
        </p:txBody>
      </p:sp>
      <p:sp>
        <p:nvSpPr>
          <p:cNvPr id="4" name="文本框 3"/>
          <p:cNvSpPr txBox="1"/>
          <p:nvPr/>
        </p:nvSpPr>
        <p:spPr>
          <a:xfrm>
            <a:off x="868045" y="2077720"/>
            <a:ext cx="9632315" cy="4523105"/>
          </a:xfrm>
          <a:prstGeom prst="rect">
            <a:avLst/>
          </a:prstGeom>
          <a:noFill/>
        </p:spPr>
        <p:txBody>
          <a:bodyPr wrap="square" rtlCol="0">
            <a:spAutoFit/>
          </a:bodyPr>
          <a:p>
            <a:r>
              <a:rPr lang="en-US" altLang="zh-CN" sz="2400">
                <a:latin typeface="+mn-ea"/>
                <a:cs typeface="+mn-ea"/>
              </a:rPr>
              <a:t>(1)</a:t>
            </a:r>
            <a:r>
              <a:rPr lang="zh-CN" altLang="en-US" sz="2400">
                <a:latin typeface="+mn-ea"/>
                <a:cs typeface="+mn-ea"/>
              </a:rPr>
              <a:t>成键时价电子必须是</a:t>
            </a:r>
            <a:r>
              <a:rPr lang="en-US" altLang="zh-CN" sz="2400">
                <a:latin typeface="+mn-ea"/>
                <a:cs typeface="+mn-ea"/>
              </a:rPr>
              <a:t>“</a:t>
            </a:r>
            <a:r>
              <a:rPr lang="zh-CN" altLang="en-US" sz="2400">
                <a:latin typeface="+mn-ea"/>
                <a:cs typeface="+mn-ea"/>
              </a:rPr>
              <a:t>离域</a:t>
            </a:r>
            <a:r>
              <a:rPr lang="en-US" altLang="zh-CN" sz="2400">
                <a:latin typeface="+mn-ea"/>
                <a:cs typeface="+mn-ea"/>
              </a:rPr>
              <a:t>”</a:t>
            </a:r>
            <a:r>
              <a:rPr lang="zh-CN" altLang="en-US" sz="2400">
                <a:latin typeface="+mn-ea"/>
                <a:cs typeface="+mn-ea"/>
              </a:rPr>
              <a:t>的，属于整个金属晶格的原子所共有；</a:t>
            </a:r>
            <a:endParaRPr lang="zh-CN" altLang="en-US" sz="2400">
              <a:latin typeface="+mn-ea"/>
              <a:cs typeface="+mn-ea"/>
            </a:endParaRPr>
          </a:p>
          <a:p>
            <a:r>
              <a:rPr lang="en-US" altLang="zh-CN" sz="2400">
                <a:latin typeface="+mn-ea"/>
                <a:cs typeface="+mn-ea"/>
              </a:rPr>
              <a:t>(2)</a:t>
            </a:r>
            <a:r>
              <a:rPr lang="zh-CN" altLang="en-US" sz="2400">
                <a:latin typeface="+mn-ea"/>
                <a:cs typeface="+mn-ea"/>
              </a:rPr>
              <a:t>金属晶格中原子密集，能组成许多分子轨道，相邻的分子轨道间的能量差很小，</a:t>
            </a:r>
            <a:endParaRPr lang="zh-CN" altLang="en-US" sz="2400">
              <a:latin typeface="+mn-ea"/>
              <a:cs typeface="+mn-ea"/>
            </a:endParaRPr>
          </a:p>
          <a:p>
            <a:r>
              <a:rPr lang="zh-CN" altLang="en-US" sz="2400">
                <a:latin typeface="+mn-ea"/>
                <a:cs typeface="+mn-ea"/>
              </a:rPr>
              <a:t>以致形成</a:t>
            </a:r>
            <a:r>
              <a:rPr lang="en-US" altLang="zh-CN" sz="2400">
                <a:latin typeface="+mn-ea"/>
                <a:cs typeface="+mn-ea"/>
              </a:rPr>
              <a:t>“</a:t>
            </a:r>
            <a:r>
              <a:rPr lang="zh-CN" altLang="en-US" sz="2400">
                <a:latin typeface="+mn-ea"/>
                <a:cs typeface="+mn-ea"/>
              </a:rPr>
              <a:t>能带</a:t>
            </a:r>
            <a:r>
              <a:rPr lang="en-US" altLang="zh-CN" sz="2400">
                <a:latin typeface="+mn-ea"/>
                <a:cs typeface="+mn-ea"/>
              </a:rPr>
              <a:t>”</a:t>
            </a:r>
            <a:r>
              <a:rPr lang="zh-CN" altLang="en-US" sz="2400">
                <a:latin typeface="+mn-ea"/>
                <a:cs typeface="+mn-ea"/>
              </a:rPr>
              <a:t>；</a:t>
            </a:r>
            <a:endParaRPr lang="zh-CN" altLang="en-US" sz="2400">
              <a:latin typeface="+mn-ea"/>
              <a:cs typeface="+mn-ea"/>
            </a:endParaRPr>
          </a:p>
          <a:p>
            <a:r>
              <a:rPr lang="en-US" altLang="zh-CN" sz="2400">
                <a:latin typeface="+mn-ea"/>
                <a:cs typeface="+mn-ea"/>
              </a:rPr>
              <a:t>(3)“</a:t>
            </a:r>
            <a:r>
              <a:rPr lang="zh-CN" altLang="en-US" sz="2400">
                <a:latin typeface="+mn-ea"/>
                <a:cs typeface="+mn-ea"/>
              </a:rPr>
              <a:t>能带</a:t>
            </a:r>
            <a:r>
              <a:rPr lang="en-US" altLang="zh-CN" sz="2400">
                <a:latin typeface="+mn-ea"/>
                <a:cs typeface="+mn-ea"/>
              </a:rPr>
              <a:t>”</a:t>
            </a:r>
            <a:r>
              <a:rPr lang="zh-CN" altLang="en-US" sz="2400">
                <a:latin typeface="+mn-ea"/>
                <a:cs typeface="+mn-ea"/>
              </a:rPr>
              <a:t>也可以看成是紧密堆积的金属原子的电子能级发生的重叠；</a:t>
            </a:r>
            <a:endParaRPr lang="zh-CN" altLang="en-US" sz="2400">
              <a:latin typeface="+mn-ea"/>
              <a:cs typeface="+mn-ea"/>
            </a:endParaRPr>
          </a:p>
          <a:p>
            <a:r>
              <a:rPr lang="en-US" altLang="zh-CN" sz="2400">
                <a:latin typeface="+mn-ea"/>
                <a:cs typeface="+mn-ea"/>
              </a:rPr>
              <a:t>(4)</a:t>
            </a:r>
            <a:r>
              <a:rPr lang="zh-CN" altLang="en-US" sz="2400">
                <a:latin typeface="+mn-ea"/>
                <a:cs typeface="+mn-ea"/>
              </a:rPr>
              <a:t>因原子轨道能级的不同，金属晶体中可有不同的能带，例如导带、价带、禁带等。</a:t>
            </a:r>
            <a:endParaRPr lang="zh-CN" altLang="en-US" sz="2400">
              <a:latin typeface="+mn-ea"/>
              <a:cs typeface="+mn-ea"/>
            </a:endParaRPr>
          </a:p>
          <a:p>
            <a:endParaRPr lang="zh-CN" altLang="en-US" sz="2400">
              <a:solidFill>
                <a:srgbClr val="0070C0"/>
              </a:solidFill>
              <a:latin typeface="+mn-ea"/>
              <a:cs typeface="+mn-ea"/>
            </a:endParaRPr>
          </a:p>
          <a:p>
            <a:r>
              <a:rPr lang="zh-CN" altLang="en-US" sz="2400">
                <a:solidFill>
                  <a:srgbClr val="0070C0"/>
                </a:solidFill>
                <a:latin typeface="+mn-ea"/>
                <a:cs typeface="+mn-ea"/>
              </a:rPr>
              <a:t>能带</a:t>
            </a:r>
            <a:r>
              <a:rPr lang="en-US" altLang="zh-CN" sz="2400">
                <a:solidFill>
                  <a:srgbClr val="0070C0"/>
                </a:solidFill>
                <a:latin typeface="+mn-ea"/>
                <a:cs typeface="+mn-ea"/>
              </a:rPr>
              <a:t>(energy band)</a:t>
            </a:r>
            <a:r>
              <a:rPr lang="en-US" altLang="zh-CN" sz="2400">
                <a:latin typeface="+mn-ea"/>
                <a:cs typeface="+mn-ea"/>
              </a:rPr>
              <a:t>: </a:t>
            </a:r>
            <a:r>
              <a:rPr lang="zh-CN" altLang="en-US" sz="2400">
                <a:latin typeface="+mn-ea"/>
                <a:cs typeface="+mn-ea"/>
              </a:rPr>
              <a:t>一组连续状态的分子轨道</a:t>
            </a:r>
            <a:endParaRPr lang="zh-CN" altLang="en-US" sz="2400">
              <a:latin typeface="+mn-ea"/>
              <a:cs typeface="+mn-ea"/>
            </a:endParaRPr>
          </a:p>
          <a:p>
            <a:r>
              <a:rPr lang="zh-CN" altLang="en-US" sz="2400">
                <a:solidFill>
                  <a:srgbClr val="0070C0"/>
                </a:solidFill>
                <a:latin typeface="+mn-ea"/>
                <a:cs typeface="+mn-ea"/>
              </a:rPr>
              <a:t>导带</a:t>
            </a:r>
            <a:r>
              <a:rPr lang="en-US" altLang="zh-CN" sz="2400">
                <a:solidFill>
                  <a:srgbClr val="0070C0"/>
                </a:solidFill>
                <a:latin typeface="+mn-ea"/>
                <a:cs typeface="+mn-ea"/>
              </a:rPr>
              <a:t>(conduction band): </a:t>
            </a:r>
            <a:r>
              <a:rPr lang="zh-CN" altLang="en-US" sz="2400">
                <a:latin typeface="+mn-ea"/>
                <a:cs typeface="+mn-ea"/>
              </a:rPr>
              <a:t>电子在其中能自由运动的能带</a:t>
            </a:r>
            <a:endParaRPr lang="zh-CN" altLang="en-US" sz="2400">
              <a:latin typeface="+mn-ea"/>
              <a:cs typeface="+mn-ea"/>
            </a:endParaRPr>
          </a:p>
          <a:p>
            <a:r>
              <a:rPr lang="zh-CN" altLang="en-US" sz="2400">
                <a:solidFill>
                  <a:srgbClr val="0070C0"/>
                </a:solidFill>
                <a:latin typeface="+mn-ea"/>
                <a:cs typeface="+mn-ea"/>
              </a:rPr>
              <a:t>价带</a:t>
            </a:r>
            <a:r>
              <a:rPr lang="en-US" altLang="zh-CN" sz="2400">
                <a:solidFill>
                  <a:srgbClr val="0070C0"/>
                </a:solidFill>
                <a:latin typeface="+mn-ea"/>
                <a:cs typeface="+mn-ea"/>
              </a:rPr>
              <a:t>(valence band): </a:t>
            </a:r>
            <a:r>
              <a:rPr lang="zh-CN" altLang="en-US" sz="2400">
                <a:latin typeface="+mn-ea"/>
                <a:cs typeface="+mn-ea"/>
              </a:rPr>
              <a:t>金属中最高的全充满能带</a:t>
            </a:r>
            <a:endParaRPr lang="zh-CN" altLang="en-US" sz="2400">
              <a:latin typeface="+mn-ea"/>
              <a:cs typeface="+mn-ea"/>
            </a:endParaRPr>
          </a:p>
          <a:p>
            <a:r>
              <a:rPr lang="zh-CN" altLang="en-US" sz="2400">
                <a:solidFill>
                  <a:srgbClr val="0070C0"/>
                </a:solidFill>
                <a:latin typeface="+mn-ea"/>
                <a:cs typeface="+mn-ea"/>
              </a:rPr>
              <a:t>禁带</a:t>
            </a:r>
            <a:r>
              <a:rPr lang="en-US" altLang="zh-CN" sz="2400">
                <a:solidFill>
                  <a:srgbClr val="0070C0"/>
                </a:solidFill>
                <a:latin typeface="+mn-ea"/>
                <a:cs typeface="+mn-ea"/>
              </a:rPr>
              <a:t>(forbidden energy gap):</a:t>
            </a:r>
            <a:r>
              <a:rPr lang="en-US" altLang="zh-CN" sz="2400">
                <a:latin typeface="+mn-ea"/>
                <a:cs typeface="+mn-ea"/>
              </a:rPr>
              <a:t> </a:t>
            </a:r>
            <a:r>
              <a:rPr lang="zh-CN" altLang="en-US" sz="2400">
                <a:latin typeface="+mn-ea"/>
                <a:cs typeface="+mn-ea"/>
              </a:rPr>
              <a:t>能带和能带之间的区域</a:t>
            </a:r>
            <a:endParaRPr lang="zh-CN" altLang="en-US" sz="2400">
              <a:latin typeface="+mn-ea"/>
              <a:cs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12470" y="506730"/>
            <a:ext cx="11070590" cy="59582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36930" y="853440"/>
            <a:ext cx="4064000" cy="460375"/>
          </a:xfrm>
          <a:prstGeom prst="rect">
            <a:avLst/>
          </a:prstGeom>
          <a:noFill/>
        </p:spPr>
        <p:txBody>
          <a:bodyPr wrap="square" rtlCol="0">
            <a:spAutoFit/>
          </a:bodyPr>
          <a:p>
            <a:r>
              <a:rPr lang="zh-CN" altLang="en-US" sz="2400"/>
              <a:t>能带理论解释了什么？</a:t>
            </a:r>
            <a:endParaRPr lang="zh-CN" altLang="en-US" sz="2400"/>
          </a:p>
        </p:txBody>
      </p:sp>
      <p:sp>
        <p:nvSpPr>
          <p:cNvPr id="3" name="文本框 2"/>
          <p:cNvSpPr txBox="1"/>
          <p:nvPr/>
        </p:nvSpPr>
        <p:spPr>
          <a:xfrm>
            <a:off x="1043305" y="1536700"/>
            <a:ext cx="9794240" cy="3515360"/>
          </a:xfrm>
          <a:prstGeom prst="rect">
            <a:avLst/>
          </a:prstGeom>
        </p:spPr>
        <p:txBody>
          <a:bodyPr wrap="square">
            <a:noAutofit/>
          </a:bodyPr>
          <a:p>
            <a:r>
              <a:rPr lang="en-US" altLang="zh-CN" sz="2400" b="1">
                <a:solidFill>
                  <a:srgbClr val="C00000"/>
                </a:solidFill>
                <a:latin typeface="Times New Roman" panose="02020603050405020304"/>
                <a:ea typeface="Times New Roman" panose="02020603050405020304"/>
              </a:rPr>
              <a:t>(a) </a:t>
            </a:r>
            <a:r>
              <a:rPr lang="zh-CN" altLang="en-US" sz="2400" b="1">
                <a:solidFill>
                  <a:srgbClr val="C00000"/>
                </a:solidFill>
                <a:latin typeface="黑体" panose="02010609060101010101" charset="-122"/>
                <a:ea typeface="黑体" panose="02010609060101010101" charset="-122"/>
              </a:rPr>
              <a:t>金属的导电性 </a:t>
            </a:r>
            <a:endParaRPr lang="zh-CN" altLang="en-US" sz="2400" b="1">
              <a:solidFill>
                <a:srgbClr val="C00000"/>
              </a:solidFill>
              <a:latin typeface="黑体" panose="02010609060101010101" charset="-122"/>
              <a:ea typeface="黑体" panose="02010609060101010101" charset="-122"/>
            </a:endParaRPr>
          </a:p>
          <a:p>
            <a:r>
              <a:rPr lang="zh-CN" altLang="en-US" sz="2400" b="1">
                <a:solidFill>
                  <a:srgbClr val="0000CC"/>
                </a:solidFill>
                <a:latin typeface="黑体" panose="02010609060101010101" charset="-122"/>
                <a:ea typeface="黑体" panose="02010609060101010101" charset="-122"/>
              </a:rPr>
              <a:t>导电的能带有两种情形</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一种是有导带</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另一种是满带和空带有部分重叠， </a:t>
            </a:r>
            <a:endParaRPr lang="zh-CN" altLang="en-US" sz="2400" b="1">
              <a:solidFill>
                <a:srgbClr val="0000CC"/>
              </a:solidFill>
              <a:latin typeface="黑体" panose="02010609060101010101" charset="-122"/>
              <a:ea typeface="黑体" panose="02010609060101010101" charset="-122"/>
            </a:endParaRPr>
          </a:p>
          <a:p>
            <a:r>
              <a:rPr lang="zh-CN" altLang="en-US" sz="2400" b="1">
                <a:solidFill>
                  <a:srgbClr val="0000CC"/>
                </a:solidFill>
                <a:latin typeface="黑体" panose="02010609060101010101" charset="-122"/>
                <a:ea typeface="黑体" panose="02010609060101010101" charset="-122"/>
              </a:rPr>
              <a:t>如 </a:t>
            </a:r>
            <a:r>
              <a:rPr lang="en-US" altLang="zh-CN" sz="2400" b="1">
                <a:solidFill>
                  <a:srgbClr val="0000CC"/>
                </a:solidFill>
                <a:latin typeface="Times New Roman" panose="02020603050405020304"/>
                <a:ea typeface="Times New Roman" panose="02020603050405020304"/>
              </a:rPr>
              <a:t>Be , </a:t>
            </a:r>
            <a:r>
              <a:rPr lang="zh-CN" altLang="en-US" sz="2400" b="1">
                <a:solidFill>
                  <a:srgbClr val="0000CC"/>
                </a:solidFill>
                <a:latin typeface="黑体" panose="02010609060101010101" charset="-122"/>
                <a:ea typeface="黑体" panose="02010609060101010101" charset="-122"/>
              </a:rPr>
              <a:t>也有满带电子跃迁</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进入空带中</a:t>
            </a:r>
            <a:r>
              <a:rPr lang="en-US" altLang="zh-CN" sz="2400" b="1">
                <a:solidFill>
                  <a:srgbClr val="0000CC"/>
                </a:solidFill>
                <a:latin typeface="Times New Roman" panose="02020603050405020304"/>
                <a:ea typeface="Times New Roman" panose="02020603050405020304"/>
              </a:rPr>
              <a:t>,</a:t>
            </a:r>
            <a:r>
              <a:rPr lang="zh-CN" altLang="en-US" sz="2400" b="1">
                <a:solidFill>
                  <a:srgbClr val="0000CC"/>
                </a:solidFill>
                <a:latin typeface="黑体" panose="02010609060101010101" charset="-122"/>
                <a:ea typeface="黑体" panose="02010609060101010101" charset="-122"/>
              </a:rPr>
              <a:t>形成导带</a:t>
            </a:r>
            <a:r>
              <a:rPr lang="en-US" altLang="zh-CN" sz="2400" b="1">
                <a:solidFill>
                  <a:srgbClr val="0000CC"/>
                </a:solidFill>
                <a:latin typeface="Times New Roman" panose="02020603050405020304"/>
                <a:ea typeface="Times New Roman" panose="02020603050405020304"/>
              </a:rPr>
              <a:t>,</a:t>
            </a:r>
            <a:r>
              <a:rPr lang="zh-CN" altLang="en-US" sz="2400" b="1">
                <a:solidFill>
                  <a:srgbClr val="0000CC"/>
                </a:solidFill>
                <a:latin typeface="黑体" panose="02010609060101010101" charset="-122"/>
                <a:ea typeface="黑体" panose="02010609060101010101" charset="-122"/>
              </a:rPr>
              <a:t>使金属晶体导电。 </a:t>
            </a:r>
            <a:endParaRPr lang="zh-CN" altLang="en-US" sz="2400" b="1">
              <a:solidFill>
                <a:srgbClr val="0000CC"/>
              </a:solidFill>
              <a:latin typeface="黑体" panose="02010609060101010101" charset="-122"/>
              <a:ea typeface="黑体" panose="02010609060101010101" charset="-122"/>
            </a:endParaRPr>
          </a:p>
          <a:p>
            <a:r>
              <a:rPr lang="en-US" altLang="zh-CN" sz="2400" b="1">
                <a:solidFill>
                  <a:srgbClr val="C00000"/>
                </a:solidFill>
                <a:latin typeface="Times New Roman" panose="02020603050405020304"/>
                <a:ea typeface="Times New Roman" panose="02020603050405020304"/>
              </a:rPr>
              <a:t>(b)</a:t>
            </a:r>
            <a:r>
              <a:rPr lang="zh-CN" altLang="en-US" sz="2400" b="1">
                <a:solidFill>
                  <a:srgbClr val="C00000"/>
                </a:solidFill>
                <a:latin typeface="黑体" panose="02010609060101010101" charset="-122"/>
                <a:ea typeface="黑体" panose="02010609060101010101" charset="-122"/>
              </a:rPr>
              <a:t>金属的光泽</a:t>
            </a:r>
            <a:r>
              <a:rPr lang="en-US" altLang="zh-CN" sz="2400" b="1">
                <a:solidFill>
                  <a:srgbClr val="C00000"/>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电子在能带中跃迁</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能量变化的覆盖范围相当广泛</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放出各种波长的光，故大多数金属呈银白色。 </a:t>
            </a:r>
            <a:endParaRPr lang="zh-CN" altLang="en-US" sz="2400" b="1">
              <a:solidFill>
                <a:srgbClr val="0000CC"/>
              </a:solidFill>
              <a:latin typeface="黑体" panose="02010609060101010101" charset="-122"/>
              <a:ea typeface="黑体" panose="02010609060101010101" charset="-122"/>
            </a:endParaRPr>
          </a:p>
          <a:p>
            <a:r>
              <a:rPr lang="en-US" altLang="zh-CN" sz="2400" b="1">
                <a:solidFill>
                  <a:srgbClr val="C00000"/>
                </a:solidFill>
                <a:latin typeface="Times New Roman" panose="02020603050405020304"/>
                <a:ea typeface="Times New Roman" panose="02020603050405020304"/>
              </a:rPr>
              <a:t>(C) </a:t>
            </a:r>
            <a:r>
              <a:rPr lang="zh-CN" altLang="en-US" sz="2400" b="1">
                <a:solidFill>
                  <a:srgbClr val="C00000"/>
                </a:solidFill>
                <a:latin typeface="黑体" panose="02010609060101010101" charset="-122"/>
                <a:ea typeface="黑体" panose="02010609060101010101" charset="-122"/>
              </a:rPr>
              <a:t>金属延展性</a:t>
            </a:r>
            <a:r>
              <a:rPr lang="en-US" altLang="zh-CN" sz="2400" b="1">
                <a:solidFill>
                  <a:srgbClr val="C00000"/>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受外力时</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金属能带不受破坏。 </a:t>
            </a:r>
            <a:endParaRPr lang="zh-CN" altLang="en-US" sz="2400" b="1">
              <a:solidFill>
                <a:srgbClr val="0000CC"/>
              </a:solidFill>
              <a:latin typeface="黑体" panose="02010609060101010101" charset="-122"/>
              <a:ea typeface="黑体" panose="02010609060101010101" charset="-122"/>
            </a:endParaRPr>
          </a:p>
          <a:p>
            <a:r>
              <a:rPr lang="en-US" altLang="zh-CN" sz="2400" b="1">
                <a:solidFill>
                  <a:srgbClr val="C00000"/>
                </a:solidFill>
                <a:latin typeface="Times New Roman" panose="02020603050405020304"/>
                <a:ea typeface="Times New Roman" panose="02020603050405020304"/>
              </a:rPr>
              <a:t>(D) </a:t>
            </a:r>
            <a:r>
              <a:rPr lang="zh-CN" altLang="en-US" sz="2400" b="1">
                <a:solidFill>
                  <a:srgbClr val="C00000"/>
                </a:solidFill>
                <a:latin typeface="黑体" panose="02010609060101010101" charset="-122"/>
                <a:ea typeface="黑体" panose="02010609060101010101" charset="-122"/>
              </a:rPr>
              <a:t>金属的熔点和硬度</a:t>
            </a:r>
            <a:r>
              <a:rPr lang="en-US" altLang="zh-CN" sz="2400" b="1">
                <a:solidFill>
                  <a:srgbClr val="C00000"/>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一般说金属单电子多时</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金属键强</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熔点高</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硬度大。 如 </a:t>
            </a:r>
            <a:r>
              <a:rPr lang="en-US" altLang="zh-CN" sz="2400" b="1">
                <a:solidFill>
                  <a:srgbClr val="0000CC"/>
                </a:solidFill>
                <a:latin typeface="Times New Roman" panose="02020603050405020304"/>
                <a:ea typeface="Times New Roman" panose="02020603050405020304"/>
              </a:rPr>
              <a:t>W</a:t>
            </a:r>
            <a:r>
              <a:rPr lang="zh-CN" altLang="en-US" sz="2400" b="1">
                <a:solidFill>
                  <a:srgbClr val="0000CC"/>
                </a:solidFill>
                <a:latin typeface="黑体" panose="02010609060101010101" charset="-122"/>
                <a:ea typeface="黑体" panose="02010609060101010101" charset="-122"/>
              </a:rPr>
              <a:t>和</a:t>
            </a:r>
            <a:r>
              <a:rPr lang="en-US" altLang="zh-CN" sz="2400" b="1">
                <a:solidFill>
                  <a:srgbClr val="0000CC"/>
                </a:solidFill>
                <a:latin typeface="Times New Roman" panose="02020603050405020304"/>
                <a:ea typeface="Times New Roman" panose="02020603050405020304"/>
              </a:rPr>
              <a:t>Re, m.p. </a:t>
            </a:r>
            <a:r>
              <a:rPr lang="zh-CN" altLang="en-US" sz="2400" b="1">
                <a:solidFill>
                  <a:srgbClr val="0000CC"/>
                </a:solidFill>
                <a:latin typeface="黑体" panose="02010609060101010101" charset="-122"/>
                <a:ea typeface="黑体" panose="02010609060101010101" charset="-122"/>
              </a:rPr>
              <a:t>达 </a:t>
            </a:r>
            <a:r>
              <a:rPr lang="en-US" altLang="zh-CN" sz="2400" b="1">
                <a:solidFill>
                  <a:srgbClr val="0000CC"/>
                </a:solidFill>
                <a:latin typeface="Times New Roman" panose="02020603050405020304"/>
                <a:ea typeface="Times New Roman" panose="02020603050405020304"/>
              </a:rPr>
              <a:t>3500K</a:t>
            </a:r>
            <a:r>
              <a:rPr lang="zh-CN" altLang="en-US" sz="2400" b="1">
                <a:solidFill>
                  <a:srgbClr val="0000CC"/>
                </a:solidFill>
                <a:latin typeface="黑体" panose="02010609060101010101" charset="-122"/>
                <a:ea typeface="黑体" panose="02010609060101010101" charset="-122"/>
              </a:rPr>
              <a:t>， </a:t>
            </a:r>
            <a:r>
              <a:rPr lang="en-US" altLang="zh-CN" sz="2400" b="1">
                <a:solidFill>
                  <a:srgbClr val="0000CC"/>
                </a:solidFill>
                <a:latin typeface="Times New Roman" panose="02020603050405020304"/>
                <a:ea typeface="Times New Roman" panose="02020603050405020304"/>
              </a:rPr>
              <a:t>K </a:t>
            </a:r>
            <a:r>
              <a:rPr lang="zh-CN" altLang="en-US" sz="2400" b="1">
                <a:solidFill>
                  <a:srgbClr val="0000CC"/>
                </a:solidFill>
                <a:latin typeface="黑体" panose="02010609060101010101" charset="-122"/>
                <a:ea typeface="黑体" panose="02010609060101010101" charset="-122"/>
              </a:rPr>
              <a:t>和 </a:t>
            </a:r>
            <a:r>
              <a:rPr lang="en-US" altLang="zh-CN" sz="2400" b="1">
                <a:solidFill>
                  <a:srgbClr val="0000CC"/>
                </a:solidFill>
                <a:latin typeface="Times New Roman" panose="02020603050405020304"/>
                <a:ea typeface="Times New Roman" panose="02020603050405020304"/>
              </a:rPr>
              <a:t>Na </a:t>
            </a:r>
            <a:r>
              <a:rPr lang="zh-CN" altLang="en-US" sz="2400" b="1">
                <a:solidFill>
                  <a:srgbClr val="0000CC"/>
                </a:solidFill>
                <a:latin typeface="黑体" panose="02010609060101010101" charset="-122"/>
                <a:ea typeface="黑体" panose="02010609060101010101" charset="-122"/>
              </a:rPr>
              <a:t>单电子少</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金属键弱</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熔点低</a:t>
            </a:r>
            <a:r>
              <a:rPr lang="en-US" altLang="zh-CN" sz="2400" b="1">
                <a:solidFill>
                  <a:srgbClr val="0000CC"/>
                </a:solidFill>
                <a:latin typeface="Times New Roman" panose="02020603050405020304"/>
                <a:ea typeface="Times New Roman" panose="02020603050405020304"/>
              </a:rPr>
              <a:t>, </a:t>
            </a:r>
            <a:r>
              <a:rPr lang="zh-CN" altLang="en-US" sz="2400" b="1">
                <a:solidFill>
                  <a:srgbClr val="0000CC"/>
                </a:solidFill>
                <a:latin typeface="黑体" panose="02010609060101010101" charset="-122"/>
                <a:ea typeface="黑体" panose="02010609060101010101" charset="-122"/>
              </a:rPr>
              <a:t>硬度小。</a:t>
            </a:r>
            <a:endParaRPr lang="zh-CN" altLang="en-US" sz="2400" b="1">
              <a:solidFill>
                <a:srgbClr val="0000CC"/>
              </a:solidFill>
              <a:latin typeface="黑体" panose="02010609060101010101" charset="-122"/>
              <a:ea typeface="黑体" panose="0201060906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35020" y="3044825"/>
            <a:ext cx="5521325" cy="768350"/>
          </a:xfrm>
          <a:prstGeom prst="rect">
            <a:avLst/>
          </a:prstGeom>
          <a:noFill/>
        </p:spPr>
        <p:txBody>
          <a:bodyPr wrap="square" rtlCol="0">
            <a:spAutoFit/>
          </a:bodyPr>
          <a:p>
            <a:r>
              <a:rPr lang="en-US" altLang="zh-CN" sz="4400"/>
              <a:t>3. </a:t>
            </a:r>
            <a:r>
              <a:rPr lang="zh-CN" altLang="en-US" sz="4400"/>
              <a:t>离子键与离子晶体</a:t>
            </a:r>
            <a:endParaRPr lang="zh-CN" altLang="en-US" sz="4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7865" y="3227070"/>
            <a:ext cx="8205470" cy="2122805"/>
          </a:xfrm>
          <a:prstGeom prst="rect">
            <a:avLst/>
          </a:prstGeom>
          <a:noFill/>
        </p:spPr>
        <p:txBody>
          <a:bodyPr wrap="square" rtlCol="0">
            <a:spAutoFit/>
          </a:bodyPr>
          <a:p>
            <a:r>
              <a:rPr lang="zh-CN" altLang="en-US" sz="3600"/>
              <a:t>离子键的特点</a:t>
            </a:r>
            <a:r>
              <a:rPr lang="en-US" altLang="zh-CN" sz="3600"/>
              <a:t> </a:t>
            </a:r>
            <a:endParaRPr lang="en-US" altLang="zh-CN" sz="3600"/>
          </a:p>
          <a:p>
            <a:endParaRPr lang="zh-CN" altLang="en-US" sz="2400"/>
          </a:p>
          <a:p>
            <a:r>
              <a:rPr lang="zh-CN" altLang="en-US" sz="2400"/>
              <a:t>本质是静电引力（库仑引力）</a:t>
            </a:r>
            <a:endParaRPr lang="zh-CN" altLang="en-US" sz="2400"/>
          </a:p>
          <a:p>
            <a:r>
              <a:rPr lang="zh-CN" altLang="en-US" sz="2400"/>
              <a:t>没有方向性和饱和性（库仑引力的性质所决定）</a:t>
            </a:r>
            <a:endParaRPr lang="zh-CN" altLang="en-US" sz="2400"/>
          </a:p>
          <a:p>
            <a:r>
              <a:rPr lang="zh-CN" altLang="en-US" sz="2400"/>
              <a:t>键的极性与元素的电负性有关</a:t>
            </a:r>
            <a:endParaRPr lang="zh-CN" altLang="en-US" sz="2400"/>
          </a:p>
        </p:txBody>
      </p:sp>
      <p:sp>
        <p:nvSpPr>
          <p:cNvPr id="3" name="文本框 2"/>
          <p:cNvSpPr txBox="1"/>
          <p:nvPr/>
        </p:nvSpPr>
        <p:spPr>
          <a:xfrm>
            <a:off x="589280" y="434340"/>
            <a:ext cx="7383145" cy="953135"/>
          </a:xfrm>
          <a:prstGeom prst="rect">
            <a:avLst/>
          </a:prstGeom>
          <a:noFill/>
        </p:spPr>
        <p:txBody>
          <a:bodyPr wrap="square" rtlCol="0">
            <a:spAutoFit/>
          </a:bodyPr>
          <a:p>
            <a:r>
              <a:rPr lang="en-US" altLang="zh-CN" sz="2800"/>
              <a:t>3.1</a:t>
            </a:r>
            <a:endParaRPr lang="en-US" altLang="zh-CN" sz="2800"/>
          </a:p>
          <a:p>
            <a:r>
              <a:rPr lang="zh-CN" altLang="en-US" sz="2800"/>
              <a:t>是否为离子</a:t>
            </a:r>
            <a:r>
              <a:rPr lang="zh-CN" altLang="en-US" sz="2800"/>
              <a:t>键判定：电负性差值</a:t>
            </a:r>
            <a:r>
              <a:rPr lang="en-US" altLang="zh-CN" sz="2800"/>
              <a:t>&gt;1.7</a:t>
            </a:r>
            <a:endParaRPr lang="en-US" altLang="zh-CN" sz="2800"/>
          </a:p>
        </p:txBody>
      </p:sp>
      <p:pic>
        <p:nvPicPr>
          <p:cNvPr id="4" name="图片 3"/>
          <p:cNvPicPr>
            <a:picLocks noChangeAspect="1"/>
          </p:cNvPicPr>
          <p:nvPr/>
        </p:nvPicPr>
        <p:blipFill>
          <a:blip r:embed="rId1"/>
          <a:stretch>
            <a:fillRect/>
          </a:stretch>
        </p:blipFill>
        <p:spPr>
          <a:xfrm>
            <a:off x="697865" y="1387475"/>
            <a:ext cx="5727700" cy="19507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sz="3600"/>
              <a:t>为什么学固体结构？</a:t>
            </a:r>
            <a:endParaRPr lang="zh-CN" altLang="en-US" sz="3600"/>
          </a:p>
        </p:txBody>
      </p:sp>
      <p:sp>
        <p:nvSpPr>
          <p:cNvPr id="3" name="内容占位符 2"/>
          <p:cNvSpPr>
            <a:spLocks noGrp="1"/>
          </p:cNvSpPr>
          <p:nvPr>
            <p:ph idx="1"/>
          </p:nvPr>
        </p:nvSpPr>
        <p:spPr>
          <a:xfrm>
            <a:off x="838200" y="1856105"/>
            <a:ext cx="10515600" cy="4321175"/>
          </a:xfrm>
        </p:spPr>
        <p:txBody>
          <a:bodyPr>
            <a:normAutofit/>
          </a:bodyPr>
          <a:p>
            <a:pPr>
              <a:lnSpc>
                <a:spcPct val="100000"/>
              </a:lnSpc>
            </a:pPr>
            <a:r>
              <a:rPr lang="en-US" altLang="en-US" sz="2800">
                <a:latin typeface="+mn-ea"/>
                <a:cs typeface="+mn-ea"/>
              </a:rPr>
              <a:t></a:t>
            </a:r>
            <a:r>
              <a:rPr lang="en-US" altLang="zh-CN" sz="2800">
                <a:latin typeface="+mn-ea"/>
                <a:cs typeface="+mn-ea"/>
              </a:rPr>
              <a:t> </a:t>
            </a:r>
            <a:r>
              <a:rPr lang="zh-CN" altLang="en-US" sz="2800">
                <a:latin typeface="+mn-ea"/>
                <a:cs typeface="+mn-ea"/>
              </a:rPr>
              <a:t>科学家在设计新材料时，都会考虑到单个粒子的性质与它们之间的相互作用如何形成物体的性质。</a:t>
            </a:r>
            <a:endParaRPr lang="zh-CN" altLang="en-US" sz="2800">
              <a:latin typeface="+mn-ea"/>
              <a:cs typeface="+mn-ea"/>
            </a:endParaRPr>
          </a:p>
          <a:p>
            <a:pPr>
              <a:lnSpc>
                <a:spcPct val="100000"/>
              </a:lnSpc>
            </a:pPr>
            <a:r>
              <a:rPr lang="en-US" altLang="en-US" sz="2800">
                <a:latin typeface="+mn-ea"/>
                <a:cs typeface="+mn-ea"/>
              </a:rPr>
              <a:t></a:t>
            </a:r>
            <a:r>
              <a:rPr lang="en-US" altLang="zh-CN" sz="2800">
                <a:latin typeface="+mn-ea"/>
                <a:cs typeface="+mn-ea"/>
              </a:rPr>
              <a:t> </a:t>
            </a:r>
            <a:r>
              <a:rPr lang="zh-CN" altLang="en-US" sz="2800">
                <a:latin typeface="+mn-ea"/>
                <a:cs typeface="+mn-ea"/>
              </a:rPr>
              <a:t>关注原子和分子的性质与固体的关系十分重要。材料的主要存在形式是固体状态，其中以晶体状态为主。</a:t>
            </a:r>
            <a:endParaRPr lang="zh-CN" altLang="en-US" sz="2800">
              <a:latin typeface="+mn-ea"/>
              <a:cs typeface="+mn-ea"/>
            </a:endParaRPr>
          </a:p>
          <a:p>
            <a:pPr>
              <a:lnSpc>
                <a:spcPct val="100000"/>
              </a:lnSpc>
            </a:pPr>
            <a:r>
              <a:rPr lang="en-US" altLang="en-US" sz="2800">
                <a:latin typeface="+mn-ea"/>
                <a:cs typeface="+mn-ea"/>
              </a:rPr>
              <a:t></a:t>
            </a:r>
            <a:r>
              <a:rPr lang="en-US" altLang="zh-CN" sz="2800">
                <a:latin typeface="+mn-ea"/>
                <a:cs typeface="+mn-ea"/>
              </a:rPr>
              <a:t> </a:t>
            </a:r>
            <a:r>
              <a:rPr lang="zh-CN" altLang="en-US" sz="2800">
                <a:latin typeface="+mn-ea"/>
                <a:cs typeface="+mn-ea"/>
              </a:rPr>
              <a:t>物质凝聚态源自于分子之间的相互作用力。当原子、离子和分子没有足够的能量从它们的相邻的对象逃逸时，它们以特有的排列方式形成固体。</a:t>
            </a:r>
            <a:endParaRPr lang="zh-CN" altLang="en-US" sz="2800">
              <a:latin typeface="+mn-ea"/>
              <a:cs typeface="+mn-ea"/>
            </a:endParaRPr>
          </a:p>
          <a:p>
            <a:pPr>
              <a:lnSpc>
                <a:spcPct val="100000"/>
              </a:lnSpc>
            </a:pPr>
            <a:r>
              <a:rPr lang="en-US" altLang="en-US" sz="2800">
                <a:latin typeface="+mn-ea"/>
                <a:cs typeface="+mn-ea"/>
              </a:rPr>
              <a:t></a:t>
            </a:r>
            <a:r>
              <a:rPr lang="en-US" altLang="zh-CN" sz="2800">
                <a:latin typeface="+mn-ea"/>
                <a:cs typeface="+mn-ea"/>
              </a:rPr>
              <a:t> </a:t>
            </a:r>
            <a:r>
              <a:rPr lang="zh-CN" altLang="en-US" sz="2800">
                <a:latin typeface="+mn-ea"/>
                <a:cs typeface="+mn-ea"/>
              </a:rPr>
              <a:t>晶体学是材料科学的重要基础之一。</a:t>
            </a:r>
            <a:endParaRPr lang="zh-CN" altLang="en-US" sz="2800">
              <a:latin typeface="+mn-ea"/>
              <a:cs typeface="+mn-e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07695" y="523240"/>
            <a:ext cx="5871210" cy="2905125"/>
          </a:xfrm>
          <a:prstGeom prst="rect">
            <a:avLst/>
          </a:prstGeom>
        </p:spPr>
      </p:pic>
      <p:sp>
        <p:nvSpPr>
          <p:cNvPr id="3" name="文本框 2"/>
          <p:cNvSpPr txBox="1"/>
          <p:nvPr/>
        </p:nvSpPr>
        <p:spPr>
          <a:xfrm>
            <a:off x="607695" y="3428365"/>
            <a:ext cx="4343400" cy="460375"/>
          </a:xfrm>
          <a:prstGeom prst="rect">
            <a:avLst/>
          </a:prstGeom>
          <a:noFill/>
        </p:spPr>
        <p:txBody>
          <a:bodyPr wrap="square" rtlCol="0">
            <a:spAutoFit/>
          </a:bodyPr>
          <a:p>
            <a:r>
              <a:rPr lang="en-US" altLang="zh-CN" sz="2400" b="1"/>
              <a:t>3.2</a:t>
            </a:r>
            <a:r>
              <a:rPr lang="zh-CN" altLang="en-US" sz="2400" b="1"/>
              <a:t>离子晶体类型判定：半径比</a:t>
            </a:r>
            <a:endParaRPr lang="zh-CN" altLang="en-US" sz="2400" b="1"/>
          </a:p>
        </p:txBody>
      </p:sp>
      <p:pic>
        <p:nvPicPr>
          <p:cNvPr id="4" name="图片 3"/>
          <p:cNvPicPr>
            <a:picLocks noChangeAspect="1"/>
          </p:cNvPicPr>
          <p:nvPr/>
        </p:nvPicPr>
        <p:blipFill>
          <a:blip r:embed="rId2"/>
          <a:stretch>
            <a:fillRect/>
          </a:stretch>
        </p:blipFill>
        <p:spPr>
          <a:xfrm>
            <a:off x="5184140" y="3441065"/>
            <a:ext cx="6520180" cy="3416935"/>
          </a:xfrm>
          <a:prstGeom prst="rect">
            <a:avLst/>
          </a:prstGeom>
        </p:spPr>
      </p:pic>
      <mc:AlternateContent xmlns:mc="http://schemas.openxmlformats.org/markup-compatibility/2006" xmlns:p14="http://schemas.microsoft.com/office/powerpoint/2010/main">
        <mc:Choice Requires="p14">
          <p:contentPart r:id="rId3" p14:bwMode="auto">
            <p14:nvContentPartPr>
              <p14:cNvPr id="25" name="墨迹 24"/>
              <p14:cNvContentPartPr/>
              <p14:nvPr/>
            </p14:nvContentPartPr>
            <p14:xfrm>
              <a:off x="2040255" y="4098925"/>
              <a:ext cx="635" cy="635"/>
            </p14:xfrm>
          </p:contentPart>
        </mc:Choice>
        <mc:Fallback xmlns="">
          <p:pic>
            <p:nvPicPr>
              <p:cNvPr id="25" name="墨迹 24"/>
            </p:nvPicPr>
            <p:blipFill>
              <a:blip r:embed="rId4"/>
            </p:blipFill>
            <p:spPr>
              <a:xfrm>
                <a:off x="2040255" y="4098925"/>
                <a:ext cx="635" cy="635"/>
              </a:xfrm>
              <a:prstGeom prst="rect"/>
            </p:spPr>
          </p:pic>
        </mc:Fallback>
      </mc:AlternateContent>
      <mc:AlternateContent xmlns:mc="http://schemas.openxmlformats.org/markup-compatibility/2006" xmlns:p14="http://schemas.microsoft.com/office/powerpoint/2010/main">
        <mc:Choice Requires="p14">
          <p:contentPart r:id="rId5" p14:bwMode="auto">
            <p14:nvContentPartPr>
              <p14:cNvPr id="26" name="墨迹 25"/>
              <p14:cNvContentPartPr/>
              <p14:nvPr/>
            </p14:nvContentPartPr>
            <p14:xfrm>
              <a:off x="2326005" y="5377180"/>
              <a:ext cx="635" cy="635"/>
            </p14:xfrm>
          </p:contentPart>
        </mc:Choice>
        <mc:Fallback xmlns="">
          <p:pic>
            <p:nvPicPr>
              <p:cNvPr id="26" name="墨迹 25"/>
            </p:nvPicPr>
            <p:blipFill>
              <a:blip r:embed="rId4"/>
            </p:blipFill>
            <p:spPr>
              <a:xfrm>
                <a:off x="2326005" y="5377180"/>
                <a:ext cx="635" cy="635"/>
              </a:xfrm>
              <a:prstGeom prst="rect"/>
            </p:spPr>
          </p:pic>
        </mc:Fallback>
      </mc:AlternateContent>
      <mc:AlternateContent xmlns:mc="http://schemas.openxmlformats.org/markup-compatibility/2006" xmlns:p14="http://schemas.microsoft.com/office/powerpoint/2010/main">
        <mc:Choice Requires="p14">
          <p:contentPart r:id="rId6" p14:bwMode="auto">
            <p14:nvContentPartPr>
              <p14:cNvPr id="27" name="墨迹 26"/>
              <p14:cNvContentPartPr/>
              <p14:nvPr/>
            </p14:nvContentPartPr>
            <p14:xfrm>
              <a:off x="2781300" y="5071110"/>
              <a:ext cx="635" cy="635"/>
            </p14:xfrm>
          </p:contentPart>
        </mc:Choice>
        <mc:Fallback xmlns="">
          <p:pic>
            <p:nvPicPr>
              <p:cNvPr id="27" name="墨迹 26"/>
            </p:nvPicPr>
            <p:blipFill>
              <a:blip r:embed="rId4"/>
            </p:blipFill>
            <p:spPr>
              <a:xfrm>
                <a:off x="2781300" y="5071110"/>
                <a:ext cx="635" cy="635"/>
              </a:xfrm>
              <a:prstGeom prst="rect"/>
            </p:spPr>
          </p:pic>
        </mc:Fallback>
      </mc:AlternateContent>
      <mc:AlternateContent xmlns:mc="http://schemas.openxmlformats.org/markup-compatibility/2006" xmlns:p14="http://schemas.microsoft.com/office/powerpoint/2010/main">
        <mc:Choice Requires="p14">
          <p:contentPart r:id="rId7" p14:bwMode="auto">
            <p14:nvContentPartPr>
              <p14:cNvPr id="28" name="墨迹 27"/>
              <p14:cNvContentPartPr/>
              <p14:nvPr/>
            </p14:nvContentPartPr>
            <p14:xfrm>
              <a:off x="4413250" y="4404995"/>
              <a:ext cx="635" cy="635"/>
            </p14:xfrm>
          </p:contentPart>
        </mc:Choice>
        <mc:Fallback xmlns="">
          <p:pic>
            <p:nvPicPr>
              <p:cNvPr id="28" name="墨迹 27"/>
            </p:nvPicPr>
            <p:blipFill>
              <a:blip r:embed="rId4"/>
            </p:blipFill>
            <p:spPr>
              <a:xfrm>
                <a:off x="4413250" y="4404995"/>
                <a:ext cx="635" cy="635"/>
              </a:xfrm>
              <a:prstGeom prst="rect"/>
            </p:spPr>
          </p:pic>
        </mc:Fallback>
      </mc:AlternateContent>
      <mc:AlternateContent xmlns:mc="http://schemas.openxmlformats.org/markup-compatibility/2006" xmlns:p14="http://schemas.microsoft.com/office/powerpoint/2010/main">
        <mc:Choice Requires="p14">
          <p:contentPart r:id="rId8" p14:bwMode="auto">
            <p14:nvContentPartPr>
              <p14:cNvPr id="29" name="墨迹 28"/>
              <p14:cNvContentPartPr/>
              <p14:nvPr/>
            </p14:nvContentPartPr>
            <p14:xfrm>
              <a:off x="7146925" y="1100455"/>
              <a:ext cx="635" cy="635"/>
            </p14:xfrm>
          </p:contentPart>
        </mc:Choice>
        <mc:Fallback xmlns="">
          <p:pic>
            <p:nvPicPr>
              <p:cNvPr id="29" name="墨迹 28"/>
            </p:nvPicPr>
            <p:blipFill>
              <a:blip r:embed="rId4"/>
            </p:blipFill>
            <p:spPr>
              <a:xfrm>
                <a:off x="7146925" y="1100455"/>
                <a:ext cx="635" cy="635"/>
              </a:xfrm>
              <a:prstGeom prst="rect"/>
            </p:spPr>
          </p:pic>
        </mc:Fallback>
      </mc:AlternateContent>
      <mc:AlternateContent xmlns:mc="http://schemas.openxmlformats.org/markup-compatibility/2006" xmlns:p14="http://schemas.microsoft.com/office/powerpoint/2010/main">
        <mc:Choice Requires="p14">
          <p:contentPart r:id="rId9" p14:bwMode="auto">
            <p14:nvContentPartPr>
              <p14:cNvPr id="30" name="墨迹 29"/>
              <p14:cNvContentPartPr/>
              <p14:nvPr/>
            </p14:nvContentPartPr>
            <p14:xfrm>
              <a:off x="7901940" y="433705"/>
              <a:ext cx="635" cy="635"/>
            </p14:xfrm>
          </p:contentPart>
        </mc:Choice>
        <mc:Fallback xmlns="">
          <p:pic>
            <p:nvPicPr>
              <p:cNvPr id="30" name="墨迹 29"/>
            </p:nvPicPr>
            <p:blipFill>
              <a:blip r:embed="rId4"/>
            </p:blipFill>
            <p:spPr>
              <a:xfrm>
                <a:off x="7901940" y="433705"/>
                <a:ext cx="635" cy="635"/>
              </a:xfrm>
              <a:prstGeom prst="rect"/>
            </p:spPr>
          </p:pic>
        </mc:Fallback>
      </mc:AlternateContent>
      <p:sp>
        <p:nvSpPr>
          <p:cNvPr id="41" name="文本框 40"/>
          <p:cNvSpPr txBox="1"/>
          <p:nvPr/>
        </p:nvSpPr>
        <p:spPr>
          <a:xfrm>
            <a:off x="7717790" y="2948940"/>
            <a:ext cx="4064000" cy="368300"/>
          </a:xfrm>
          <a:prstGeom prst="rect">
            <a:avLst/>
          </a:prstGeom>
          <a:noFill/>
        </p:spPr>
        <p:txBody>
          <a:bodyPr wrap="square" rtlCol="0">
            <a:spAutoFit/>
          </a:bodyPr>
          <a:p>
            <a:r>
              <a:rPr lang="zh-CN" altLang="en-US"/>
              <a:t>？：推导</a:t>
            </a: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83920" y="589280"/>
            <a:ext cx="9057640" cy="4831080"/>
          </a:xfrm>
          <a:prstGeom prst="rect">
            <a:avLst/>
          </a:prstGeom>
          <a:noFill/>
        </p:spPr>
        <p:txBody>
          <a:bodyPr wrap="square" rtlCol="0">
            <a:spAutoFit/>
          </a:bodyPr>
          <a:p>
            <a:r>
              <a:rPr lang="en-US" altLang="zh-CN" sz="2800" b="1"/>
              <a:t> 3.3</a:t>
            </a:r>
            <a:r>
              <a:rPr lang="zh-CN" altLang="en-US" sz="2800" b="1"/>
              <a:t>晶格能</a:t>
            </a:r>
            <a:r>
              <a:rPr lang="en-US" altLang="zh-CN" sz="2800" b="1"/>
              <a:t>U</a:t>
            </a:r>
            <a:endParaRPr lang="zh-CN" altLang="en-US" sz="2800" b="1"/>
          </a:p>
          <a:p>
            <a:r>
              <a:rPr lang="en-US" altLang="en-US" sz="2800"/>
              <a:t>◆</a:t>
            </a:r>
            <a:r>
              <a:rPr lang="zh-CN" altLang="en-US" sz="2800"/>
              <a:t>定义</a:t>
            </a:r>
            <a:r>
              <a:rPr lang="en-US" altLang="zh-CN" sz="2800"/>
              <a:t>: 1mol</a:t>
            </a:r>
            <a:r>
              <a:rPr lang="zh-CN" altLang="en-US" sz="2800"/>
              <a:t>的离子晶体解离为自由气态离子时所吸收的能量，以符号</a:t>
            </a:r>
            <a:r>
              <a:rPr lang="en-US" altLang="zh-CN" sz="2800"/>
              <a:t>U </a:t>
            </a:r>
            <a:r>
              <a:rPr lang="zh-CN" altLang="en-US" sz="2800"/>
              <a:t>表示。</a:t>
            </a:r>
            <a:endParaRPr lang="zh-CN" altLang="en-US" sz="2800"/>
          </a:p>
          <a:p>
            <a:r>
              <a:rPr lang="en-US" altLang="en-US" sz="2800"/>
              <a:t>◆</a:t>
            </a:r>
            <a:r>
              <a:rPr lang="zh-CN" altLang="en-US" sz="2800"/>
              <a:t>作用</a:t>
            </a:r>
            <a:r>
              <a:rPr lang="en-US" altLang="zh-CN" sz="2800"/>
              <a:t>: </a:t>
            </a:r>
            <a:r>
              <a:rPr lang="zh-CN" altLang="en-US" sz="2800"/>
              <a:t>度量离子键的强度。晶格类型相同时，</a:t>
            </a:r>
            <a:r>
              <a:rPr lang="en-US" altLang="zh-CN" sz="2800"/>
              <a:t>U</a:t>
            </a:r>
            <a:r>
              <a:rPr lang="zh-CN" altLang="en-US" sz="2800"/>
              <a:t>与正、负离子电荷数成正比，与离子间距离</a:t>
            </a:r>
            <a:r>
              <a:rPr lang="en-US" altLang="zh-CN" sz="2800"/>
              <a:t>r0</a:t>
            </a:r>
            <a:r>
              <a:rPr lang="zh-CN" altLang="en-US" sz="2800"/>
              <a:t>成反比。</a:t>
            </a:r>
            <a:endParaRPr lang="zh-CN" altLang="en-US" sz="2800"/>
          </a:p>
          <a:p>
            <a:endParaRPr lang="zh-CN" altLang="en-US" sz="2800"/>
          </a:p>
          <a:p>
            <a:r>
              <a:rPr lang="zh-CN" altLang="en-US" sz="2800"/>
              <a:t>影响晶格能的因素：</a:t>
            </a:r>
            <a:endParaRPr lang="zh-CN" altLang="en-US" sz="2800"/>
          </a:p>
          <a:p>
            <a:r>
              <a:rPr lang="en-US" altLang="en-US" sz="2800"/>
              <a:t>①</a:t>
            </a:r>
            <a:r>
              <a:rPr lang="zh-CN" altLang="en-US" sz="2800"/>
              <a:t>离子的电荷</a:t>
            </a:r>
            <a:r>
              <a:rPr lang="en-US" altLang="zh-CN" sz="2800"/>
              <a:t>(</a:t>
            </a:r>
            <a:r>
              <a:rPr lang="zh-CN" altLang="en-US" sz="2800"/>
              <a:t>晶体类型相同时</a:t>
            </a:r>
            <a:r>
              <a:rPr lang="en-US" altLang="zh-CN" sz="2800"/>
              <a:t>) Z+</a:t>
            </a:r>
            <a:r>
              <a:rPr lang="zh-CN" altLang="en-US" sz="2800"/>
              <a:t>，</a:t>
            </a:r>
            <a:r>
              <a:rPr lang="en-US" altLang="zh-CN" sz="2800"/>
              <a:t>U+</a:t>
            </a:r>
            <a:endParaRPr lang="en-US" altLang="zh-CN" sz="2800"/>
          </a:p>
          <a:p>
            <a:r>
              <a:rPr lang="en-US" altLang="en-US" sz="2800"/>
              <a:t>②</a:t>
            </a:r>
            <a:r>
              <a:rPr lang="zh-CN" altLang="en-US" sz="2800"/>
              <a:t>离子的半径</a:t>
            </a:r>
            <a:r>
              <a:rPr lang="en-US" altLang="zh-CN" sz="2800"/>
              <a:t>(</a:t>
            </a:r>
            <a:r>
              <a:rPr lang="zh-CN" altLang="en-US" sz="2800"/>
              <a:t>晶体类型相同时</a:t>
            </a:r>
            <a:r>
              <a:rPr lang="en-US" altLang="zh-CN" sz="2800"/>
              <a:t>) R+</a:t>
            </a:r>
            <a:r>
              <a:rPr lang="zh-CN" altLang="en-US" sz="2800"/>
              <a:t>，</a:t>
            </a:r>
            <a:r>
              <a:rPr lang="en-US" altLang="zh-CN" sz="2800"/>
              <a:t>U-</a:t>
            </a:r>
            <a:endParaRPr lang="en-US" altLang="zh-CN" sz="2800"/>
          </a:p>
          <a:p>
            <a:r>
              <a:rPr lang="en-US" altLang="en-US" sz="2800"/>
              <a:t>③</a:t>
            </a:r>
            <a:r>
              <a:rPr lang="zh-CN" altLang="en-US" sz="2800"/>
              <a:t>晶体的结构类型</a:t>
            </a:r>
            <a:endParaRPr lang="zh-CN" altLang="en-US" sz="2800"/>
          </a:p>
          <a:p>
            <a:r>
              <a:rPr lang="en-US" altLang="en-US" sz="2800"/>
              <a:t>④</a:t>
            </a:r>
            <a:r>
              <a:rPr lang="zh-CN" altLang="en-US" sz="2800"/>
              <a:t>离子电子层结构类型</a:t>
            </a:r>
            <a:endParaRPr lang="zh-CN" altLang="en-US"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07745" y="775970"/>
            <a:ext cx="4064000" cy="521970"/>
          </a:xfrm>
          <a:prstGeom prst="rect">
            <a:avLst/>
          </a:prstGeom>
          <a:noFill/>
        </p:spPr>
        <p:txBody>
          <a:bodyPr wrap="square" rtlCol="0">
            <a:spAutoFit/>
          </a:bodyPr>
          <a:p>
            <a:r>
              <a:rPr lang="en-US" altLang="zh-CN" sz="2800"/>
              <a:t>3.4</a:t>
            </a:r>
            <a:r>
              <a:rPr lang="zh-CN" altLang="en-US" sz="2800"/>
              <a:t>离子极化和变形</a:t>
            </a:r>
            <a:endParaRPr lang="zh-CN" altLang="en-US" sz="2800"/>
          </a:p>
        </p:txBody>
      </p:sp>
      <p:sp>
        <p:nvSpPr>
          <p:cNvPr id="3" name="文本框 2"/>
          <p:cNvSpPr txBox="1"/>
          <p:nvPr/>
        </p:nvSpPr>
        <p:spPr>
          <a:xfrm>
            <a:off x="853440" y="1412240"/>
            <a:ext cx="7506970" cy="829945"/>
          </a:xfrm>
          <a:prstGeom prst="rect">
            <a:avLst/>
          </a:prstGeom>
          <a:noFill/>
        </p:spPr>
        <p:txBody>
          <a:bodyPr wrap="square" rtlCol="0">
            <a:spAutoFit/>
          </a:bodyPr>
          <a:p>
            <a:r>
              <a:rPr lang="zh-CN" altLang="en-US" sz="2400"/>
              <a:t>描述在离子化合物中，正负离子的电子云分布在对方离子的电场作用下，发生变形的现象。</a:t>
            </a:r>
            <a:endParaRPr lang="zh-CN" altLang="en-US" sz="2400"/>
          </a:p>
        </p:txBody>
      </p:sp>
      <p:sp>
        <p:nvSpPr>
          <p:cNvPr id="4" name="文本框 3"/>
          <p:cNvSpPr txBox="1"/>
          <p:nvPr/>
        </p:nvSpPr>
        <p:spPr>
          <a:xfrm>
            <a:off x="853440" y="2356485"/>
            <a:ext cx="6468110" cy="2061210"/>
          </a:xfrm>
          <a:prstGeom prst="rect">
            <a:avLst/>
          </a:prstGeom>
          <a:noFill/>
        </p:spPr>
        <p:txBody>
          <a:bodyPr wrap="square" rtlCol="0">
            <a:spAutoFit/>
          </a:bodyPr>
          <a:p>
            <a:r>
              <a:rPr lang="zh-CN" altLang="en-US" sz="3200"/>
              <a:t>离子的极化率</a:t>
            </a:r>
            <a:r>
              <a:rPr lang="en-US" altLang="zh-CN" sz="3200"/>
              <a:t>(α)</a:t>
            </a:r>
            <a:r>
              <a:rPr lang="zh-CN" altLang="en-US" sz="3200"/>
              <a:t>：描述离子本身的变形性</a:t>
            </a:r>
            <a:endParaRPr lang="zh-CN" altLang="en-US" sz="3200"/>
          </a:p>
          <a:p>
            <a:r>
              <a:rPr lang="zh-CN" altLang="en-US" sz="3200"/>
              <a:t>离子的极化力</a:t>
            </a:r>
            <a:r>
              <a:rPr lang="en-US" altLang="zh-CN" sz="3200"/>
              <a:t>(f )</a:t>
            </a:r>
            <a:r>
              <a:rPr lang="zh-CN" altLang="en-US" sz="3200"/>
              <a:t>：描述离子对其他离子变形的影响能力</a:t>
            </a:r>
            <a:endParaRPr lang="zh-CN" altLang="en-US" sz="3200"/>
          </a:p>
        </p:txBody>
      </p:sp>
      <p:pic>
        <p:nvPicPr>
          <p:cNvPr id="5" name="图片 4"/>
          <p:cNvPicPr>
            <a:picLocks noChangeAspect="1"/>
          </p:cNvPicPr>
          <p:nvPr/>
        </p:nvPicPr>
        <p:blipFill>
          <a:blip r:embed="rId1"/>
          <a:stretch>
            <a:fillRect/>
          </a:stretch>
        </p:blipFill>
        <p:spPr>
          <a:xfrm>
            <a:off x="4527550" y="4417695"/>
            <a:ext cx="5316220" cy="220281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7230" y="868680"/>
            <a:ext cx="9942830" cy="3599815"/>
          </a:xfrm>
          <a:prstGeom prst="rect">
            <a:avLst/>
          </a:prstGeom>
          <a:noFill/>
        </p:spPr>
        <p:txBody>
          <a:bodyPr wrap="square" rtlCol="0">
            <a:spAutoFit/>
          </a:bodyPr>
          <a:p>
            <a:r>
              <a:rPr lang="zh-CN" altLang="en-US" sz="3200"/>
              <a:t>离子变形性</a:t>
            </a:r>
            <a:r>
              <a:rPr lang="en-US" altLang="zh-CN" sz="3200"/>
              <a:t>(α)</a:t>
            </a:r>
            <a:r>
              <a:rPr lang="zh-CN" altLang="en-US" sz="3200"/>
              <a:t>的一般规律</a:t>
            </a:r>
            <a:endParaRPr lang="zh-CN" altLang="en-US" sz="3200"/>
          </a:p>
          <a:p>
            <a:r>
              <a:rPr lang="en-US" altLang="en-US" sz="2800"/>
              <a:t>①</a:t>
            </a:r>
            <a:r>
              <a:rPr lang="zh-CN" altLang="en-US" sz="2800"/>
              <a:t>离子半径</a:t>
            </a:r>
            <a:r>
              <a:rPr lang="en-US" altLang="zh-CN" sz="2800"/>
              <a:t>r</a:t>
            </a:r>
            <a:r>
              <a:rPr lang="zh-CN" altLang="en-US" sz="2800"/>
              <a:t>：</a:t>
            </a:r>
            <a:r>
              <a:rPr lang="en-US" altLang="zh-CN" sz="2800"/>
              <a:t>r </a:t>
            </a:r>
            <a:r>
              <a:rPr lang="zh-CN" altLang="en-US" sz="2800"/>
              <a:t>愈大，</a:t>
            </a:r>
            <a:r>
              <a:rPr lang="en-US" altLang="zh-CN" sz="2800"/>
              <a:t>α</a:t>
            </a:r>
            <a:r>
              <a:rPr lang="zh-CN" altLang="en-US" sz="2800"/>
              <a:t>愈大。</a:t>
            </a:r>
            <a:endParaRPr lang="zh-CN" altLang="en-US" sz="2800"/>
          </a:p>
          <a:p>
            <a:r>
              <a:rPr lang="en-US" altLang="en-US" sz="2800"/>
              <a:t>②</a:t>
            </a:r>
            <a:r>
              <a:rPr lang="zh-CN" altLang="en-US" sz="2800"/>
              <a:t>负离子极化率大于正离子的极化率。</a:t>
            </a:r>
            <a:endParaRPr lang="zh-CN" altLang="en-US" sz="2800"/>
          </a:p>
          <a:p>
            <a:r>
              <a:rPr lang="en-US" altLang="en-US" sz="2800"/>
              <a:t>③</a:t>
            </a:r>
            <a:r>
              <a:rPr lang="zh-CN" altLang="en-US" sz="2800"/>
              <a:t>离子电荷：正离子电荷少的极化率大。如：</a:t>
            </a:r>
            <a:r>
              <a:rPr lang="en-US" altLang="zh-CN" sz="2800"/>
              <a:t>α(Na+) &gt;α(Mg2+) </a:t>
            </a:r>
            <a:endParaRPr lang="en-US" altLang="zh-CN" sz="2800"/>
          </a:p>
          <a:p>
            <a:r>
              <a:rPr lang="en-US" altLang="en-US" sz="2800"/>
              <a:t>④</a:t>
            </a:r>
            <a:r>
              <a:rPr lang="zh-CN" altLang="en-US" sz="2800"/>
              <a:t>离子电荷：负离子电荷多的极化率大。如：</a:t>
            </a:r>
            <a:r>
              <a:rPr lang="en-US" altLang="zh-CN" sz="2800"/>
              <a:t>α(S2</a:t>
            </a:r>
            <a:r>
              <a:rPr lang="zh-CN" altLang="en-US" sz="2800"/>
              <a:t>－</a:t>
            </a:r>
            <a:r>
              <a:rPr lang="en-US" altLang="zh-CN" sz="2800"/>
              <a:t>) &gt;α(Cl</a:t>
            </a:r>
            <a:r>
              <a:rPr lang="zh-CN" altLang="en-US" sz="2800"/>
              <a:t>－）</a:t>
            </a:r>
            <a:endParaRPr lang="en-US" altLang="zh-CN" sz="2800"/>
          </a:p>
          <a:p>
            <a:r>
              <a:rPr lang="en-US" altLang="en-US" sz="2800"/>
              <a:t>⑤</a:t>
            </a:r>
            <a:r>
              <a:rPr lang="zh-CN" altLang="en-US" sz="2800"/>
              <a:t>离子的电子层构型：</a:t>
            </a:r>
            <a:r>
              <a:rPr lang="en-US" altLang="zh-CN" sz="2800"/>
              <a:t>(18+2)e-</a:t>
            </a:r>
            <a:r>
              <a:rPr lang="zh-CN" altLang="en-US" sz="2800"/>
              <a:t>，</a:t>
            </a:r>
            <a:r>
              <a:rPr lang="en-US" altLang="zh-CN" sz="2800"/>
              <a:t>18e-&gt; 9</a:t>
            </a:r>
            <a:r>
              <a:rPr lang="zh-CN" altLang="en-US" sz="2800"/>
              <a:t>－</a:t>
            </a:r>
            <a:r>
              <a:rPr lang="en-US" altLang="zh-CN" sz="2800"/>
              <a:t>17e-&gt;8e-</a:t>
            </a:r>
            <a:endParaRPr lang="en-US" altLang="zh-CN" sz="2800"/>
          </a:p>
          <a:p>
            <a:r>
              <a:rPr lang="zh-CN" altLang="en-US" sz="2800"/>
              <a:t>如：</a:t>
            </a:r>
            <a:r>
              <a:rPr lang="en-US" altLang="zh-CN" sz="2800"/>
              <a:t>α(Cd2+) &gt;α(Ca2+)</a:t>
            </a:r>
            <a:r>
              <a:rPr lang="zh-CN" altLang="en-US" sz="2800"/>
              <a:t>；</a:t>
            </a:r>
            <a:r>
              <a:rPr lang="en-US" altLang="zh-CN" sz="2800"/>
              <a:t>α(Cu+) &gt;α(Na+) </a:t>
            </a:r>
            <a:endParaRPr lang="en-US" altLang="zh-CN" sz="2800"/>
          </a:p>
          <a:p>
            <a:endParaRPr lang="en-US" altLang="zh-CN" sz="2800"/>
          </a:p>
        </p:txBody>
      </p:sp>
      <p:sp>
        <p:nvSpPr>
          <p:cNvPr id="3" name="文本框 2"/>
          <p:cNvSpPr txBox="1"/>
          <p:nvPr/>
        </p:nvSpPr>
        <p:spPr>
          <a:xfrm>
            <a:off x="1264285" y="4618990"/>
            <a:ext cx="6096000" cy="1814830"/>
          </a:xfrm>
          <a:prstGeom prst="rect">
            <a:avLst/>
          </a:prstGeom>
          <a:noFill/>
        </p:spPr>
        <p:txBody>
          <a:bodyPr wrap="square" rtlCol="0" anchor="t">
            <a:spAutoFit/>
          </a:bodyPr>
          <a:p>
            <a:r>
              <a:rPr lang="zh-CN" altLang="en-US" sz="2800">
                <a:solidFill>
                  <a:srgbClr val="0070C0"/>
                </a:solidFill>
                <a:sym typeface="+mn-ea"/>
              </a:rPr>
              <a:t>例：</a:t>
            </a:r>
            <a:endParaRPr lang="zh-CN" altLang="en-US" sz="2800">
              <a:solidFill>
                <a:srgbClr val="0070C0"/>
              </a:solidFill>
              <a:sym typeface="+mn-ea"/>
            </a:endParaRPr>
          </a:p>
          <a:p>
            <a:r>
              <a:rPr lang="en-US" altLang="zh-CN" sz="2800">
                <a:solidFill>
                  <a:srgbClr val="0070C0"/>
                </a:solidFill>
                <a:sym typeface="+mn-ea"/>
              </a:rPr>
              <a:t>α</a:t>
            </a:r>
            <a:r>
              <a:rPr lang="zh-CN" altLang="en-US" sz="2800">
                <a:solidFill>
                  <a:srgbClr val="0070C0"/>
                </a:solidFill>
                <a:sym typeface="+mn-ea"/>
              </a:rPr>
              <a:t>排序</a:t>
            </a:r>
            <a:endParaRPr lang="zh-CN" altLang="en-US" sz="2800">
              <a:solidFill>
                <a:srgbClr val="0070C0"/>
              </a:solidFill>
              <a:sym typeface="+mn-ea"/>
            </a:endParaRPr>
          </a:p>
          <a:p>
            <a:r>
              <a:rPr lang="en-US" altLang="zh-CN" sz="2800">
                <a:solidFill>
                  <a:srgbClr val="0070C0"/>
                </a:solidFill>
                <a:sym typeface="+mn-ea"/>
              </a:rPr>
              <a:t>Li+&lt;Na+&lt;K+&lt;Rb+&lt;Cs+</a:t>
            </a:r>
            <a:r>
              <a:rPr lang="zh-CN" altLang="en-US" sz="2800">
                <a:solidFill>
                  <a:srgbClr val="0070C0"/>
                </a:solidFill>
                <a:sym typeface="+mn-ea"/>
              </a:rPr>
              <a:t>；</a:t>
            </a:r>
            <a:endParaRPr lang="zh-CN" altLang="en-US" sz="2800">
              <a:solidFill>
                <a:srgbClr val="0070C0"/>
              </a:solidFill>
            </a:endParaRPr>
          </a:p>
          <a:p>
            <a:r>
              <a:rPr lang="en-US" altLang="zh-CN" sz="2800">
                <a:solidFill>
                  <a:srgbClr val="0070C0"/>
                </a:solidFill>
                <a:sym typeface="+mn-ea"/>
              </a:rPr>
              <a:t>F</a:t>
            </a:r>
            <a:r>
              <a:rPr lang="zh-CN" altLang="en-US" sz="2800">
                <a:solidFill>
                  <a:srgbClr val="0070C0"/>
                </a:solidFill>
                <a:sym typeface="+mn-ea"/>
              </a:rPr>
              <a:t>－</a:t>
            </a:r>
            <a:r>
              <a:rPr lang="en-US" altLang="zh-CN" sz="2800">
                <a:solidFill>
                  <a:srgbClr val="0070C0"/>
                </a:solidFill>
                <a:sym typeface="+mn-ea"/>
              </a:rPr>
              <a:t>&lt;Cl</a:t>
            </a:r>
            <a:r>
              <a:rPr lang="zh-CN" altLang="en-US" sz="2800">
                <a:solidFill>
                  <a:srgbClr val="0070C0"/>
                </a:solidFill>
                <a:sym typeface="+mn-ea"/>
              </a:rPr>
              <a:t>－</a:t>
            </a:r>
            <a:r>
              <a:rPr lang="en-US" altLang="zh-CN" sz="2800">
                <a:solidFill>
                  <a:srgbClr val="0070C0"/>
                </a:solidFill>
                <a:sym typeface="+mn-ea"/>
              </a:rPr>
              <a:t>&lt;Br</a:t>
            </a:r>
            <a:r>
              <a:rPr lang="zh-CN" altLang="en-US" sz="2800">
                <a:solidFill>
                  <a:srgbClr val="0070C0"/>
                </a:solidFill>
                <a:sym typeface="+mn-ea"/>
              </a:rPr>
              <a:t>－</a:t>
            </a:r>
            <a:r>
              <a:rPr lang="en-US" altLang="zh-CN" sz="2800">
                <a:solidFill>
                  <a:srgbClr val="0070C0"/>
                </a:solidFill>
                <a:sym typeface="+mn-ea"/>
              </a:rPr>
              <a:t>&lt;I</a:t>
            </a:r>
            <a:r>
              <a:rPr lang="zh-CN" altLang="en-US" sz="2800">
                <a:solidFill>
                  <a:srgbClr val="0070C0"/>
                </a:solidFill>
                <a:sym typeface="+mn-ea"/>
              </a:rPr>
              <a:t>－</a:t>
            </a:r>
            <a:endParaRPr lang="zh-CN" altLang="en-US" sz="2800">
              <a:solidFill>
                <a:srgbClr val="0070C0"/>
              </a:solidFill>
              <a:sym typeface="+mn-e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23570" y="271780"/>
            <a:ext cx="7917815" cy="2799715"/>
          </a:xfrm>
          <a:prstGeom prst="rect">
            <a:avLst/>
          </a:prstGeom>
        </p:spPr>
        <p:txBody>
          <a:bodyPr wrap="square">
            <a:spAutoFit/>
          </a:bodyPr>
          <a:p>
            <a:endParaRPr lang="en-US" altLang="zh-CN" sz="3200"/>
          </a:p>
          <a:p>
            <a:r>
              <a:rPr lang="zh-CN" altLang="en-US" sz="3200"/>
              <a:t>离子极化力</a:t>
            </a:r>
            <a:r>
              <a:rPr lang="en-US" altLang="zh-CN" sz="3200"/>
              <a:t>(f)</a:t>
            </a:r>
            <a:r>
              <a:rPr lang="zh-CN" altLang="en-US" sz="3200"/>
              <a:t>的一般规律</a:t>
            </a:r>
            <a:endParaRPr lang="zh-CN" altLang="en-US" sz="3200"/>
          </a:p>
          <a:p>
            <a:r>
              <a:rPr lang="en-US" altLang="en-US" sz="2800"/>
              <a:t>①</a:t>
            </a:r>
            <a:r>
              <a:rPr lang="zh-CN" altLang="en-US" sz="2800"/>
              <a:t>离子半径</a:t>
            </a:r>
            <a:r>
              <a:rPr lang="en-US" altLang="zh-CN" sz="2800"/>
              <a:t>r </a:t>
            </a:r>
            <a:r>
              <a:rPr lang="zh-CN" altLang="en-US" sz="2800"/>
              <a:t>：</a:t>
            </a:r>
            <a:r>
              <a:rPr lang="en-US" altLang="zh-CN" sz="2800"/>
              <a:t>r</a:t>
            </a:r>
            <a:r>
              <a:rPr lang="zh-CN" altLang="en-US" sz="2800"/>
              <a:t>小者，极化力大。</a:t>
            </a:r>
            <a:endParaRPr lang="zh-CN" altLang="en-US" sz="2800"/>
          </a:p>
          <a:p>
            <a:r>
              <a:rPr lang="en-US" altLang="zh-CN" sz="2800"/>
              <a:t>②</a:t>
            </a:r>
            <a:r>
              <a:rPr lang="zh-CN" altLang="en-US" sz="2800"/>
              <a:t>离子电荷：电荷多者，极化力大。</a:t>
            </a:r>
            <a:endParaRPr lang="zh-CN" altLang="en-US" sz="2800"/>
          </a:p>
          <a:p>
            <a:r>
              <a:rPr lang="en-US" altLang="zh-CN" sz="2800"/>
              <a:t>③</a:t>
            </a:r>
            <a:r>
              <a:rPr lang="zh-CN" altLang="en-US" sz="2800"/>
              <a:t>离子的外层电子构型：</a:t>
            </a:r>
            <a:r>
              <a:rPr lang="en-US" altLang="zh-CN" sz="2800"/>
              <a:t>(18+2)e-,18e-&gt; 9</a:t>
            </a:r>
            <a:r>
              <a:rPr lang="zh-CN" altLang="en-US" sz="2800"/>
              <a:t>－</a:t>
            </a:r>
            <a:r>
              <a:rPr lang="en-US" altLang="zh-CN" sz="2800"/>
              <a:t>17e-&gt;8e</a:t>
            </a:r>
            <a:r>
              <a:rPr lang="en-US" altLang="zh-CN" sz="1600"/>
              <a:t>-</a:t>
            </a:r>
            <a:endParaRPr lang="en-US" altLang="zh-CN" sz="1600"/>
          </a:p>
        </p:txBody>
      </p:sp>
      <p:sp>
        <p:nvSpPr>
          <p:cNvPr id="3" name="文本框 2"/>
          <p:cNvSpPr txBox="1"/>
          <p:nvPr/>
        </p:nvSpPr>
        <p:spPr>
          <a:xfrm>
            <a:off x="623570" y="3071495"/>
            <a:ext cx="4064000" cy="1814830"/>
          </a:xfrm>
          <a:prstGeom prst="rect">
            <a:avLst/>
          </a:prstGeom>
          <a:noFill/>
        </p:spPr>
        <p:txBody>
          <a:bodyPr wrap="square" rtlCol="0">
            <a:spAutoFit/>
          </a:bodyPr>
          <a:p>
            <a:r>
              <a:rPr lang="zh-CN" altLang="en-US" sz="2800">
                <a:solidFill>
                  <a:srgbClr val="0070C0"/>
                </a:solidFill>
                <a:sym typeface="+mn-ea"/>
              </a:rPr>
              <a:t>例：</a:t>
            </a:r>
            <a:r>
              <a:rPr lang="en-US" altLang="zh-CN" sz="2800">
                <a:solidFill>
                  <a:srgbClr val="0070C0"/>
                </a:solidFill>
                <a:sym typeface="+mn-ea"/>
              </a:rPr>
              <a:t>f</a:t>
            </a:r>
            <a:r>
              <a:rPr lang="zh-CN" altLang="en-US" sz="2800">
                <a:solidFill>
                  <a:srgbClr val="0070C0"/>
                </a:solidFill>
                <a:sym typeface="+mn-ea"/>
              </a:rPr>
              <a:t>排序</a:t>
            </a:r>
            <a:endParaRPr lang="zh-CN" altLang="en-US" sz="2800">
              <a:solidFill>
                <a:srgbClr val="0070C0"/>
              </a:solidFill>
              <a:sym typeface="+mn-ea"/>
            </a:endParaRPr>
          </a:p>
          <a:p>
            <a:r>
              <a:rPr lang="en-US" altLang="zh-CN" sz="2800">
                <a:solidFill>
                  <a:srgbClr val="0070C0"/>
                </a:solidFill>
                <a:sym typeface="+mn-ea"/>
              </a:rPr>
              <a:t>Li+&gt;Na+&gt;K+&gt;Rb+&gt;Cs+</a:t>
            </a:r>
            <a:r>
              <a:rPr lang="zh-CN" altLang="en-US" sz="2800">
                <a:solidFill>
                  <a:srgbClr val="0070C0"/>
                </a:solidFill>
                <a:sym typeface="+mn-ea"/>
              </a:rPr>
              <a:t>；</a:t>
            </a:r>
            <a:endParaRPr lang="zh-CN" altLang="en-US" sz="2800">
              <a:solidFill>
                <a:srgbClr val="0070C0"/>
              </a:solidFill>
            </a:endParaRPr>
          </a:p>
          <a:p>
            <a:r>
              <a:rPr lang="en-US" altLang="zh-CN" sz="2800">
                <a:solidFill>
                  <a:srgbClr val="0070C0"/>
                </a:solidFill>
                <a:sym typeface="+mn-ea"/>
              </a:rPr>
              <a:t>F</a:t>
            </a:r>
            <a:r>
              <a:rPr lang="zh-CN" altLang="en-US" sz="2800">
                <a:solidFill>
                  <a:srgbClr val="0070C0"/>
                </a:solidFill>
                <a:sym typeface="+mn-ea"/>
              </a:rPr>
              <a:t>－</a:t>
            </a:r>
            <a:r>
              <a:rPr lang="en-US" altLang="zh-CN" sz="2800">
                <a:solidFill>
                  <a:srgbClr val="0070C0"/>
                </a:solidFill>
                <a:sym typeface="+mn-ea"/>
              </a:rPr>
              <a:t>&gt;</a:t>
            </a:r>
            <a:r>
              <a:rPr lang="en-US" altLang="zh-CN" sz="2800">
                <a:solidFill>
                  <a:srgbClr val="0070C0"/>
                </a:solidFill>
                <a:sym typeface="+mn-ea"/>
              </a:rPr>
              <a:t>Cl</a:t>
            </a:r>
            <a:r>
              <a:rPr lang="zh-CN" altLang="en-US" sz="2800">
                <a:solidFill>
                  <a:srgbClr val="0070C0"/>
                </a:solidFill>
                <a:sym typeface="+mn-ea"/>
              </a:rPr>
              <a:t>－</a:t>
            </a:r>
            <a:r>
              <a:rPr lang="en-US" altLang="zh-CN" sz="2800">
                <a:solidFill>
                  <a:srgbClr val="0070C0"/>
                </a:solidFill>
                <a:sym typeface="+mn-ea"/>
              </a:rPr>
              <a:t>&gt;</a:t>
            </a:r>
            <a:r>
              <a:rPr lang="en-US" altLang="zh-CN" sz="2800">
                <a:solidFill>
                  <a:srgbClr val="0070C0"/>
                </a:solidFill>
                <a:sym typeface="+mn-ea"/>
              </a:rPr>
              <a:t>Br</a:t>
            </a:r>
            <a:r>
              <a:rPr lang="zh-CN" altLang="en-US" sz="2800">
                <a:solidFill>
                  <a:srgbClr val="0070C0"/>
                </a:solidFill>
                <a:sym typeface="+mn-ea"/>
              </a:rPr>
              <a:t>－</a:t>
            </a:r>
            <a:r>
              <a:rPr lang="en-US" altLang="zh-CN" sz="2800">
                <a:solidFill>
                  <a:srgbClr val="0070C0"/>
                </a:solidFill>
                <a:sym typeface="+mn-ea"/>
              </a:rPr>
              <a:t>&gt;</a:t>
            </a:r>
            <a:r>
              <a:rPr lang="en-US" altLang="zh-CN" sz="2800">
                <a:solidFill>
                  <a:srgbClr val="0070C0"/>
                </a:solidFill>
                <a:sym typeface="+mn-ea"/>
              </a:rPr>
              <a:t>I</a:t>
            </a:r>
            <a:r>
              <a:rPr lang="zh-CN" altLang="en-US" sz="2800">
                <a:solidFill>
                  <a:srgbClr val="0070C0"/>
                </a:solidFill>
                <a:sym typeface="+mn-ea"/>
              </a:rPr>
              <a:t>－</a:t>
            </a:r>
            <a:endParaRPr lang="zh-CN" altLang="en-US" sz="2800">
              <a:solidFill>
                <a:srgbClr val="0070C0"/>
              </a:solidFill>
              <a:sym typeface="+mn-ea"/>
            </a:endParaRPr>
          </a:p>
          <a:p>
            <a:endParaRPr lang="zh-CN" altLang="en-US" sz="2800">
              <a:solidFill>
                <a:srgbClr val="0070C0"/>
              </a:solidFill>
              <a:sym typeface="+mn-ea"/>
            </a:endParaRPr>
          </a:p>
        </p:txBody>
      </p:sp>
      <p:sp>
        <p:nvSpPr>
          <p:cNvPr id="4" name="文本框 3"/>
          <p:cNvSpPr txBox="1"/>
          <p:nvPr/>
        </p:nvSpPr>
        <p:spPr>
          <a:xfrm>
            <a:off x="960755" y="5258435"/>
            <a:ext cx="9011285" cy="1383665"/>
          </a:xfrm>
          <a:prstGeom prst="rect">
            <a:avLst/>
          </a:prstGeom>
          <a:noFill/>
        </p:spPr>
        <p:txBody>
          <a:bodyPr wrap="square" rtlCol="0">
            <a:spAutoFit/>
          </a:bodyPr>
          <a:p>
            <a:r>
              <a:rPr lang="zh-CN" altLang="en-US" sz="2800"/>
              <a:t>当正负离子混合在一起时，着重考虑</a:t>
            </a:r>
            <a:r>
              <a:rPr lang="zh-CN" altLang="en-US" sz="2800" u="sng">
                <a:highlight>
                  <a:srgbClr val="FFFF00"/>
                </a:highlight>
              </a:rPr>
              <a:t>正离子的极化力，</a:t>
            </a:r>
            <a:r>
              <a:rPr lang="zh-CN" altLang="en-US" sz="2800">
                <a:highlight>
                  <a:srgbClr val="FFFF00"/>
                </a:highlight>
              </a:rPr>
              <a:t>负离子的极化率</a:t>
            </a:r>
            <a:r>
              <a:rPr lang="zh-CN" altLang="en-US" sz="2800"/>
              <a:t>，</a:t>
            </a:r>
            <a:endParaRPr lang="zh-CN" altLang="en-US" sz="2800"/>
          </a:p>
          <a:p>
            <a:r>
              <a:rPr lang="zh-CN" altLang="en-US" sz="2800"/>
              <a:t>但是</a:t>
            </a:r>
            <a:r>
              <a:rPr lang="en-US" altLang="zh-CN" sz="2800"/>
              <a:t>18e</a:t>
            </a:r>
            <a:r>
              <a:rPr lang="zh-CN" altLang="en-US" sz="2800"/>
              <a:t>构型的正离子</a:t>
            </a:r>
            <a:r>
              <a:rPr lang="en-US" altLang="zh-CN" sz="2800"/>
              <a:t>(Ag+,  Cd2+ </a:t>
            </a:r>
            <a:r>
              <a:rPr lang="zh-CN" altLang="en-US" sz="2800"/>
              <a:t>等</a:t>
            </a:r>
            <a:r>
              <a:rPr lang="en-US" altLang="zh-CN" sz="2800"/>
              <a:t>)</a:t>
            </a:r>
            <a:r>
              <a:rPr lang="zh-CN" altLang="en-US" sz="2800"/>
              <a:t>也要考虑其变形性。</a:t>
            </a:r>
            <a:endParaRPr lang="zh-CN" altLang="en-US" sz="2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48000" y="3168015"/>
            <a:ext cx="6096000" cy="521970"/>
          </a:xfrm>
          <a:prstGeom prst="rect">
            <a:avLst/>
          </a:prstGeom>
          <a:noFill/>
        </p:spPr>
        <p:txBody>
          <a:bodyPr wrap="square" rtlCol="0" anchor="t">
            <a:spAutoFit/>
          </a:bodyPr>
          <a:p>
            <a:r>
              <a:rPr lang="en-US" altLang="zh-CN" sz="2800">
                <a:sym typeface="+mn-ea"/>
              </a:rPr>
              <a:t>(18+2)e-</a:t>
            </a:r>
            <a:r>
              <a:rPr lang="zh-CN" altLang="en-US" sz="2800">
                <a:sym typeface="+mn-ea"/>
              </a:rPr>
              <a:t>，</a:t>
            </a:r>
            <a:r>
              <a:rPr lang="en-US" altLang="zh-CN" sz="2800">
                <a:sym typeface="+mn-ea"/>
              </a:rPr>
              <a:t>18e-&gt; 9</a:t>
            </a:r>
            <a:r>
              <a:rPr lang="zh-CN" altLang="en-US" sz="2800">
                <a:sym typeface="+mn-ea"/>
              </a:rPr>
              <a:t>－</a:t>
            </a:r>
            <a:r>
              <a:rPr lang="en-US" altLang="zh-CN" sz="2800">
                <a:sym typeface="+mn-ea"/>
              </a:rPr>
              <a:t>17e-&gt;8e-</a:t>
            </a:r>
            <a:endParaRPr lang="en-US" altLang="zh-CN" sz="2800">
              <a:sym typeface="+mn-ea"/>
            </a:endParaRPr>
          </a:p>
        </p:txBody>
      </p:sp>
      <p:sp>
        <p:nvSpPr>
          <p:cNvPr id="3" name="文本框 2"/>
          <p:cNvSpPr txBox="1"/>
          <p:nvPr/>
        </p:nvSpPr>
        <p:spPr>
          <a:xfrm>
            <a:off x="3048000" y="3168015"/>
            <a:ext cx="6096000" cy="521970"/>
          </a:xfrm>
          <a:prstGeom prst="rect">
            <a:avLst/>
          </a:prstGeom>
          <a:noFill/>
        </p:spPr>
        <p:txBody>
          <a:bodyPr wrap="square" rtlCol="0" anchor="t">
            <a:spAutoFit/>
          </a:bodyPr>
          <a:p>
            <a:r>
              <a:rPr lang="en-US" altLang="zh-CN" sz="2800">
                <a:sym typeface="+mn-ea"/>
              </a:rPr>
              <a:t>(18+2)e-</a:t>
            </a:r>
            <a:r>
              <a:rPr lang="zh-CN" altLang="en-US" sz="2800">
                <a:sym typeface="+mn-ea"/>
              </a:rPr>
              <a:t>，</a:t>
            </a:r>
            <a:r>
              <a:rPr lang="en-US" altLang="zh-CN" sz="2800">
                <a:sym typeface="+mn-ea"/>
              </a:rPr>
              <a:t>18e-&gt; 9</a:t>
            </a:r>
            <a:r>
              <a:rPr lang="zh-CN" altLang="en-US" sz="2800">
                <a:sym typeface="+mn-ea"/>
              </a:rPr>
              <a:t>－</a:t>
            </a:r>
            <a:r>
              <a:rPr lang="en-US" altLang="zh-CN" sz="2800">
                <a:sym typeface="+mn-ea"/>
              </a:rPr>
              <a:t>17e-&gt;8e-</a:t>
            </a:r>
            <a:endParaRPr lang="en-US" altLang="zh-CN" sz="2800">
              <a:sym typeface="+mn-ea"/>
            </a:endParaRPr>
          </a:p>
        </p:txBody>
      </p:sp>
      <p:sp>
        <p:nvSpPr>
          <p:cNvPr id="5" name="文本框 4"/>
          <p:cNvSpPr txBox="1"/>
          <p:nvPr/>
        </p:nvSpPr>
        <p:spPr>
          <a:xfrm>
            <a:off x="3695700" y="2825750"/>
            <a:ext cx="4471035" cy="368300"/>
          </a:xfrm>
          <a:prstGeom prst="rect">
            <a:avLst/>
          </a:prstGeom>
          <a:noFill/>
        </p:spPr>
        <p:txBody>
          <a:bodyPr wrap="square" rtlCol="0">
            <a:spAutoFit/>
          </a:bodyPr>
          <a:p>
            <a:r>
              <a:rPr lang="en-US" altLang="zh-CN"/>
              <a:t>Sn</a:t>
            </a:r>
            <a:r>
              <a:rPr lang="en-US" altLang="en-US"/>
              <a:t>²</a:t>
            </a:r>
            <a:r>
              <a:rPr lang="en-US" altLang="zh-CN"/>
              <a:t>+          Zn</a:t>
            </a:r>
            <a:r>
              <a:rPr lang="en-US" altLang="en-US"/>
              <a:t>²</a:t>
            </a:r>
            <a:r>
              <a:rPr lang="en-US" altLang="zh-CN"/>
              <a:t>+              Fe</a:t>
            </a:r>
            <a:r>
              <a:rPr lang="en-US" altLang="en-US"/>
              <a:t>²</a:t>
            </a:r>
            <a:r>
              <a:rPr lang="en-US" altLang="zh-CN"/>
              <a:t>+           Na+</a:t>
            </a:r>
            <a:endParaRPr lang="zh-CN"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24180" y="690245"/>
            <a:ext cx="10925810" cy="1322070"/>
          </a:xfrm>
          <a:prstGeom prst="rect">
            <a:avLst/>
          </a:prstGeom>
        </p:spPr>
        <p:txBody>
          <a:bodyPr wrap="square">
            <a:spAutoFit/>
          </a:bodyPr>
          <a:p>
            <a:r>
              <a:rPr lang="zh-CN" altLang="en-US" sz="3200"/>
              <a:t>离子极化对化合物性质的影响</a:t>
            </a:r>
            <a:endParaRPr lang="zh-CN" altLang="en-US" sz="3200"/>
          </a:p>
          <a:p>
            <a:endParaRPr lang="en-US" altLang="zh-CN" sz="2400"/>
          </a:p>
          <a:p>
            <a:r>
              <a:rPr lang="en-US" altLang="zh-CN" sz="2400"/>
              <a:t>①</a:t>
            </a:r>
            <a:r>
              <a:rPr lang="zh-CN" altLang="en-US" sz="2400"/>
              <a:t>键型过渡</a:t>
            </a:r>
            <a:r>
              <a:rPr lang="en-US" altLang="zh-CN" sz="2400"/>
              <a:t>(</a:t>
            </a:r>
            <a:r>
              <a:rPr lang="zh-CN" altLang="en-US" sz="2400"/>
              <a:t>离子键向共价键过渡</a:t>
            </a:r>
            <a:r>
              <a:rPr lang="en-US" altLang="zh-CN" sz="2400"/>
              <a:t>)②</a:t>
            </a:r>
            <a:r>
              <a:rPr lang="zh-CN" altLang="en-US" sz="2400"/>
              <a:t>晶型改变</a:t>
            </a:r>
            <a:r>
              <a:rPr lang="en-US" altLang="zh-CN" sz="2400"/>
              <a:t>③</a:t>
            </a:r>
            <a:r>
              <a:rPr lang="zh-CN" altLang="en-US" sz="2400"/>
              <a:t>性质改变</a:t>
            </a:r>
            <a:r>
              <a:rPr lang="en-US" altLang="zh-CN" sz="2400"/>
              <a:t>(</a:t>
            </a:r>
            <a:r>
              <a:rPr lang="zh-CN" altLang="en-US" sz="2400"/>
              <a:t>溶解度、熔沸点、颜色</a:t>
            </a:r>
            <a:r>
              <a:rPr lang="en-US" altLang="zh-CN" sz="2400"/>
              <a:t>)</a:t>
            </a:r>
            <a:endParaRPr lang="en-US" altLang="zh-CN" sz="2400"/>
          </a:p>
        </p:txBody>
      </p:sp>
      <p:pic>
        <p:nvPicPr>
          <p:cNvPr id="3" name="图片 2"/>
          <p:cNvPicPr>
            <a:picLocks noChangeAspect="1"/>
          </p:cNvPicPr>
          <p:nvPr/>
        </p:nvPicPr>
        <p:blipFill>
          <a:blip r:embed="rId1"/>
          <a:stretch>
            <a:fillRect/>
          </a:stretch>
        </p:blipFill>
        <p:spPr>
          <a:xfrm>
            <a:off x="424180" y="3184525"/>
            <a:ext cx="4162425" cy="2393315"/>
          </a:xfrm>
          <a:prstGeom prst="rect">
            <a:avLst/>
          </a:prstGeom>
        </p:spPr>
      </p:pic>
      <p:pic>
        <p:nvPicPr>
          <p:cNvPr id="7" name="图片 6"/>
          <p:cNvPicPr>
            <a:picLocks noChangeAspect="1"/>
          </p:cNvPicPr>
          <p:nvPr/>
        </p:nvPicPr>
        <p:blipFill>
          <a:blip r:embed="rId2"/>
          <a:stretch>
            <a:fillRect/>
          </a:stretch>
        </p:blipFill>
        <p:spPr>
          <a:xfrm>
            <a:off x="4344670" y="3429000"/>
            <a:ext cx="3085465" cy="1882775"/>
          </a:xfrm>
          <a:prstGeom prst="rect">
            <a:avLst/>
          </a:prstGeom>
        </p:spPr>
      </p:pic>
      <p:pic>
        <p:nvPicPr>
          <p:cNvPr id="8" name="图片 7"/>
          <p:cNvPicPr>
            <a:picLocks noChangeAspect="1"/>
          </p:cNvPicPr>
          <p:nvPr/>
        </p:nvPicPr>
        <p:blipFill>
          <a:blip r:embed="rId3"/>
          <a:srcRect r="22315"/>
          <a:stretch>
            <a:fillRect/>
          </a:stretch>
        </p:blipFill>
        <p:spPr>
          <a:xfrm>
            <a:off x="8074025" y="3225800"/>
            <a:ext cx="3729355" cy="2085975"/>
          </a:xfrm>
          <a:prstGeom prst="rect">
            <a:avLst/>
          </a:prstGeom>
        </p:spPr>
      </p:pic>
      <p:sp>
        <p:nvSpPr>
          <p:cNvPr id="9" name="右箭头 8"/>
          <p:cNvSpPr/>
          <p:nvPr/>
        </p:nvSpPr>
        <p:spPr>
          <a:xfrm rot="7740000">
            <a:off x="2578735" y="2368550"/>
            <a:ext cx="1325245" cy="47561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右箭头 9"/>
          <p:cNvSpPr/>
          <p:nvPr/>
        </p:nvSpPr>
        <p:spPr>
          <a:xfrm rot="5400000">
            <a:off x="4872355" y="2437130"/>
            <a:ext cx="1325245" cy="47561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右箭头 10"/>
          <p:cNvSpPr/>
          <p:nvPr/>
        </p:nvSpPr>
        <p:spPr>
          <a:xfrm rot="3960000">
            <a:off x="8197215" y="2282190"/>
            <a:ext cx="1325245" cy="47561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t="10816"/>
          <a:stretch>
            <a:fillRect/>
          </a:stretch>
        </p:blipFill>
        <p:spPr>
          <a:xfrm>
            <a:off x="995680" y="605155"/>
            <a:ext cx="8401050" cy="4026535"/>
          </a:xfrm>
          <a:prstGeom prst="rect">
            <a:avLst/>
          </a:prstGeom>
        </p:spPr>
      </p:pic>
      <p:sp>
        <p:nvSpPr>
          <p:cNvPr id="3" name="文本框 2"/>
          <p:cNvSpPr txBox="1"/>
          <p:nvPr/>
        </p:nvSpPr>
        <p:spPr>
          <a:xfrm>
            <a:off x="5241925" y="5119370"/>
            <a:ext cx="4064000" cy="521970"/>
          </a:xfrm>
          <a:prstGeom prst="rect">
            <a:avLst/>
          </a:prstGeom>
          <a:noFill/>
        </p:spPr>
        <p:txBody>
          <a:bodyPr wrap="square" rtlCol="0">
            <a:spAutoFit/>
          </a:bodyPr>
          <a:p>
            <a:r>
              <a:rPr lang="en-US" altLang="zh-CN" sz="2800"/>
              <a:t>Si,C</a:t>
            </a:r>
            <a:endParaRPr lang="en-US" altLang="zh-CN" sz="2800"/>
          </a:p>
        </p:txBody>
      </p:sp>
      <p:sp>
        <p:nvSpPr>
          <p:cNvPr id="4" name="文本框 3"/>
          <p:cNvSpPr txBox="1"/>
          <p:nvPr/>
        </p:nvSpPr>
        <p:spPr>
          <a:xfrm>
            <a:off x="9531350" y="2296160"/>
            <a:ext cx="4064000" cy="922020"/>
          </a:xfrm>
          <a:prstGeom prst="rect">
            <a:avLst/>
          </a:prstGeom>
          <a:noFill/>
        </p:spPr>
        <p:txBody>
          <a:bodyPr wrap="square" rtlCol="0">
            <a:spAutoFit/>
          </a:bodyPr>
          <a:p>
            <a:r>
              <a:rPr lang="en-US" altLang="zh-CN"/>
              <a:t>sp2</a:t>
            </a:r>
            <a:endParaRPr lang="en-US" altLang="zh-CN"/>
          </a:p>
          <a:p>
            <a:r>
              <a:rPr lang="zh-CN" altLang="en-US"/>
              <a:t>大</a:t>
            </a:r>
            <a:r>
              <a:rPr lang="en-US" altLang="zh-CN"/>
              <a:t>Π</a:t>
            </a:r>
            <a:r>
              <a:rPr lang="zh-CN" altLang="en-US"/>
              <a:t>键</a:t>
            </a:r>
            <a:endParaRPr lang="zh-CN" altLang="en-US"/>
          </a:p>
          <a:p>
            <a:r>
              <a:rPr lang="zh-CN" altLang="en-US"/>
              <a:t>润滑</a:t>
            </a:r>
            <a:r>
              <a:rPr lang="en-US" altLang="zh-CN"/>
              <a:t> </a:t>
            </a:r>
            <a:r>
              <a:rPr lang="zh-CN" altLang="en-US"/>
              <a:t>导电！</a:t>
            </a:r>
            <a:endParaRPr lang="zh-CN" alt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591185" y="897890"/>
            <a:ext cx="6701155" cy="1372235"/>
          </a:xfrm>
          <a:prstGeom prst="rect">
            <a:avLst/>
          </a:prstGeom>
        </p:spPr>
      </p:pic>
      <p:pic>
        <p:nvPicPr>
          <p:cNvPr id="3" name="图片 2"/>
          <p:cNvPicPr>
            <a:picLocks noChangeAspect="1"/>
          </p:cNvPicPr>
          <p:nvPr/>
        </p:nvPicPr>
        <p:blipFill>
          <a:blip r:embed="rId2"/>
          <a:stretch>
            <a:fillRect/>
          </a:stretch>
        </p:blipFill>
        <p:spPr>
          <a:xfrm>
            <a:off x="400685" y="2861945"/>
            <a:ext cx="10166985" cy="902970"/>
          </a:xfrm>
          <a:prstGeom prst="rect">
            <a:avLst/>
          </a:prstGeom>
        </p:spPr>
      </p:pic>
      <p:pic>
        <p:nvPicPr>
          <p:cNvPr id="4" name="图片 3"/>
          <p:cNvPicPr>
            <a:picLocks noChangeAspect="1"/>
          </p:cNvPicPr>
          <p:nvPr/>
        </p:nvPicPr>
        <p:blipFill>
          <a:blip r:embed="rId3"/>
          <a:stretch>
            <a:fillRect/>
          </a:stretch>
        </p:blipFill>
        <p:spPr>
          <a:xfrm>
            <a:off x="591185" y="4356735"/>
            <a:ext cx="7269480" cy="142875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651510" y="400050"/>
            <a:ext cx="4682490" cy="2268855"/>
          </a:xfrm>
          <a:prstGeom prst="rect">
            <a:avLst/>
          </a:prstGeom>
        </p:spPr>
      </p:pic>
      <p:pic>
        <p:nvPicPr>
          <p:cNvPr id="5" name="图片 4"/>
          <p:cNvPicPr>
            <a:picLocks noChangeAspect="1"/>
          </p:cNvPicPr>
          <p:nvPr/>
        </p:nvPicPr>
        <p:blipFill>
          <a:blip r:embed="rId2"/>
          <a:stretch>
            <a:fillRect/>
          </a:stretch>
        </p:blipFill>
        <p:spPr>
          <a:xfrm>
            <a:off x="485140" y="2495550"/>
            <a:ext cx="6090285" cy="1690370"/>
          </a:xfrm>
          <a:prstGeom prst="rect">
            <a:avLst/>
          </a:prstGeom>
        </p:spPr>
      </p:pic>
      <p:pic>
        <p:nvPicPr>
          <p:cNvPr id="7" name="图片 6"/>
          <p:cNvPicPr>
            <a:picLocks noChangeAspect="1"/>
          </p:cNvPicPr>
          <p:nvPr/>
        </p:nvPicPr>
        <p:blipFill>
          <a:blip r:embed="rId3"/>
          <a:stretch>
            <a:fillRect/>
          </a:stretch>
        </p:blipFill>
        <p:spPr>
          <a:xfrm>
            <a:off x="485140" y="3709670"/>
            <a:ext cx="5391150" cy="1162050"/>
          </a:xfrm>
          <a:prstGeom prst="rect">
            <a:avLst/>
          </a:prstGeom>
        </p:spPr>
      </p:pic>
      <p:pic>
        <p:nvPicPr>
          <p:cNvPr id="9" name="图片 8"/>
          <p:cNvPicPr>
            <a:picLocks noChangeAspect="1"/>
          </p:cNvPicPr>
          <p:nvPr/>
        </p:nvPicPr>
        <p:blipFill>
          <a:blip r:embed="rId4"/>
          <a:stretch>
            <a:fillRect/>
          </a:stretch>
        </p:blipFill>
        <p:spPr>
          <a:xfrm>
            <a:off x="651510" y="4723765"/>
            <a:ext cx="5276850" cy="1019175"/>
          </a:xfrm>
          <a:prstGeom prst="rect">
            <a:avLst/>
          </a:prstGeom>
        </p:spPr>
      </p:pic>
      <p:pic>
        <p:nvPicPr>
          <p:cNvPr id="10" name="图片 9"/>
          <p:cNvPicPr>
            <a:picLocks noChangeAspect="1"/>
          </p:cNvPicPr>
          <p:nvPr/>
        </p:nvPicPr>
        <p:blipFill>
          <a:blip r:embed="rId5"/>
          <a:stretch>
            <a:fillRect/>
          </a:stretch>
        </p:blipFill>
        <p:spPr>
          <a:xfrm>
            <a:off x="651510" y="5612130"/>
            <a:ext cx="4762500" cy="1143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pic>
        <p:nvPicPr>
          <p:cNvPr id="3" name="图片 2"/>
          <p:cNvPicPr>
            <a:picLocks noChangeAspect="1"/>
          </p:cNvPicPr>
          <p:nvPr/>
        </p:nvPicPr>
        <p:blipFill>
          <a:blip r:embed="rId2"/>
          <a:srcRect t="11118" b="7194"/>
          <a:stretch>
            <a:fillRect/>
          </a:stretch>
        </p:blipFill>
        <p:spPr>
          <a:xfrm>
            <a:off x="833120" y="1219200"/>
            <a:ext cx="10525125" cy="5071745"/>
          </a:xfrm>
          <a:prstGeom prst="rect">
            <a:avLst/>
          </a:prstGeom>
        </p:spPr>
      </p:pic>
      <p:sp>
        <p:nvSpPr>
          <p:cNvPr id="5" name="文本框 4"/>
          <p:cNvSpPr txBox="1"/>
          <p:nvPr/>
        </p:nvSpPr>
        <p:spPr>
          <a:xfrm>
            <a:off x="681355" y="512445"/>
            <a:ext cx="4064000" cy="706755"/>
          </a:xfrm>
          <a:prstGeom prst="rect">
            <a:avLst/>
          </a:prstGeom>
          <a:noFill/>
        </p:spPr>
        <p:txBody>
          <a:bodyPr wrap="square" rtlCol="0">
            <a:spAutoFit/>
          </a:bodyPr>
          <a:p>
            <a:r>
              <a:rPr lang="zh-CN" altLang="en-US" sz="4000"/>
              <a:t>思维导图：</a:t>
            </a:r>
            <a:endParaRPr lang="zh-CN" altLang="en-US" sz="4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32460" y="514350"/>
            <a:ext cx="5038725" cy="2914650"/>
          </a:xfrm>
          <a:prstGeom prst="rect">
            <a:avLst/>
          </a:prstGeom>
        </p:spPr>
      </p:pic>
      <p:pic>
        <p:nvPicPr>
          <p:cNvPr id="8" name="图片 7"/>
          <p:cNvPicPr>
            <a:picLocks noChangeAspect="1"/>
          </p:cNvPicPr>
          <p:nvPr/>
        </p:nvPicPr>
        <p:blipFill>
          <a:blip r:embed="rId2"/>
          <a:stretch>
            <a:fillRect/>
          </a:stretch>
        </p:blipFill>
        <p:spPr>
          <a:xfrm>
            <a:off x="632460" y="3429000"/>
            <a:ext cx="4712970" cy="2204720"/>
          </a:xfrm>
          <a:prstGeom prst="rect">
            <a:avLst/>
          </a:prstGeom>
        </p:spPr>
      </p:pic>
      <p:pic>
        <p:nvPicPr>
          <p:cNvPr id="6" name="图片 5"/>
          <p:cNvPicPr>
            <a:picLocks noChangeAspect="1"/>
          </p:cNvPicPr>
          <p:nvPr/>
        </p:nvPicPr>
        <p:blipFill>
          <a:blip r:embed="rId3"/>
          <a:stretch>
            <a:fillRect/>
          </a:stretch>
        </p:blipFill>
        <p:spPr>
          <a:xfrm>
            <a:off x="5590540" y="715645"/>
            <a:ext cx="5358765" cy="2165985"/>
          </a:xfrm>
          <a:prstGeom prst="rect">
            <a:avLst/>
          </a:prstGeom>
        </p:spPr>
      </p:pic>
      <p:pic>
        <p:nvPicPr>
          <p:cNvPr id="3" name="图片 2"/>
          <p:cNvPicPr>
            <a:picLocks noChangeAspect="1"/>
          </p:cNvPicPr>
          <p:nvPr/>
        </p:nvPicPr>
        <p:blipFill>
          <a:blip r:embed="rId4"/>
          <a:stretch>
            <a:fillRect/>
          </a:stretch>
        </p:blipFill>
        <p:spPr>
          <a:xfrm>
            <a:off x="5201285" y="3429000"/>
            <a:ext cx="6800215" cy="209613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39775" y="387350"/>
            <a:ext cx="6410325" cy="2619375"/>
          </a:xfrm>
          <a:prstGeom prst="rect">
            <a:avLst/>
          </a:prstGeom>
        </p:spPr>
      </p:pic>
      <p:pic>
        <p:nvPicPr>
          <p:cNvPr id="3" name="图片 2"/>
          <p:cNvPicPr>
            <a:picLocks noChangeAspect="1"/>
          </p:cNvPicPr>
          <p:nvPr/>
        </p:nvPicPr>
        <p:blipFill>
          <a:blip r:embed="rId2"/>
          <a:stretch>
            <a:fillRect/>
          </a:stretch>
        </p:blipFill>
        <p:spPr>
          <a:xfrm>
            <a:off x="739775" y="3006725"/>
            <a:ext cx="4286250" cy="2867025"/>
          </a:xfrm>
          <a:prstGeom prst="rect">
            <a:avLst/>
          </a:prstGeom>
        </p:spPr>
      </p:pic>
      <p:pic>
        <p:nvPicPr>
          <p:cNvPr id="4" name="图片 3"/>
          <p:cNvPicPr>
            <a:picLocks noChangeAspect="1"/>
          </p:cNvPicPr>
          <p:nvPr/>
        </p:nvPicPr>
        <p:blipFill>
          <a:blip r:embed="rId3"/>
          <a:stretch>
            <a:fillRect/>
          </a:stretch>
        </p:blipFill>
        <p:spPr>
          <a:xfrm>
            <a:off x="5026025" y="3006725"/>
            <a:ext cx="5543550" cy="28860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084580" y="527050"/>
            <a:ext cx="4076700" cy="2571750"/>
          </a:xfrm>
          <a:prstGeom prst="rect">
            <a:avLst/>
          </a:prstGeom>
        </p:spPr>
      </p:pic>
      <p:pic>
        <p:nvPicPr>
          <p:cNvPr id="3" name="图片 2"/>
          <p:cNvPicPr>
            <a:picLocks noChangeAspect="1"/>
          </p:cNvPicPr>
          <p:nvPr/>
        </p:nvPicPr>
        <p:blipFill>
          <a:blip r:embed="rId2"/>
          <a:stretch>
            <a:fillRect/>
          </a:stretch>
        </p:blipFill>
        <p:spPr>
          <a:xfrm>
            <a:off x="1170305" y="3429000"/>
            <a:ext cx="3876675" cy="25908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21005" y="597535"/>
            <a:ext cx="8086725" cy="381000"/>
          </a:xfrm>
          <a:prstGeom prst="rect">
            <a:avLst/>
          </a:prstGeom>
        </p:spPr>
      </p:pic>
      <p:pic>
        <p:nvPicPr>
          <p:cNvPr id="3" name="图片 2"/>
          <p:cNvPicPr>
            <a:picLocks noChangeAspect="1"/>
          </p:cNvPicPr>
          <p:nvPr/>
        </p:nvPicPr>
        <p:blipFill>
          <a:blip r:embed="rId2"/>
          <a:stretch>
            <a:fillRect/>
          </a:stretch>
        </p:blipFill>
        <p:spPr>
          <a:xfrm>
            <a:off x="421005" y="1207770"/>
            <a:ext cx="7219950" cy="428625"/>
          </a:xfrm>
          <a:prstGeom prst="rect">
            <a:avLst/>
          </a:prstGeom>
        </p:spPr>
      </p:pic>
      <p:pic>
        <p:nvPicPr>
          <p:cNvPr id="4" name="图片 3"/>
          <p:cNvPicPr>
            <a:picLocks noChangeAspect="1"/>
          </p:cNvPicPr>
          <p:nvPr/>
        </p:nvPicPr>
        <p:blipFill>
          <a:blip r:embed="rId3"/>
          <a:stretch>
            <a:fillRect/>
          </a:stretch>
        </p:blipFill>
        <p:spPr>
          <a:xfrm>
            <a:off x="517525" y="1865630"/>
            <a:ext cx="5210175" cy="476250"/>
          </a:xfrm>
          <a:prstGeom prst="rect">
            <a:avLst/>
          </a:prstGeom>
        </p:spPr>
      </p:pic>
      <p:pic>
        <p:nvPicPr>
          <p:cNvPr id="5" name="图片 4"/>
          <p:cNvPicPr>
            <a:picLocks noChangeAspect="1"/>
          </p:cNvPicPr>
          <p:nvPr/>
        </p:nvPicPr>
        <p:blipFill>
          <a:blip r:embed="rId4"/>
          <a:stretch>
            <a:fillRect/>
          </a:stretch>
        </p:blipFill>
        <p:spPr>
          <a:xfrm>
            <a:off x="517525" y="2472055"/>
            <a:ext cx="6397625" cy="431927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669925" y="158750"/>
            <a:ext cx="8658225" cy="47720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449580" y="201295"/>
            <a:ext cx="7829550" cy="1981200"/>
          </a:xfrm>
          <a:prstGeom prst="rect">
            <a:avLst/>
          </a:prstGeom>
        </p:spPr>
      </p:pic>
      <p:pic>
        <p:nvPicPr>
          <p:cNvPr id="3" name="图片 2"/>
          <p:cNvPicPr>
            <a:picLocks noChangeAspect="1"/>
          </p:cNvPicPr>
          <p:nvPr/>
        </p:nvPicPr>
        <p:blipFill>
          <a:blip r:embed="rId2"/>
          <a:stretch>
            <a:fillRect/>
          </a:stretch>
        </p:blipFill>
        <p:spPr>
          <a:xfrm>
            <a:off x="1209040" y="2348230"/>
            <a:ext cx="5038725" cy="428625"/>
          </a:xfrm>
          <a:prstGeom prst="rect">
            <a:avLst/>
          </a:prstGeom>
        </p:spPr>
      </p:pic>
      <p:pic>
        <p:nvPicPr>
          <p:cNvPr id="4" name="图片 3"/>
          <p:cNvPicPr>
            <a:picLocks noChangeAspect="1"/>
          </p:cNvPicPr>
          <p:nvPr/>
        </p:nvPicPr>
        <p:blipFill>
          <a:blip r:embed="rId3"/>
          <a:stretch>
            <a:fillRect/>
          </a:stretch>
        </p:blipFill>
        <p:spPr>
          <a:xfrm>
            <a:off x="1312545" y="2895600"/>
            <a:ext cx="4514850" cy="276225"/>
          </a:xfrm>
          <a:prstGeom prst="rect">
            <a:avLst/>
          </a:prstGeom>
        </p:spPr>
      </p:pic>
      <p:pic>
        <p:nvPicPr>
          <p:cNvPr id="5" name="图片 4"/>
          <p:cNvPicPr>
            <a:picLocks noChangeAspect="1"/>
          </p:cNvPicPr>
          <p:nvPr/>
        </p:nvPicPr>
        <p:blipFill>
          <a:blip r:embed="rId4"/>
          <a:stretch>
            <a:fillRect/>
          </a:stretch>
        </p:blipFill>
        <p:spPr>
          <a:xfrm>
            <a:off x="1312545" y="3218815"/>
            <a:ext cx="3286125" cy="333375"/>
          </a:xfrm>
          <a:prstGeom prst="rect">
            <a:avLst/>
          </a:prstGeom>
        </p:spPr>
      </p:pic>
      <p:pic>
        <p:nvPicPr>
          <p:cNvPr id="6" name="图片 5"/>
          <p:cNvPicPr>
            <a:picLocks noChangeAspect="1"/>
          </p:cNvPicPr>
          <p:nvPr/>
        </p:nvPicPr>
        <p:blipFill>
          <a:blip r:embed="rId5"/>
          <a:stretch>
            <a:fillRect/>
          </a:stretch>
        </p:blipFill>
        <p:spPr>
          <a:xfrm>
            <a:off x="1550670" y="4079875"/>
            <a:ext cx="2047875" cy="120967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126490" y="1316355"/>
            <a:ext cx="6778625" cy="40513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539115" y="909955"/>
            <a:ext cx="4064000" cy="645160"/>
          </a:xfrm>
          <a:prstGeom prst="rect">
            <a:avLst/>
          </a:prstGeom>
          <a:noFill/>
        </p:spPr>
        <p:txBody>
          <a:bodyPr wrap="square" rtlCol="0">
            <a:spAutoFit/>
          </a:bodyPr>
          <a:p>
            <a:r>
              <a:rPr lang="zh-CN" altLang="en-US"/>
              <a:t>硫酸（离子晶体）：错误（硫酸是共价化合物，属于分子晶体）；</a:t>
            </a:r>
            <a:endParaRPr lang="zh-CN" altLang="en-US"/>
          </a:p>
        </p:txBody>
      </p:sp>
      <p:sp>
        <p:nvSpPr>
          <p:cNvPr id="5" name="文本框 4"/>
          <p:cNvSpPr txBox="1"/>
          <p:nvPr/>
        </p:nvSpPr>
        <p:spPr>
          <a:xfrm>
            <a:off x="594995" y="1673860"/>
            <a:ext cx="4064000" cy="645160"/>
          </a:xfrm>
          <a:prstGeom prst="rect">
            <a:avLst/>
          </a:prstGeom>
          <a:noFill/>
        </p:spPr>
        <p:txBody>
          <a:bodyPr wrap="square" rtlCol="0">
            <a:spAutoFit/>
          </a:bodyPr>
          <a:p>
            <a:r>
              <a:rPr lang="en-US" altLang="en-US"/>
              <a:t>C60</a:t>
            </a:r>
            <a:r>
              <a:rPr lang="zh-CN" altLang="en-US"/>
              <a:t>（原子晶体）：错误（</a:t>
            </a:r>
            <a:r>
              <a:rPr lang="en-US" altLang="zh-CN"/>
              <a:t>C</a:t>
            </a:r>
            <a:r>
              <a:rPr lang="en-US" altLang="en-US"/>
              <a:t>₆₀</a:t>
            </a:r>
            <a:r>
              <a:rPr lang="zh-CN" altLang="en-US"/>
              <a:t>是分子构成的，属于分子晶体）；</a:t>
            </a:r>
            <a:endParaRPr lang="zh-CN" altLang="en-US"/>
          </a:p>
        </p:txBody>
      </p:sp>
      <p:sp>
        <p:nvSpPr>
          <p:cNvPr id="6" name="文本框 5"/>
          <p:cNvSpPr txBox="1"/>
          <p:nvPr/>
        </p:nvSpPr>
        <p:spPr>
          <a:xfrm>
            <a:off x="594995" y="2413635"/>
            <a:ext cx="4064000" cy="645160"/>
          </a:xfrm>
          <a:prstGeom prst="rect">
            <a:avLst/>
          </a:prstGeom>
          <a:noFill/>
        </p:spPr>
        <p:txBody>
          <a:bodyPr wrap="square" rtlCol="0">
            <a:spAutoFit/>
          </a:bodyPr>
          <a:p>
            <a:r>
              <a:rPr lang="zh-CN" altLang="en-US"/>
              <a:t>铜（原子晶体）：错误（铜是金属晶体）；</a:t>
            </a:r>
            <a:endParaRPr lang="zh-CN" altLang="en-US"/>
          </a:p>
        </p:txBody>
      </p:sp>
      <p:sp>
        <p:nvSpPr>
          <p:cNvPr id="2" name="文本框 1"/>
          <p:cNvSpPr txBox="1"/>
          <p:nvPr/>
        </p:nvSpPr>
        <p:spPr>
          <a:xfrm>
            <a:off x="1058545" y="3818255"/>
            <a:ext cx="4064000" cy="368300"/>
          </a:xfrm>
          <a:prstGeom prst="rect">
            <a:avLst/>
          </a:prstGeom>
          <a:noFill/>
        </p:spPr>
        <p:txBody>
          <a:bodyPr wrap="square" rtlCol="0">
            <a:spAutoFit/>
          </a:bodyPr>
          <a:p>
            <a:r>
              <a:rPr lang="zh-CN" altLang="en-US"/>
              <a:t>答案</a:t>
            </a:r>
            <a:r>
              <a:rPr lang="en-US" altLang="zh-CN"/>
              <a:t> C</a:t>
            </a:r>
            <a:endParaRPr lang="en-US" altLang="zh-C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823210" y="3014345"/>
            <a:ext cx="6591935" cy="829945"/>
          </a:xfrm>
          <a:prstGeom prst="rect">
            <a:avLst/>
          </a:prstGeom>
          <a:noFill/>
        </p:spPr>
        <p:txBody>
          <a:bodyPr wrap="square" rtlCol="0">
            <a:spAutoFit/>
          </a:bodyPr>
          <a:p>
            <a:r>
              <a:rPr lang="en-US" altLang="zh-CN" sz="4800"/>
              <a:t> 1.</a:t>
            </a:r>
            <a:r>
              <a:rPr lang="zh-CN" altLang="en-US" sz="4800"/>
              <a:t>晶体结构特点与类型</a:t>
            </a:r>
            <a:endParaRPr lang="zh-CN" altLang="en-US" sz="4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文本框 1"/>
          <p:cNvSpPr txBox="1"/>
          <p:nvPr/>
        </p:nvSpPr>
        <p:spPr>
          <a:xfrm>
            <a:off x="762000" y="607060"/>
            <a:ext cx="6096000" cy="583565"/>
          </a:xfrm>
          <a:prstGeom prst="rect">
            <a:avLst/>
          </a:prstGeom>
          <a:noFill/>
        </p:spPr>
        <p:txBody>
          <a:bodyPr wrap="square" rtlCol="0" anchor="t">
            <a:spAutoFit/>
          </a:bodyPr>
          <a:p>
            <a:pPr indent="0">
              <a:buFont typeface="Arial" panose="020B0604020202020204" pitchFamily="34" charset="0"/>
              <a:buNone/>
            </a:pPr>
            <a:r>
              <a:rPr lang="en-US" altLang="zh-CN" sz="3200">
                <a:sym typeface="+mn-ea"/>
              </a:rPr>
              <a:t>1.1</a:t>
            </a:r>
            <a:r>
              <a:rPr lang="zh-CN" altLang="en-US" sz="3200">
                <a:sym typeface="+mn-ea"/>
              </a:rPr>
              <a:t>晶体特征</a:t>
            </a:r>
            <a:endParaRPr lang="zh-CN" altLang="en-US" sz="3200">
              <a:sym typeface="+mn-ea"/>
            </a:endParaRPr>
          </a:p>
        </p:txBody>
      </p:sp>
      <p:sp>
        <p:nvSpPr>
          <p:cNvPr id="3" name="文本框 2"/>
          <p:cNvSpPr txBox="1"/>
          <p:nvPr/>
        </p:nvSpPr>
        <p:spPr>
          <a:xfrm>
            <a:off x="762000" y="1524000"/>
            <a:ext cx="8543925" cy="829945"/>
          </a:xfrm>
          <a:prstGeom prst="rect">
            <a:avLst/>
          </a:prstGeom>
          <a:noFill/>
        </p:spPr>
        <p:txBody>
          <a:bodyPr wrap="square" rtlCol="0">
            <a:spAutoFit/>
          </a:bodyPr>
          <a:p>
            <a:r>
              <a:rPr lang="zh-CN" altLang="en-US" sz="2400">
                <a:latin typeface="+mn-ea"/>
                <a:cs typeface="+mn-ea"/>
              </a:rPr>
              <a:t>晶体的定义：晶体是由原子或分子在空间按一定规律周期性地重复排列构成的固体物质。</a:t>
            </a:r>
            <a:endParaRPr lang="en-US" altLang="zh-CN" sz="2800">
              <a:latin typeface="+mn-ea"/>
              <a:cs typeface="+mn-ea"/>
            </a:endParaRPr>
          </a:p>
        </p:txBody>
      </p:sp>
      <p:sp>
        <p:nvSpPr>
          <p:cNvPr id="4" name="文本框 3"/>
          <p:cNvSpPr txBox="1"/>
          <p:nvPr/>
        </p:nvSpPr>
        <p:spPr>
          <a:xfrm>
            <a:off x="762000" y="2651760"/>
            <a:ext cx="5478780" cy="1568450"/>
          </a:xfrm>
          <a:prstGeom prst="rect">
            <a:avLst/>
          </a:prstGeom>
          <a:noFill/>
        </p:spPr>
        <p:txBody>
          <a:bodyPr wrap="square" rtlCol="0">
            <a:spAutoFit/>
          </a:bodyPr>
          <a:p>
            <a:r>
              <a:rPr lang="zh-CN" altLang="en-US" sz="2400">
                <a:latin typeface="+mn-ea"/>
                <a:cs typeface="+mn-ea"/>
              </a:rPr>
              <a:t>特点：</a:t>
            </a:r>
            <a:endParaRPr lang="zh-CN" altLang="en-US" sz="2400">
              <a:latin typeface="+mn-ea"/>
              <a:cs typeface="+mn-ea"/>
            </a:endParaRPr>
          </a:p>
          <a:p>
            <a:r>
              <a:rPr lang="en-US" altLang="zh-CN" sz="2400">
                <a:latin typeface="+mn-ea"/>
                <a:cs typeface="+mn-ea"/>
              </a:rPr>
              <a:t>(1) </a:t>
            </a:r>
            <a:r>
              <a:rPr lang="zh-CN" altLang="en-US" sz="2400">
                <a:latin typeface="+mn-ea"/>
                <a:cs typeface="+mn-ea"/>
              </a:rPr>
              <a:t>晶体具有规则的多面体外形；</a:t>
            </a:r>
            <a:r>
              <a:rPr lang="en-US" altLang="zh-CN" sz="2400">
                <a:latin typeface="+mn-ea"/>
                <a:cs typeface="+mn-ea"/>
              </a:rPr>
              <a:t> </a:t>
            </a:r>
            <a:endParaRPr lang="en-US" altLang="zh-CN" sz="2400">
              <a:latin typeface="+mn-ea"/>
              <a:cs typeface="+mn-ea"/>
            </a:endParaRPr>
          </a:p>
          <a:p>
            <a:r>
              <a:rPr lang="en-US" altLang="zh-CN" sz="2400">
                <a:latin typeface="+mn-ea"/>
                <a:cs typeface="+mn-ea"/>
              </a:rPr>
              <a:t>(2) </a:t>
            </a:r>
            <a:r>
              <a:rPr lang="zh-CN" altLang="en-US" sz="2400">
                <a:latin typeface="+mn-ea"/>
                <a:cs typeface="+mn-ea"/>
              </a:rPr>
              <a:t>晶体呈各向异性；</a:t>
            </a:r>
            <a:r>
              <a:rPr lang="en-US" altLang="zh-CN" sz="2400">
                <a:latin typeface="+mn-ea"/>
                <a:cs typeface="+mn-ea"/>
              </a:rPr>
              <a:t> </a:t>
            </a:r>
            <a:endParaRPr lang="en-US" altLang="zh-CN" sz="2400">
              <a:latin typeface="+mn-ea"/>
              <a:cs typeface="+mn-ea"/>
            </a:endParaRPr>
          </a:p>
          <a:p>
            <a:r>
              <a:rPr lang="en-US" altLang="zh-CN" sz="2400">
                <a:latin typeface="+mn-ea"/>
                <a:cs typeface="+mn-ea"/>
              </a:rPr>
              <a:t>(3) </a:t>
            </a:r>
            <a:r>
              <a:rPr lang="zh-CN" altLang="en-US" sz="2400">
                <a:latin typeface="+mn-ea"/>
                <a:cs typeface="+mn-ea"/>
              </a:rPr>
              <a:t>晶体具有固定的熔点。</a:t>
            </a:r>
            <a:endParaRPr lang="zh-CN" altLang="en-US" sz="2400">
              <a:latin typeface="+mn-ea"/>
              <a:cs typeface="+mn-ea"/>
            </a:endParaRPr>
          </a:p>
        </p:txBody>
      </p:sp>
      <p:sp>
        <p:nvSpPr>
          <p:cNvPr id="5" name="文本框 4"/>
          <p:cNvSpPr txBox="1"/>
          <p:nvPr/>
        </p:nvSpPr>
        <p:spPr>
          <a:xfrm>
            <a:off x="6545580" y="5252085"/>
            <a:ext cx="4064000" cy="1014730"/>
          </a:xfrm>
          <a:prstGeom prst="rect">
            <a:avLst/>
          </a:prstGeom>
          <a:noFill/>
        </p:spPr>
        <p:txBody>
          <a:bodyPr wrap="square" rtlCol="0">
            <a:spAutoFit/>
          </a:bodyPr>
          <a:p>
            <a:r>
              <a:rPr lang="zh-CN" altLang="en-US" sz="2000">
                <a:solidFill>
                  <a:srgbClr val="FF0000"/>
                </a:solidFill>
              </a:rPr>
              <a:t>注意：</a:t>
            </a:r>
            <a:endParaRPr lang="zh-CN" altLang="en-US" sz="2000">
              <a:solidFill>
                <a:srgbClr val="FF0000"/>
              </a:solidFill>
            </a:endParaRPr>
          </a:p>
          <a:p>
            <a:r>
              <a:rPr lang="en-US" altLang="zh-CN" sz="2000">
                <a:solidFill>
                  <a:srgbClr val="FF0000"/>
                </a:solidFill>
              </a:rPr>
              <a:t>1.</a:t>
            </a:r>
            <a:r>
              <a:rPr lang="zh-CN" altLang="en-US" sz="2000">
                <a:solidFill>
                  <a:srgbClr val="FF0000"/>
                </a:solidFill>
              </a:rPr>
              <a:t>不能由外观判断是不是</a:t>
            </a:r>
            <a:r>
              <a:rPr lang="zh-CN" altLang="en-US" sz="2000">
                <a:solidFill>
                  <a:srgbClr val="FF0000"/>
                </a:solidFill>
              </a:rPr>
              <a:t>晶体</a:t>
            </a:r>
            <a:endParaRPr lang="zh-CN" altLang="en-US" sz="2000">
              <a:solidFill>
                <a:srgbClr val="FF0000"/>
              </a:solidFill>
            </a:endParaRPr>
          </a:p>
          <a:p>
            <a:r>
              <a:rPr lang="en-US" altLang="zh-CN" sz="2000">
                <a:solidFill>
                  <a:srgbClr val="FF0000"/>
                </a:solidFill>
              </a:rPr>
              <a:t>2.</a:t>
            </a:r>
            <a:r>
              <a:rPr lang="zh-CN" altLang="en-US" sz="2000">
                <a:solidFill>
                  <a:srgbClr val="FF0000"/>
                </a:solidFill>
              </a:rPr>
              <a:t>周期性是最基本的</a:t>
            </a:r>
            <a:r>
              <a:rPr lang="zh-CN" altLang="en-US" sz="2000">
                <a:solidFill>
                  <a:srgbClr val="FF0000"/>
                </a:solidFill>
              </a:rPr>
              <a:t>特征</a:t>
            </a:r>
            <a:endParaRPr lang="zh-CN" altLang="en-US" sz="2000">
              <a:solidFill>
                <a:srgbClr val="FF0000"/>
              </a:solidFill>
            </a:endParaRPr>
          </a:p>
        </p:txBody>
      </p:sp>
      <p:sp>
        <p:nvSpPr>
          <p:cNvPr id="6" name="右箭头 5"/>
          <p:cNvSpPr/>
          <p:nvPr/>
        </p:nvSpPr>
        <p:spPr>
          <a:xfrm>
            <a:off x="4937760" y="3429000"/>
            <a:ext cx="1720850" cy="450215"/>
          </a:xfrm>
          <a:prstGeom prst="rightArrow">
            <a:avLst/>
          </a:prstGeom>
          <a:solidFill>
            <a:schemeClr val="accent1">
              <a:lumMod val="75000"/>
            </a:schemeClr>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7" name="文本框 6"/>
          <p:cNvSpPr txBox="1"/>
          <p:nvPr/>
        </p:nvSpPr>
        <p:spPr>
          <a:xfrm>
            <a:off x="762000" y="4698365"/>
            <a:ext cx="4979670" cy="1568450"/>
          </a:xfrm>
          <a:prstGeom prst="rect">
            <a:avLst/>
          </a:prstGeom>
          <a:noFill/>
        </p:spPr>
        <p:txBody>
          <a:bodyPr wrap="square" rtlCol="0">
            <a:spAutoFit/>
          </a:bodyPr>
          <a:p>
            <a:r>
              <a:rPr lang="zh-CN" altLang="en-US" sz="2400"/>
              <a:t>晶体各向异性是晶体材料的核心特性之一，指晶体在不同方向上的物理性质（如力学、光学、电学、热学等）存在差异的现象。</a:t>
            </a:r>
            <a:endParaRPr lang="zh-CN" altLang="en-US" sz="2400"/>
          </a:p>
        </p:txBody>
      </p:sp>
      <p:sp>
        <p:nvSpPr>
          <p:cNvPr id="8" name="文本框 7"/>
          <p:cNvSpPr txBox="1"/>
          <p:nvPr/>
        </p:nvSpPr>
        <p:spPr>
          <a:xfrm>
            <a:off x="7444105" y="2870200"/>
            <a:ext cx="4064000" cy="1938020"/>
          </a:xfrm>
          <a:prstGeom prst="rect">
            <a:avLst/>
          </a:prstGeom>
          <a:noFill/>
        </p:spPr>
        <p:txBody>
          <a:bodyPr wrap="square" rtlCol="0">
            <a:spAutoFit/>
          </a:bodyPr>
          <a:p>
            <a:r>
              <a:rPr lang="zh-CN" altLang="en-US" sz="2400"/>
              <a:t>非晶体</a:t>
            </a:r>
            <a:r>
              <a:rPr lang="zh-CN" altLang="en-US" sz="2400"/>
              <a:t>特点：</a:t>
            </a:r>
            <a:endParaRPr lang="zh-CN" altLang="en-US" sz="2400"/>
          </a:p>
          <a:p>
            <a:r>
              <a:rPr lang="zh-CN" altLang="en-US" sz="2400"/>
              <a:t>不规则；</a:t>
            </a:r>
            <a:endParaRPr lang="zh-CN" altLang="en-US" sz="2400"/>
          </a:p>
          <a:p>
            <a:r>
              <a:rPr lang="zh-CN" altLang="en-US" sz="2400"/>
              <a:t>各向同；</a:t>
            </a:r>
            <a:endParaRPr lang="zh-CN" altLang="en-US" sz="2400"/>
          </a:p>
          <a:p>
            <a:r>
              <a:rPr lang="zh-CN" altLang="en-US" sz="2400"/>
              <a:t>不固定；</a:t>
            </a:r>
            <a:endParaRPr lang="zh-CN" altLang="en-US" sz="2400"/>
          </a:p>
          <a:p>
            <a:r>
              <a:rPr lang="zh-CN" altLang="en-US" sz="2400">
                <a:solidFill>
                  <a:srgbClr val="FF0000"/>
                </a:solidFill>
              </a:rPr>
              <a:t>（玻璃</a:t>
            </a:r>
            <a:r>
              <a:rPr lang="en-US" altLang="zh-CN" sz="2400">
                <a:solidFill>
                  <a:srgbClr val="FF0000"/>
                </a:solidFill>
              </a:rPr>
              <a:t> </a:t>
            </a:r>
            <a:r>
              <a:rPr lang="zh-CN" altLang="en-US" sz="2400">
                <a:solidFill>
                  <a:srgbClr val="FF0000"/>
                </a:solidFill>
              </a:rPr>
              <a:t>松香。。。</a:t>
            </a:r>
            <a:endParaRPr lang="zh-CN" altLang="en-US" sz="240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759460" y="744855"/>
            <a:ext cx="4064000" cy="583565"/>
          </a:xfrm>
          <a:prstGeom prst="rect">
            <a:avLst/>
          </a:prstGeom>
          <a:noFill/>
        </p:spPr>
        <p:txBody>
          <a:bodyPr wrap="square" rtlCol="0">
            <a:spAutoFit/>
          </a:bodyPr>
          <a:p>
            <a:r>
              <a:rPr lang="en-US" altLang="zh-CN" sz="3200"/>
              <a:t>1.2</a:t>
            </a:r>
            <a:r>
              <a:rPr lang="zh-CN" altLang="en-US" sz="3200"/>
              <a:t>晶体类型</a:t>
            </a:r>
            <a:endParaRPr lang="zh-CN" altLang="en-US" sz="3200"/>
          </a:p>
        </p:txBody>
      </p:sp>
      <p:sp>
        <p:nvSpPr>
          <p:cNvPr id="7" name="文本框 6"/>
          <p:cNvSpPr txBox="1"/>
          <p:nvPr/>
        </p:nvSpPr>
        <p:spPr>
          <a:xfrm>
            <a:off x="759460" y="1691005"/>
            <a:ext cx="7320915" cy="4399915"/>
          </a:xfrm>
          <a:prstGeom prst="rect">
            <a:avLst/>
          </a:prstGeom>
          <a:noFill/>
        </p:spPr>
        <p:txBody>
          <a:bodyPr wrap="square" rtlCol="0">
            <a:spAutoFit/>
          </a:bodyPr>
          <a:p>
            <a:r>
              <a:rPr lang="zh-CN" altLang="en-US" sz="2800">
                <a:latin typeface="+mn-ea"/>
                <a:cs typeface="+mn-ea"/>
              </a:rPr>
              <a:t>按照组成微粒或成键特点分类</a:t>
            </a:r>
            <a:r>
              <a:rPr lang="en-US" altLang="zh-CN" sz="2800">
                <a:latin typeface="+mn-ea"/>
                <a:cs typeface="+mn-ea"/>
              </a:rPr>
              <a:t> </a:t>
            </a:r>
            <a:endParaRPr lang="en-US" altLang="zh-CN" sz="2800">
              <a:latin typeface="+mn-ea"/>
              <a:cs typeface="+mn-ea"/>
            </a:endParaRPr>
          </a:p>
          <a:p>
            <a:r>
              <a:rPr lang="en-US" altLang="zh-CN" sz="2800">
                <a:latin typeface="+mn-ea"/>
                <a:cs typeface="+mn-ea"/>
              </a:rPr>
              <a:t> </a:t>
            </a:r>
            <a:endParaRPr lang="en-US" altLang="zh-CN" sz="2800">
              <a:latin typeface="+mn-ea"/>
              <a:cs typeface="+mn-ea"/>
            </a:endParaRPr>
          </a:p>
          <a:p>
            <a:r>
              <a:rPr lang="en-US" altLang="zh-CN" sz="2800">
                <a:latin typeface="+mn-ea"/>
                <a:cs typeface="+mn-ea"/>
              </a:rPr>
              <a:t>(1) </a:t>
            </a:r>
            <a:r>
              <a:rPr lang="zh-CN" altLang="en-US" sz="2800">
                <a:latin typeface="+mn-ea"/>
                <a:cs typeface="+mn-ea"/>
              </a:rPr>
              <a:t>金属晶体，如</a:t>
            </a:r>
            <a:r>
              <a:rPr lang="en-US" altLang="zh-CN" sz="2800">
                <a:latin typeface="+mn-ea"/>
                <a:cs typeface="+mn-ea"/>
              </a:rPr>
              <a:t>Cu</a:t>
            </a:r>
            <a:r>
              <a:rPr lang="zh-CN" altLang="en-US" sz="2800">
                <a:latin typeface="+mn-ea"/>
                <a:cs typeface="+mn-ea"/>
              </a:rPr>
              <a:t>、</a:t>
            </a:r>
            <a:r>
              <a:rPr lang="en-US" altLang="zh-CN" sz="2800">
                <a:latin typeface="+mn-ea"/>
                <a:cs typeface="+mn-ea"/>
              </a:rPr>
              <a:t>Ag</a:t>
            </a:r>
            <a:r>
              <a:rPr lang="zh-CN" altLang="en-US" sz="2800">
                <a:latin typeface="+mn-ea"/>
                <a:cs typeface="+mn-ea"/>
              </a:rPr>
              <a:t>、</a:t>
            </a:r>
            <a:r>
              <a:rPr lang="en-US" altLang="zh-CN" sz="2800">
                <a:latin typeface="+mn-ea"/>
                <a:cs typeface="+mn-ea"/>
              </a:rPr>
              <a:t>Au</a:t>
            </a:r>
            <a:r>
              <a:rPr lang="zh-CN" altLang="en-US" sz="2800">
                <a:latin typeface="+mn-ea"/>
                <a:cs typeface="+mn-ea"/>
              </a:rPr>
              <a:t>等</a:t>
            </a:r>
            <a:endParaRPr lang="zh-CN" altLang="en-US" sz="2800">
              <a:latin typeface="+mn-ea"/>
              <a:cs typeface="+mn-ea"/>
            </a:endParaRPr>
          </a:p>
          <a:p>
            <a:r>
              <a:rPr lang="zh-CN" altLang="en-US" sz="2800">
                <a:solidFill>
                  <a:srgbClr val="FF0000"/>
                </a:solidFill>
                <a:latin typeface="+mn-ea"/>
                <a:cs typeface="+mn-ea"/>
              </a:rPr>
              <a:t>金属键</a:t>
            </a:r>
            <a:r>
              <a:rPr lang="en-US" altLang="zh-CN" sz="2800">
                <a:solidFill>
                  <a:srgbClr val="FF0000"/>
                </a:solidFill>
                <a:latin typeface="+mn-ea"/>
                <a:cs typeface="+mn-ea"/>
              </a:rPr>
              <a:t> </a:t>
            </a:r>
            <a:endParaRPr lang="en-US" altLang="zh-CN" sz="2800">
              <a:solidFill>
                <a:srgbClr val="FF0000"/>
              </a:solidFill>
              <a:latin typeface="+mn-ea"/>
              <a:cs typeface="+mn-ea"/>
            </a:endParaRPr>
          </a:p>
          <a:p>
            <a:r>
              <a:rPr lang="en-US" altLang="zh-CN" sz="2800">
                <a:latin typeface="+mn-ea"/>
                <a:cs typeface="+mn-ea"/>
              </a:rPr>
              <a:t>(2) </a:t>
            </a:r>
            <a:r>
              <a:rPr lang="zh-CN" altLang="en-US" sz="2800">
                <a:latin typeface="+mn-ea"/>
                <a:cs typeface="+mn-ea"/>
              </a:rPr>
              <a:t>离子晶体，如</a:t>
            </a:r>
            <a:r>
              <a:rPr lang="en-US" altLang="zh-CN" sz="2800">
                <a:latin typeface="+mn-ea"/>
                <a:cs typeface="+mn-ea"/>
              </a:rPr>
              <a:t>NaCl</a:t>
            </a:r>
            <a:r>
              <a:rPr lang="zh-CN" altLang="en-US" sz="2800">
                <a:latin typeface="+mn-ea"/>
                <a:cs typeface="+mn-ea"/>
              </a:rPr>
              <a:t>、</a:t>
            </a:r>
            <a:r>
              <a:rPr lang="en-US" altLang="zh-CN" sz="2800">
                <a:latin typeface="+mn-ea"/>
                <a:cs typeface="+mn-ea"/>
              </a:rPr>
              <a:t>Na2CO3</a:t>
            </a:r>
            <a:r>
              <a:rPr lang="zh-CN" altLang="en-US" sz="2800">
                <a:latin typeface="+mn-ea"/>
                <a:cs typeface="+mn-ea"/>
              </a:rPr>
              <a:t>等</a:t>
            </a:r>
            <a:endParaRPr lang="zh-CN" altLang="en-US" sz="2800">
              <a:latin typeface="+mn-ea"/>
              <a:cs typeface="+mn-ea"/>
            </a:endParaRPr>
          </a:p>
          <a:p>
            <a:r>
              <a:rPr lang="zh-CN" altLang="en-US" sz="2800">
                <a:solidFill>
                  <a:srgbClr val="FF0000"/>
                </a:solidFill>
                <a:latin typeface="+mn-ea"/>
                <a:cs typeface="+mn-ea"/>
              </a:rPr>
              <a:t>静电引力</a:t>
            </a:r>
            <a:r>
              <a:rPr lang="en-US" altLang="zh-CN" sz="2800">
                <a:solidFill>
                  <a:srgbClr val="FF0000"/>
                </a:solidFill>
                <a:latin typeface="+mn-ea"/>
                <a:cs typeface="+mn-ea"/>
              </a:rPr>
              <a:t>(</a:t>
            </a:r>
            <a:r>
              <a:rPr lang="zh-CN" altLang="en-US" sz="2800">
                <a:solidFill>
                  <a:srgbClr val="FF0000"/>
                </a:solidFill>
                <a:latin typeface="+mn-ea"/>
                <a:cs typeface="+mn-ea"/>
              </a:rPr>
              <a:t>离子键</a:t>
            </a:r>
            <a:r>
              <a:rPr lang="en-US" altLang="zh-CN" sz="2800">
                <a:solidFill>
                  <a:srgbClr val="FF0000"/>
                </a:solidFill>
                <a:latin typeface="+mn-ea"/>
                <a:cs typeface="+mn-ea"/>
              </a:rPr>
              <a:t>) </a:t>
            </a:r>
            <a:endParaRPr lang="en-US" altLang="zh-CN" sz="2800">
              <a:solidFill>
                <a:srgbClr val="FF0000"/>
              </a:solidFill>
              <a:latin typeface="+mn-ea"/>
              <a:cs typeface="+mn-ea"/>
            </a:endParaRPr>
          </a:p>
          <a:p>
            <a:r>
              <a:rPr lang="en-US" altLang="zh-CN" sz="2800">
                <a:latin typeface="+mn-ea"/>
                <a:cs typeface="+mn-ea"/>
              </a:rPr>
              <a:t>(3) </a:t>
            </a:r>
            <a:r>
              <a:rPr lang="zh-CN" altLang="en-US" sz="2800">
                <a:latin typeface="+mn-ea"/>
                <a:cs typeface="+mn-ea"/>
              </a:rPr>
              <a:t>分子晶体，如</a:t>
            </a:r>
            <a:r>
              <a:rPr lang="en-US" altLang="zh-CN" sz="2800">
                <a:latin typeface="+mn-ea"/>
                <a:cs typeface="+mn-ea"/>
              </a:rPr>
              <a:t>CO2</a:t>
            </a:r>
            <a:r>
              <a:rPr lang="zh-CN" altLang="en-US" sz="2800">
                <a:latin typeface="+mn-ea"/>
                <a:cs typeface="+mn-ea"/>
              </a:rPr>
              <a:t>、冰、蔗糖等</a:t>
            </a:r>
            <a:endParaRPr lang="zh-CN" altLang="en-US" sz="2800">
              <a:latin typeface="+mn-ea"/>
              <a:cs typeface="+mn-ea"/>
            </a:endParaRPr>
          </a:p>
          <a:p>
            <a:r>
              <a:rPr lang="zh-CN" altLang="en-US" sz="2800">
                <a:solidFill>
                  <a:srgbClr val="FF0000"/>
                </a:solidFill>
                <a:latin typeface="+mn-ea"/>
                <a:cs typeface="+mn-ea"/>
              </a:rPr>
              <a:t>分子间力</a:t>
            </a:r>
            <a:r>
              <a:rPr lang="en-US" altLang="zh-CN" sz="2800">
                <a:solidFill>
                  <a:srgbClr val="FF0000"/>
                </a:solidFill>
                <a:latin typeface="+mn-ea"/>
                <a:cs typeface="+mn-ea"/>
              </a:rPr>
              <a:t> </a:t>
            </a:r>
            <a:endParaRPr lang="en-US" altLang="zh-CN" sz="2800">
              <a:solidFill>
                <a:srgbClr val="FF0000"/>
              </a:solidFill>
              <a:latin typeface="+mn-ea"/>
              <a:cs typeface="+mn-ea"/>
            </a:endParaRPr>
          </a:p>
          <a:p>
            <a:r>
              <a:rPr lang="en-US" altLang="zh-CN" sz="2800">
                <a:latin typeface="+mn-ea"/>
                <a:cs typeface="+mn-ea"/>
              </a:rPr>
              <a:t>(4) </a:t>
            </a:r>
            <a:r>
              <a:rPr lang="zh-CN" altLang="en-US" sz="2800">
                <a:latin typeface="+mn-ea"/>
                <a:cs typeface="+mn-ea"/>
              </a:rPr>
              <a:t>原子晶体，如金刚石，单晶硅等</a:t>
            </a:r>
            <a:endParaRPr lang="zh-CN" altLang="en-US" sz="2800">
              <a:latin typeface="+mn-ea"/>
              <a:cs typeface="+mn-ea"/>
            </a:endParaRPr>
          </a:p>
          <a:p>
            <a:r>
              <a:rPr lang="zh-CN" altLang="en-US" sz="2800">
                <a:solidFill>
                  <a:srgbClr val="FF0000"/>
                </a:solidFill>
                <a:latin typeface="+mn-ea"/>
                <a:cs typeface="+mn-ea"/>
              </a:rPr>
              <a:t>共价键</a:t>
            </a:r>
            <a:endParaRPr lang="zh-CN" altLang="en-US" sz="2800">
              <a:solidFill>
                <a:srgbClr val="FF0000"/>
              </a:solidFill>
              <a:latin typeface="+mn-ea"/>
              <a:cs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821055" y="915670"/>
            <a:ext cx="4064000" cy="521970"/>
          </a:xfrm>
          <a:prstGeom prst="rect">
            <a:avLst/>
          </a:prstGeom>
          <a:noFill/>
        </p:spPr>
        <p:txBody>
          <a:bodyPr wrap="square" rtlCol="0">
            <a:spAutoFit/>
          </a:bodyPr>
          <a:p>
            <a:r>
              <a:rPr lang="zh-CN" altLang="en-US" sz="2800"/>
              <a:t>不同晶体的性质差异</a:t>
            </a:r>
            <a:endParaRPr lang="zh-CN" altLang="en-US" sz="2800"/>
          </a:p>
        </p:txBody>
      </p:sp>
      <p:pic>
        <p:nvPicPr>
          <p:cNvPr id="3" name="图片 2"/>
          <p:cNvPicPr>
            <a:picLocks noChangeAspect="1"/>
          </p:cNvPicPr>
          <p:nvPr/>
        </p:nvPicPr>
        <p:blipFill>
          <a:blip r:embed="rId1"/>
          <a:stretch>
            <a:fillRect/>
          </a:stretch>
        </p:blipFill>
        <p:spPr>
          <a:xfrm>
            <a:off x="974090" y="1637030"/>
            <a:ext cx="8411845" cy="43084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97230" y="621030"/>
            <a:ext cx="4064000" cy="583565"/>
          </a:xfrm>
          <a:prstGeom prst="rect">
            <a:avLst/>
          </a:prstGeom>
          <a:noFill/>
        </p:spPr>
        <p:txBody>
          <a:bodyPr wrap="square" rtlCol="0">
            <a:spAutoFit/>
          </a:bodyPr>
          <a:p>
            <a:r>
              <a:rPr lang="en-US" altLang="zh-CN" sz="3200"/>
              <a:t>1.3</a:t>
            </a:r>
            <a:r>
              <a:rPr lang="zh-CN" altLang="en-US" sz="3200"/>
              <a:t>晶格理论</a:t>
            </a:r>
            <a:endParaRPr lang="zh-CN" altLang="en-US" sz="3200"/>
          </a:p>
        </p:txBody>
      </p:sp>
      <p:pic>
        <p:nvPicPr>
          <p:cNvPr id="6" name="图片 5"/>
          <p:cNvPicPr>
            <a:picLocks noChangeAspect="1"/>
          </p:cNvPicPr>
          <p:nvPr/>
        </p:nvPicPr>
        <p:blipFill>
          <a:blip r:embed="rId1"/>
          <a:stretch>
            <a:fillRect/>
          </a:stretch>
        </p:blipFill>
        <p:spPr>
          <a:xfrm>
            <a:off x="573405" y="1204595"/>
            <a:ext cx="10048875" cy="49434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p:cNvPicPr>
            <a:picLocks noChangeAspect="1"/>
          </p:cNvPicPr>
          <p:nvPr/>
        </p:nvPicPr>
        <p:blipFill>
          <a:blip r:embed="rId1"/>
          <a:stretch>
            <a:fillRect/>
          </a:stretch>
        </p:blipFill>
        <p:spPr>
          <a:xfrm>
            <a:off x="1131570" y="1204595"/>
            <a:ext cx="9711055" cy="5438140"/>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2339</Words>
  <Application>WPS 演示</Application>
  <PresentationFormat>宽屏</PresentationFormat>
  <Paragraphs>177</Paragraphs>
  <Slides>37</Slides>
  <Notes>4</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37</vt:i4>
      </vt:variant>
    </vt:vector>
  </HeadingPairs>
  <TitlesOfParts>
    <vt:vector size="50" baseType="lpstr">
      <vt:lpstr>Arial</vt:lpstr>
      <vt:lpstr>宋体</vt:lpstr>
      <vt:lpstr>Wingdings</vt:lpstr>
      <vt:lpstr>Wingdings</vt:lpstr>
      <vt:lpstr>微软雅黑</vt:lpstr>
      <vt:lpstr>Arial Unicode MS</vt:lpstr>
      <vt:lpstr>Calibri</vt:lpstr>
      <vt:lpstr>Times New Roman</vt:lpstr>
      <vt:lpstr>黑体</vt:lpstr>
      <vt:lpstr>Menlo</vt:lpstr>
      <vt:lpstr>quote-cjk-patch</vt:lpstr>
      <vt:lpstr>Segoe Print</vt:lpstr>
      <vt:lpstr>WPS</vt:lpstr>
      <vt:lpstr>固体结构</vt:lpstr>
      <vt:lpstr>为什么学固体结构？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37903</cp:lastModifiedBy>
  <cp:revision>165</cp:revision>
  <dcterms:created xsi:type="dcterms:W3CDTF">2019-06-19T02:08:00Z</dcterms:created>
  <dcterms:modified xsi:type="dcterms:W3CDTF">2025-12-16T12:04:53Z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2052-12.1.0.24031</vt:lpwstr>
  </property>
  <property fmtid="{D5CDD505-2E9C-101B-9397-08002B2CF9AE}" pid="3" name="ICV">
    <vt:lpwstr>666A3E6D08704564966B5F8732236744_11</vt:lpwstr>
  </property>
</Properties>
</file>