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4298" r:id="rId2"/>
  </p:sldMasterIdLst>
  <p:notesMasterIdLst>
    <p:notesMasterId r:id="rId94"/>
  </p:notesMasterIdLst>
  <p:sldIdLst>
    <p:sldId id="279" r:id="rId3"/>
    <p:sldId id="409" r:id="rId4"/>
    <p:sldId id="746" r:id="rId5"/>
    <p:sldId id="690" r:id="rId6"/>
    <p:sldId id="417" r:id="rId7"/>
    <p:sldId id="872" r:id="rId8"/>
    <p:sldId id="446" r:id="rId9"/>
    <p:sldId id="445" r:id="rId10"/>
    <p:sldId id="447" r:id="rId11"/>
    <p:sldId id="419" r:id="rId12"/>
    <p:sldId id="420" r:id="rId13"/>
    <p:sldId id="421" r:id="rId14"/>
    <p:sldId id="422" r:id="rId15"/>
    <p:sldId id="345" r:id="rId16"/>
    <p:sldId id="873" r:id="rId17"/>
    <p:sldId id="747" r:id="rId18"/>
    <p:sldId id="449" r:id="rId19"/>
    <p:sldId id="712" r:id="rId20"/>
    <p:sldId id="713" r:id="rId21"/>
    <p:sldId id="714" r:id="rId22"/>
    <p:sldId id="349" r:id="rId23"/>
    <p:sldId id="453" r:id="rId24"/>
    <p:sldId id="454" r:id="rId25"/>
    <p:sldId id="456" r:id="rId26"/>
    <p:sldId id="351" r:id="rId27"/>
    <p:sldId id="352" r:id="rId28"/>
    <p:sldId id="353" r:id="rId29"/>
    <p:sldId id="354" r:id="rId30"/>
    <p:sldId id="355" r:id="rId31"/>
    <p:sldId id="724" r:id="rId32"/>
    <p:sldId id="458" r:id="rId33"/>
    <p:sldId id="762" r:id="rId34"/>
    <p:sldId id="757" r:id="rId35"/>
    <p:sldId id="864" r:id="rId36"/>
    <p:sldId id="478" r:id="rId37"/>
    <p:sldId id="750" r:id="rId38"/>
    <p:sldId id="695" r:id="rId39"/>
    <p:sldId id="751" r:id="rId40"/>
    <p:sldId id="753" r:id="rId41"/>
    <p:sldId id="464" r:id="rId42"/>
    <p:sldId id="756" r:id="rId43"/>
    <p:sldId id="497" r:id="rId44"/>
    <p:sldId id="875" r:id="rId45"/>
    <p:sldId id="498" r:id="rId46"/>
    <p:sldId id="499" r:id="rId47"/>
    <p:sldId id="468" r:id="rId48"/>
    <p:sldId id="469" r:id="rId49"/>
    <p:sldId id="596" r:id="rId50"/>
    <p:sldId id="758" r:id="rId51"/>
    <p:sldId id="760" r:id="rId52"/>
    <p:sldId id="481" r:id="rId53"/>
    <p:sldId id="483" r:id="rId54"/>
    <p:sldId id="485" r:id="rId55"/>
    <p:sldId id="770" r:id="rId56"/>
    <p:sldId id="772" r:id="rId57"/>
    <p:sldId id="771" r:id="rId58"/>
    <p:sldId id="773" r:id="rId59"/>
    <p:sldId id="774" r:id="rId60"/>
    <p:sldId id="290" r:id="rId61"/>
    <p:sldId id="500" r:id="rId62"/>
    <p:sldId id="501" r:id="rId63"/>
    <p:sldId id="766" r:id="rId64"/>
    <p:sldId id="502" r:id="rId65"/>
    <p:sldId id="503" r:id="rId66"/>
    <p:sldId id="504" r:id="rId67"/>
    <p:sldId id="505" r:id="rId68"/>
    <p:sldId id="506" r:id="rId69"/>
    <p:sldId id="507" r:id="rId70"/>
    <p:sldId id="493" r:id="rId71"/>
    <p:sldId id="494" r:id="rId72"/>
    <p:sldId id="473" r:id="rId73"/>
    <p:sldId id="476" r:id="rId74"/>
    <p:sldId id="412" r:id="rId75"/>
    <p:sldId id="418" r:id="rId76"/>
    <p:sldId id="863" r:id="rId77"/>
    <p:sldId id="866" r:id="rId78"/>
    <p:sldId id="541" r:id="rId79"/>
    <p:sldId id="874" r:id="rId80"/>
    <p:sldId id="259" r:id="rId81"/>
    <p:sldId id="260" r:id="rId82"/>
    <p:sldId id="867" r:id="rId83"/>
    <p:sldId id="262" r:id="rId84"/>
    <p:sldId id="263" r:id="rId85"/>
    <p:sldId id="264" r:id="rId86"/>
    <p:sldId id="265" r:id="rId87"/>
    <p:sldId id="266" r:id="rId88"/>
    <p:sldId id="267" r:id="rId89"/>
    <p:sldId id="268" r:id="rId90"/>
    <p:sldId id="269" r:id="rId91"/>
    <p:sldId id="270" r:id="rId92"/>
    <p:sldId id="271" r:id="rId93"/>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等线"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等线"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等线"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等线"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等线" panose="02010600030101010101" pitchFamily="2" charset="-122"/>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EBD9"/>
    <a:srgbClr val="512373"/>
    <a:srgbClr val="B83D68"/>
    <a:srgbClr val="8A3CC4"/>
    <a:srgbClr val="E65D00"/>
    <a:srgbClr val="ED993F"/>
    <a:srgbClr val="D9C2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10" autoAdjust="0"/>
    <p:restoredTop sz="89303" autoAdjust="0"/>
  </p:normalViewPr>
  <p:slideViewPr>
    <p:cSldViewPr snapToGrid="0">
      <p:cViewPr varScale="1">
        <p:scale>
          <a:sx n="39" d="100"/>
          <a:sy n="39" d="100"/>
        </p:scale>
        <p:origin x="42" y="7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8EDB7E08-DD32-487E-9908-E0CB91F6E5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a:extLst>
              <a:ext uri="{FF2B5EF4-FFF2-40B4-BE49-F238E27FC236}">
                <a16:creationId xmlns:a16="http://schemas.microsoft.com/office/drawing/2014/main" id="{A88244DB-0FDB-4996-9FA7-4C192B9627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CDB90A1C-FD39-491B-978E-A34344D45560}" type="datetimeFigureOut">
              <a:rPr lang="zh-CN" altLang="en-US"/>
              <a:pPr>
                <a:defRPr/>
              </a:pPr>
              <a:t>2024/6/11</a:t>
            </a:fld>
            <a:endParaRPr lang="zh-CN" altLang="en-US"/>
          </a:p>
        </p:txBody>
      </p:sp>
      <p:sp>
        <p:nvSpPr>
          <p:cNvPr id="4" name="幻灯片图像占位符 3">
            <a:extLst>
              <a:ext uri="{FF2B5EF4-FFF2-40B4-BE49-F238E27FC236}">
                <a16:creationId xmlns:a16="http://schemas.microsoft.com/office/drawing/2014/main" id="{CA657C8E-9F07-457A-873A-664C57413B6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63FE0CC3-56EF-4F79-B5CC-FABEC2BD1896}"/>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二级</a:t>
            </a:r>
          </a:p>
          <a:p>
            <a:pPr lvl="2"/>
            <a:r>
              <a:rPr lang="zh-CN" altLang="en-US" noProof="0"/>
              <a:t>三级</a:t>
            </a:r>
          </a:p>
          <a:p>
            <a:pPr lvl="3"/>
            <a:r>
              <a:rPr lang="zh-CN" altLang="en-US" noProof="0"/>
              <a:t>四级</a:t>
            </a:r>
          </a:p>
          <a:p>
            <a:pPr lvl="4"/>
            <a:r>
              <a:rPr lang="zh-CN" altLang="en-US" noProof="0"/>
              <a:t>五级</a:t>
            </a:r>
          </a:p>
        </p:txBody>
      </p:sp>
      <p:sp>
        <p:nvSpPr>
          <p:cNvPr id="6" name="页脚占位符 5">
            <a:extLst>
              <a:ext uri="{FF2B5EF4-FFF2-40B4-BE49-F238E27FC236}">
                <a16:creationId xmlns:a16="http://schemas.microsoft.com/office/drawing/2014/main" id="{9367573D-6AA2-4A23-BE07-9EB08DE50D8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a:extLst>
              <a:ext uri="{FF2B5EF4-FFF2-40B4-BE49-F238E27FC236}">
                <a16:creationId xmlns:a16="http://schemas.microsoft.com/office/drawing/2014/main" id="{87D42DCE-29ED-4F5C-8571-A31A699C89DA}"/>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等线" panose="02010600030101010101" pitchFamily="2" charset="-122"/>
              </a:defRPr>
            </a:lvl1pPr>
          </a:lstStyle>
          <a:p>
            <a:pPr>
              <a:defRPr/>
            </a:pPr>
            <a:fld id="{E5D0A57D-A91E-4631-A3C9-AA47612E937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baidu.com/s?wd=%E5%86%88%E5%B4%8E%E7%89%87%E6%AE%B5&amp;tn=SE_PcZhidaonwhc_ngpagmjz&amp;rsv_dl=gh_pc_zhidao" TargetMode="External"/><Relationship Id="rId2" Type="http://schemas.openxmlformats.org/officeDocument/2006/relationships/slide" Target="../slides/slide74.xml"/><Relationship Id="rId1" Type="http://schemas.openxmlformats.org/officeDocument/2006/relationships/notesMaster" Target="../notesMasters/notesMaster1.xml"/><Relationship Id="rId4" Type="http://schemas.openxmlformats.org/officeDocument/2006/relationships/hyperlink" Target="https://www.baidu.com/s?wd=%E7%BB%86%E8%8F%8C%E7%97%85%E6%AF%92&amp;tn=SE_PcZhidaonwhc_ngpagmjz&amp;rsv_dl=gh_pc_zhidao"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幻灯片图像占位符 1">
            <a:extLst>
              <a:ext uri="{FF2B5EF4-FFF2-40B4-BE49-F238E27FC236}">
                <a16:creationId xmlns:a16="http://schemas.microsoft.com/office/drawing/2014/main" id="{37DEE368-7A7D-4A4C-809B-48BA8ECB71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备注占位符 2">
            <a:extLst>
              <a:ext uri="{FF2B5EF4-FFF2-40B4-BE49-F238E27FC236}">
                <a16:creationId xmlns:a16="http://schemas.microsoft.com/office/drawing/2014/main" id="{A2160825-70C8-4ED0-9F85-C6AF5E4036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
        <p:nvSpPr>
          <p:cNvPr id="13316" name="灯片编号占位符 3">
            <a:extLst>
              <a:ext uri="{FF2B5EF4-FFF2-40B4-BE49-F238E27FC236}">
                <a16:creationId xmlns:a16="http://schemas.microsoft.com/office/drawing/2014/main" id="{3CCD2ADC-7D2F-4BA5-82BF-0D663EB748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fld id="{DDC56751-7C66-4C03-B29F-9524688985E6}"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B3A036E3-3664-4B15-A72B-9BE1EA596A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6905508C-A1DF-4C2C-BB32-04769EB394AB}" type="slidenum">
              <a:rPr lang="zh-CN" altLang="en-US">
                <a:latin typeface="Arial" panose="020B0604020202020204" pitchFamily="34" charset="0"/>
              </a:rPr>
              <a:pPr/>
              <a:t>25</a:t>
            </a:fld>
            <a:endParaRPr lang="en-US" altLang="zh-CN">
              <a:latin typeface="Arial" panose="020B0604020202020204" pitchFamily="34" charset="0"/>
            </a:endParaRPr>
          </a:p>
        </p:txBody>
      </p:sp>
      <p:sp>
        <p:nvSpPr>
          <p:cNvPr id="36867" name="Rectangle 2">
            <a:extLst>
              <a:ext uri="{FF2B5EF4-FFF2-40B4-BE49-F238E27FC236}">
                <a16:creationId xmlns:a16="http://schemas.microsoft.com/office/drawing/2014/main" id="{A08C62B9-6C94-4BEA-B491-20959ACC58AC}"/>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C0EBCF2D-313B-4F5E-840D-79AB5B36C1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761295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幻灯片图像占位符 1">
            <a:extLst>
              <a:ext uri="{FF2B5EF4-FFF2-40B4-BE49-F238E27FC236}">
                <a16:creationId xmlns:a16="http://schemas.microsoft.com/office/drawing/2014/main" id="{149AD808-68FF-47AF-A511-59945A063636}"/>
              </a:ext>
            </a:extLst>
          </p:cNvPr>
          <p:cNvSpPr>
            <a:spLocks noGrp="1" noRot="1" noChangeAspect="1" noTextEdit="1"/>
          </p:cNvSpPr>
          <p:nvPr>
            <p:ph type="sldImg"/>
          </p:nvPr>
        </p:nvSpPr>
        <p:spPr>
          <a:ln/>
        </p:spPr>
      </p:sp>
      <p:sp>
        <p:nvSpPr>
          <p:cNvPr id="45059" name="备注占位符 2">
            <a:extLst>
              <a:ext uri="{FF2B5EF4-FFF2-40B4-BE49-F238E27FC236}">
                <a16:creationId xmlns:a16="http://schemas.microsoft.com/office/drawing/2014/main" id="{D79361C3-203F-43FF-A3AE-ECD61359F4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45060" name="灯片编号占位符 3">
            <a:extLst>
              <a:ext uri="{FF2B5EF4-FFF2-40B4-BE49-F238E27FC236}">
                <a16:creationId xmlns:a16="http://schemas.microsoft.com/office/drawing/2014/main" id="{83D66ABB-EC6E-4E6B-A47C-CD5C8F99800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EABB4B2B-08C3-4203-AB10-D076B4A0F544}" type="slidenum">
              <a:rPr lang="zh-CN" altLang="en-US">
                <a:latin typeface="Arial" panose="020B0604020202020204" pitchFamily="34" charset="0"/>
              </a:rPr>
              <a:pPr/>
              <a:t>26</a:t>
            </a:fld>
            <a:endParaRPr lang="en-US" altLang="zh-CN">
              <a:latin typeface="Arial" panose="020B0604020202020204" pitchFamily="34" charset="0"/>
            </a:endParaRPr>
          </a:p>
        </p:txBody>
      </p:sp>
    </p:spTree>
    <p:extLst>
      <p:ext uri="{BB962C8B-B14F-4D97-AF65-F5344CB8AC3E}">
        <p14:creationId xmlns:p14="http://schemas.microsoft.com/office/powerpoint/2010/main" val="1928775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2D11B11C-EF6F-440C-BAEF-A207428C29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F689ADA6-63AF-4947-9652-994C0EACF901}" type="slidenum">
              <a:rPr lang="zh-CN" altLang="en-US">
                <a:latin typeface="Arial" panose="020B0604020202020204" pitchFamily="34" charset="0"/>
              </a:rPr>
              <a:pPr/>
              <a:t>28</a:t>
            </a:fld>
            <a:endParaRPr lang="en-US" altLang="zh-CN">
              <a:latin typeface="Arial" panose="020B0604020202020204" pitchFamily="34" charset="0"/>
            </a:endParaRPr>
          </a:p>
        </p:txBody>
      </p:sp>
      <p:sp>
        <p:nvSpPr>
          <p:cNvPr id="48131" name="Rectangle 2">
            <a:extLst>
              <a:ext uri="{FF2B5EF4-FFF2-40B4-BE49-F238E27FC236}">
                <a16:creationId xmlns:a16="http://schemas.microsoft.com/office/drawing/2014/main" id="{9AF25B44-DD23-4086-B0C3-16DA49B4928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580F569-2122-4D5F-8B87-5165EF3D77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613332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CF74ECCE-584B-47A0-9526-22446817D5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ABB9831C-86DA-4CCE-AA61-7525580E3EA8}" type="slidenum">
              <a:rPr lang="zh-CN" altLang="en-US">
                <a:latin typeface="Arial" panose="020B0604020202020204" pitchFamily="34" charset="0"/>
              </a:rPr>
              <a:pPr/>
              <a:t>29</a:t>
            </a:fld>
            <a:endParaRPr lang="en-US" altLang="zh-CN">
              <a:latin typeface="Arial" panose="020B0604020202020204" pitchFamily="34" charset="0"/>
            </a:endParaRPr>
          </a:p>
        </p:txBody>
      </p:sp>
      <p:sp>
        <p:nvSpPr>
          <p:cNvPr id="50179" name="Rectangle 2">
            <a:extLst>
              <a:ext uri="{FF2B5EF4-FFF2-40B4-BE49-F238E27FC236}">
                <a16:creationId xmlns:a16="http://schemas.microsoft.com/office/drawing/2014/main" id="{FA458C16-9272-45A2-B150-10ADA3074FA0}"/>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B55FFC58-B16D-403E-BBAD-C767C1746F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2465394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E5D0A57D-A91E-4631-A3C9-AA47612E9379}" type="slidenum">
              <a:rPr lang="zh-CN" altLang="en-US" smtClean="0"/>
              <a:pPr>
                <a:defRPr/>
              </a:pPr>
              <a:t>32</a:t>
            </a:fld>
            <a:endParaRPr lang="zh-CN" altLang="en-US"/>
          </a:p>
        </p:txBody>
      </p:sp>
    </p:spTree>
    <p:extLst>
      <p:ext uri="{BB962C8B-B14F-4D97-AF65-F5344CB8AC3E}">
        <p14:creationId xmlns:p14="http://schemas.microsoft.com/office/powerpoint/2010/main" val="1802703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幻灯片图像占位符 1">
            <a:extLst>
              <a:ext uri="{FF2B5EF4-FFF2-40B4-BE49-F238E27FC236}">
                <a16:creationId xmlns:a16="http://schemas.microsoft.com/office/drawing/2014/main" id="{0FDCC909-ECE6-422C-9B7A-0198C80857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备注占位符 2">
            <a:extLst>
              <a:ext uri="{FF2B5EF4-FFF2-40B4-BE49-F238E27FC236}">
                <a16:creationId xmlns:a16="http://schemas.microsoft.com/office/drawing/2014/main" id="{97243AB7-4137-4C42-B010-3664C587BF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latin typeface="Arial" panose="020B0604020202020204" pitchFamily="34" charset="0"/>
            </a:endParaRPr>
          </a:p>
        </p:txBody>
      </p:sp>
      <p:sp>
        <p:nvSpPr>
          <p:cNvPr id="25604" name="灯片编号占位符 3">
            <a:extLst>
              <a:ext uri="{FF2B5EF4-FFF2-40B4-BE49-F238E27FC236}">
                <a16:creationId xmlns:a16="http://schemas.microsoft.com/office/drawing/2014/main" id="{97037B02-9784-4066-876B-E117A39F1DBA}"/>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7465DD10-867D-41EC-B91B-15439D500BEE}" type="slidenum">
              <a:rPr lang="en-US" altLang="zh-CN">
                <a:latin typeface="Times New Roman" panose="02020603050405020304" pitchFamily="18" charset="0"/>
              </a:rPr>
              <a:pPr/>
              <a:t>37</a:t>
            </a:fld>
            <a:endParaRPr lang="en-US" altLang="zh-CN">
              <a:latin typeface="Times New Roman" panose="02020603050405020304" pitchFamily="18" charset="0"/>
            </a:endParaRPr>
          </a:p>
        </p:txBody>
      </p:sp>
    </p:spTree>
    <p:extLst>
      <p:ext uri="{BB962C8B-B14F-4D97-AF65-F5344CB8AC3E}">
        <p14:creationId xmlns:p14="http://schemas.microsoft.com/office/powerpoint/2010/main" val="3123998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a:extLst>
              <a:ext uri="{FF2B5EF4-FFF2-40B4-BE49-F238E27FC236}">
                <a16:creationId xmlns:a16="http://schemas.microsoft.com/office/drawing/2014/main" id="{29ED6C59-9801-4BCA-9420-F4D592AA5E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a:extLst>
              <a:ext uri="{FF2B5EF4-FFF2-40B4-BE49-F238E27FC236}">
                <a16:creationId xmlns:a16="http://schemas.microsoft.com/office/drawing/2014/main" id="{C811B734-3ADB-469B-94A9-F5BCEF2B5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latin typeface="Arial" panose="020B0604020202020204" pitchFamily="34" charset="0"/>
            </a:endParaRPr>
          </a:p>
        </p:txBody>
      </p:sp>
      <p:sp>
        <p:nvSpPr>
          <p:cNvPr id="27652" name="灯片编号占位符 3">
            <a:extLst>
              <a:ext uri="{FF2B5EF4-FFF2-40B4-BE49-F238E27FC236}">
                <a16:creationId xmlns:a16="http://schemas.microsoft.com/office/drawing/2014/main" id="{8BA2C164-159A-4FC7-8621-6FBDE08D8156}"/>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0056075F-D745-47BA-A290-4BC2C77EAD13}" type="slidenum">
              <a:rPr lang="en-US" altLang="zh-CN">
                <a:latin typeface="Times New Roman" panose="02020603050405020304" pitchFamily="18" charset="0"/>
              </a:rPr>
              <a:pPr/>
              <a:t>38</a:t>
            </a:fld>
            <a:endParaRPr lang="en-US" altLang="zh-CN">
              <a:latin typeface="Times New Roman" panose="02020603050405020304" pitchFamily="18" charset="0"/>
            </a:endParaRPr>
          </a:p>
        </p:txBody>
      </p:sp>
    </p:spTree>
    <p:extLst>
      <p:ext uri="{BB962C8B-B14F-4D97-AF65-F5344CB8AC3E}">
        <p14:creationId xmlns:p14="http://schemas.microsoft.com/office/powerpoint/2010/main" val="2982901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a:extLst>
              <a:ext uri="{FF2B5EF4-FFF2-40B4-BE49-F238E27FC236}">
                <a16:creationId xmlns:a16="http://schemas.microsoft.com/office/drawing/2014/main" id="{E3F3CA7D-FC1C-4701-8138-79E6F6A75C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a:extLst>
              <a:ext uri="{FF2B5EF4-FFF2-40B4-BE49-F238E27FC236}">
                <a16:creationId xmlns:a16="http://schemas.microsoft.com/office/drawing/2014/main" id="{C884C78E-DAB1-4030-817C-8CE478C39E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 name="灯片编号占位符 3">
            <a:extLst>
              <a:ext uri="{FF2B5EF4-FFF2-40B4-BE49-F238E27FC236}">
                <a16:creationId xmlns:a16="http://schemas.microsoft.com/office/drawing/2014/main" id="{AADD0AC7-7560-4A17-8350-A8769C7B5A20}"/>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1C6B6D04-6E5D-49C1-BE9E-CE8F83AA7489}" type="slidenum">
              <a:rPr lang="zh-CN" altLang="en-US">
                <a:latin typeface="等线" panose="02010600030101010101" pitchFamily="2" charset="-122"/>
              </a:rPr>
              <a:pPr/>
              <a:t>39</a:t>
            </a:fld>
            <a:endParaRPr lang="zh-CN" altLang="en-US">
              <a:latin typeface="等线" panose="02010600030101010101" pitchFamily="2" charset="-122"/>
            </a:endParaRPr>
          </a:p>
        </p:txBody>
      </p:sp>
    </p:spTree>
    <p:extLst>
      <p:ext uri="{BB962C8B-B14F-4D97-AF65-F5344CB8AC3E}">
        <p14:creationId xmlns:p14="http://schemas.microsoft.com/office/powerpoint/2010/main" val="3393755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7689AAC9-BD07-4765-9981-CAA0C5598E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E9FAE6C2-B056-41DB-852D-50799CC887A2}" type="slidenum">
              <a:rPr lang="en-US" altLang="zh-CN">
                <a:latin typeface="Times New Roman" panose="02020603050405020304" pitchFamily="18" charset="0"/>
                <a:cs typeface="Arial" panose="020B0604020202020204" pitchFamily="34" charset="0"/>
              </a:rPr>
              <a:pPr/>
              <a:t>48</a:t>
            </a:fld>
            <a:endParaRPr lang="en-US" altLang="zh-CN">
              <a:latin typeface="Times New Roman" panose="02020603050405020304" pitchFamily="18" charset="0"/>
              <a:cs typeface="Arial" panose="020B0604020202020204" pitchFamily="34" charset="0"/>
            </a:endParaRPr>
          </a:p>
        </p:txBody>
      </p:sp>
      <p:sp>
        <p:nvSpPr>
          <p:cNvPr id="88067" name="Rectangle 2">
            <a:extLst>
              <a:ext uri="{FF2B5EF4-FFF2-40B4-BE49-F238E27FC236}">
                <a16:creationId xmlns:a16="http://schemas.microsoft.com/office/drawing/2014/main" id="{68B0D8D0-7880-4676-BEF9-EF1B04B6CA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a:extLst>
              <a:ext uri="{FF2B5EF4-FFF2-40B4-BE49-F238E27FC236}">
                <a16:creationId xmlns:a16="http://schemas.microsoft.com/office/drawing/2014/main" id="{4C844D31-18FB-46A3-826C-E7E4D042A6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zh-CN">
              <a:latin typeface="Arial" panose="020B0604020202020204" pitchFamily="34" charset="0"/>
            </a:endParaRPr>
          </a:p>
        </p:txBody>
      </p:sp>
    </p:spTree>
    <p:extLst>
      <p:ext uri="{BB962C8B-B14F-4D97-AF65-F5344CB8AC3E}">
        <p14:creationId xmlns:p14="http://schemas.microsoft.com/office/powerpoint/2010/main" val="2055364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a:extLst>
              <a:ext uri="{FF2B5EF4-FFF2-40B4-BE49-F238E27FC236}">
                <a16:creationId xmlns:a16="http://schemas.microsoft.com/office/drawing/2014/main" id="{F972BD8A-CD5F-4C69-B4A5-DD8E16CD63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备注占位符 2">
            <a:extLst>
              <a:ext uri="{FF2B5EF4-FFF2-40B4-BE49-F238E27FC236}">
                <a16:creationId xmlns:a16="http://schemas.microsoft.com/office/drawing/2014/main" id="{7D6DF423-DDFF-4242-A5D3-CFD32C5DCE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a:latin typeface="Arial" panose="020B0604020202020204" pitchFamily="34" charset="0"/>
              </a:rPr>
              <a:t>（</a:t>
            </a:r>
            <a:r>
              <a:rPr lang="en-US" altLang="zh-CN">
                <a:latin typeface="Arial" panose="020B0604020202020204" pitchFamily="34" charset="0"/>
              </a:rPr>
              <a:t>A</a:t>
            </a:r>
            <a:r>
              <a:rPr lang="zh-CN" altLang="en-US">
                <a:latin typeface="Arial" panose="020B0604020202020204" pitchFamily="34" charset="0"/>
              </a:rPr>
              <a:t>）当</a:t>
            </a:r>
            <a:r>
              <a:rPr lang="en-US" altLang="zh-CN">
                <a:latin typeface="Arial" panose="020B0604020202020204" pitchFamily="34" charset="0"/>
              </a:rPr>
              <a:t>DNA</a:t>
            </a:r>
            <a:r>
              <a:rPr lang="zh-CN" altLang="en-US">
                <a:latin typeface="Arial" panose="020B0604020202020204" pitchFamily="34" charset="0"/>
              </a:rPr>
              <a:t>解旋酶解开</a:t>
            </a:r>
            <a:r>
              <a:rPr lang="en-US" altLang="zh-CN">
                <a:latin typeface="Arial" panose="020B0604020202020204" pitchFamily="34" charset="0"/>
              </a:rPr>
              <a:t>DNA</a:t>
            </a:r>
            <a:r>
              <a:rPr lang="zh-CN" altLang="en-US">
                <a:latin typeface="Arial" panose="020B0604020202020204" pitchFamily="34" charset="0"/>
              </a:rPr>
              <a:t>双螺旋时，它会产生一部分</a:t>
            </a:r>
            <a:r>
              <a:rPr lang="en-US" altLang="zh-CN">
                <a:latin typeface="Arial" panose="020B0604020202020204" pitchFamily="34" charset="0"/>
              </a:rPr>
              <a:t>DNA</a:t>
            </a:r>
            <a:r>
              <a:rPr lang="zh-CN" altLang="en-US">
                <a:latin typeface="Arial" panose="020B0604020202020204" pitchFamily="34" charset="0"/>
              </a:rPr>
              <a:t>缠绕。 由于染色体太大而无法快速旋转以减轻扭转应力的累积，因此会产生张力。 左侧面板中的虚线代表大约</a:t>
            </a:r>
            <a:r>
              <a:rPr lang="en-US" altLang="zh-CN">
                <a:latin typeface="Arial" panose="020B0604020202020204" pitchFamily="34" charset="0"/>
              </a:rPr>
              <a:t>20</a:t>
            </a:r>
            <a:r>
              <a:rPr lang="zh-CN" altLang="en-US">
                <a:latin typeface="Arial" panose="020B0604020202020204" pitchFamily="34" charset="0"/>
              </a:rPr>
              <a:t>匝</a:t>
            </a:r>
            <a:r>
              <a:rPr lang="en-US" altLang="zh-CN">
                <a:latin typeface="Arial" panose="020B0604020202020204" pitchFamily="34" charset="0"/>
              </a:rPr>
              <a:t>DNA</a:t>
            </a:r>
            <a:r>
              <a:rPr lang="zh-CN" altLang="en-US">
                <a:latin typeface="Arial" panose="020B0604020202020204" pitchFamily="34" charset="0"/>
              </a:rPr>
              <a:t>。</a:t>
            </a:r>
          </a:p>
          <a:p>
            <a:r>
              <a:rPr lang="zh-CN" altLang="en-US">
                <a:latin typeface="Arial" panose="020B0604020202020204" pitchFamily="34" charset="0"/>
              </a:rPr>
              <a:t>（</a:t>
            </a:r>
            <a:r>
              <a:rPr lang="en-US" altLang="zh-CN">
                <a:latin typeface="Arial" panose="020B0604020202020204" pitchFamily="34" charset="0"/>
              </a:rPr>
              <a:t>B</a:t>
            </a:r>
            <a:r>
              <a:rPr lang="zh-CN" altLang="en-US">
                <a:latin typeface="Arial" panose="020B0604020202020204" pitchFamily="34" charset="0"/>
              </a:rPr>
              <a:t>）</a:t>
            </a:r>
            <a:r>
              <a:rPr lang="en-US" altLang="zh-CN">
                <a:latin typeface="Arial" panose="020B0604020202020204" pitchFamily="34" charset="0"/>
              </a:rPr>
              <a:t>DNA</a:t>
            </a:r>
            <a:r>
              <a:rPr lang="zh-CN" altLang="en-US">
                <a:latin typeface="Arial" panose="020B0604020202020204" pitchFamily="34" charset="0"/>
              </a:rPr>
              <a:t>拓扑异构酶通过在</a:t>
            </a:r>
            <a:r>
              <a:rPr lang="en-US" altLang="zh-CN">
                <a:latin typeface="Arial" panose="020B0604020202020204" pitchFamily="34" charset="0"/>
              </a:rPr>
              <a:t>DNA</a:t>
            </a:r>
            <a:r>
              <a:rPr lang="zh-CN" altLang="en-US">
                <a:latin typeface="Arial" panose="020B0604020202020204" pitchFamily="34" charset="0"/>
              </a:rPr>
              <a:t>中产生临时切口来缓解这种压力。</a:t>
            </a:r>
          </a:p>
        </p:txBody>
      </p:sp>
      <p:sp>
        <p:nvSpPr>
          <p:cNvPr id="39940" name="灯片编号占位符 3">
            <a:extLst>
              <a:ext uri="{FF2B5EF4-FFF2-40B4-BE49-F238E27FC236}">
                <a16:creationId xmlns:a16="http://schemas.microsoft.com/office/drawing/2014/main" id="{C9BA00F3-364F-4DAA-8A7D-DF5FB57895C2}"/>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D0F2AC98-8B4B-40B2-9F58-E7561AD02FDB}" type="slidenum">
              <a:rPr lang="en-US" altLang="zh-CN">
                <a:latin typeface="Times New Roman" panose="02020603050405020304" pitchFamily="18" charset="0"/>
              </a:rPr>
              <a:pPr/>
              <a:t>49</a:t>
            </a:fld>
            <a:endParaRPr lang="en-US" altLang="zh-CN">
              <a:latin typeface="Times New Roman" panose="02020603050405020304" pitchFamily="18" charset="0"/>
            </a:endParaRPr>
          </a:p>
        </p:txBody>
      </p:sp>
    </p:spTree>
    <p:extLst>
      <p:ext uri="{BB962C8B-B14F-4D97-AF65-F5344CB8AC3E}">
        <p14:creationId xmlns:p14="http://schemas.microsoft.com/office/powerpoint/2010/main" val="3758163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a:extLst>
              <a:ext uri="{FF2B5EF4-FFF2-40B4-BE49-F238E27FC236}">
                <a16:creationId xmlns:a16="http://schemas.microsoft.com/office/drawing/2014/main" id="{3129EE25-7893-4D4B-A8E0-9FE9E6F780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备注占位符 2">
            <a:extLst>
              <a:ext uri="{FF2B5EF4-FFF2-40B4-BE49-F238E27FC236}">
                <a16:creationId xmlns:a16="http://schemas.microsoft.com/office/drawing/2014/main" id="{F6F302FD-40D6-49DD-BD83-124C12DAE2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latin typeface="Arial" panose="020B0604020202020204" pitchFamily="34" charset="0"/>
            </a:endParaRPr>
          </a:p>
        </p:txBody>
      </p:sp>
      <p:sp>
        <p:nvSpPr>
          <p:cNvPr id="15364" name="灯片编号占位符 3">
            <a:extLst>
              <a:ext uri="{FF2B5EF4-FFF2-40B4-BE49-F238E27FC236}">
                <a16:creationId xmlns:a16="http://schemas.microsoft.com/office/drawing/2014/main" id="{494C9A8F-A811-46BC-AFE2-C8A229966B86}"/>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798A2E76-F4F5-47BB-868A-FC1878F5DA30}" type="slidenum">
              <a:rPr lang="en-US" altLang="zh-CN">
                <a:latin typeface="Times New Roman" panose="02020603050405020304" pitchFamily="18" charset="0"/>
              </a:rPr>
              <a:pPr/>
              <a:t>3</a:t>
            </a:fld>
            <a:endParaRPr lang="en-US" altLang="zh-CN">
              <a:latin typeface="Times New Roman" panose="02020603050405020304" pitchFamily="18" charset="0"/>
            </a:endParaRPr>
          </a:p>
        </p:txBody>
      </p:sp>
    </p:spTree>
    <p:extLst>
      <p:ext uri="{BB962C8B-B14F-4D97-AF65-F5344CB8AC3E}">
        <p14:creationId xmlns:p14="http://schemas.microsoft.com/office/powerpoint/2010/main" val="2149688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57EBFAE2-8D3F-4200-9D72-B0D3BFBCE681}"/>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8782CA3D-850F-4C0A-A176-1C097A4FF664}" type="slidenum">
              <a:rPr lang="zh-CN" altLang="en-US"/>
              <a:pPr/>
              <a:t>54</a:t>
            </a:fld>
            <a:endParaRPr lang="en-US" altLang="zh-CN"/>
          </a:p>
        </p:txBody>
      </p:sp>
      <p:sp>
        <p:nvSpPr>
          <p:cNvPr id="84995" name="Rectangle 2">
            <a:extLst>
              <a:ext uri="{FF2B5EF4-FFF2-40B4-BE49-F238E27FC236}">
                <a16:creationId xmlns:a16="http://schemas.microsoft.com/office/drawing/2014/main" id="{7D2A21C1-7332-4F29-BF5A-CB5D5678BA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6" name="Rectangle 3">
            <a:extLst>
              <a:ext uri="{FF2B5EF4-FFF2-40B4-BE49-F238E27FC236}">
                <a16:creationId xmlns:a16="http://schemas.microsoft.com/office/drawing/2014/main" id="{0C86C861-935B-4E53-8CE7-DC725F0C8A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2469315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幻灯片图像占位符 1">
            <a:extLst>
              <a:ext uri="{FF2B5EF4-FFF2-40B4-BE49-F238E27FC236}">
                <a16:creationId xmlns:a16="http://schemas.microsoft.com/office/drawing/2014/main" id="{12D527D3-C6FD-493B-A2B8-101F321B88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备注占位符 2">
            <a:extLst>
              <a:ext uri="{FF2B5EF4-FFF2-40B4-BE49-F238E27FC236}">
                <a16:creationId xmlns:a16="http://schemas.microsoft.com/office/drawing/2014/main" id="{D75A8F4F-6E3B-4650-B026-10BF7A3353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latin typeface="Arial" panose="020B0604020202020204" pitchFamily="34" charset="0"/>
            </a:endParaRPr>
          </a:p>
        </p:txBody>
      </p:sp>
      <p:sp>
        <p:nvSpPr>
          <p:cNvPr id="63492" name="灯片编号占位符 3">
            <a:extLst>
              <a:ext uri="{FF2B5EF4-FFF2-40B4-BE49-F238E27FC236}">
                <a16:creationId xmlns:a16="http://schemas.microsoft.com/office/drawing/2014/main" id="{26C94059-E5C3-4299-9E9D-73BAB8BD5A4D}"/>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AA2F17B4-2BAF-4302-9303-D76350BB3D7D}" type="slidenum">
              <a:rPr lang="en-US" altLang="zh-CN">
                <a:latin typeface="Times New Roman" panose="02020603050405020304" pitchFamily="18" charset="0"/>
              </a:rPr>
              <a:pPr/>
              <a:t>55</a:t>
            </a:fld>
            <a:endParaRPr lang="en-US" altLang="zh-CN">
              <a:latin typeface="Times New Roman" panose="02020603050405020304" pitchFamily="18" charset="0"/>
            </a:endParaRPr>
          </a:p>
        </p:txBody>
      </p:sp>
    </p:spTree>
    <p:extLst>
      <p:ext uri="{BB962C8B-B14F-4D97-AF65-F5344CB8AC3E}">
        <p14:creationId xmlns:p14="http://schemas.microsoft.com/office/powerpoint/2010/main" val="660145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565D2802-4FF8-4FED-9211-8103592C9070}"/>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39E89E27-5576-4BF6-8F64-307C9570EE0C}" type="slidenum">
              <a:rPr lang="zh-CN" altLang="en-US"/>
              <a:pPr/>
              <a:t>56</a:t>
            </a:fld>
            <a:endParaRPr lang="en-US" altLang="zh-CN"/>
          </a:p>
        </p:txBody>
      </p:sp>
      <p:sp>
        <p:nvSpPr>
          <p:cNvPr id="89091" name="Rectangle 2">
            <a:extLst>
              <a:ext uri="{FF2B5EF4-FFF2-40B4-BE49-F238E27FC236}">
                <a16:creationId xmlns:a16="http://schemas.microsoft.com/office/drawing/2014/main" id="{E46D041F-27F2-4F26-930F-DFDF17CB98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2" name="Rectangle 3">
            <a:extLst>
              <a:ext uri="{FF2B5EF4-FFF2-40B4-BE49-F238E27FC236}">
                <a16:creationId xmlns:a16="http://schemas.microsoft.com/office/drawing/2014/main" id="{1A7D0FFC-6CB6-443D-A436-9C6540E8FB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dirty="0">
              <a:latin typeface="Arial" panose="020B0604020202020204" pitchFamily="34" charset="0"/>
            </a:endParaRPr>
          </a:p>
        </p:txBody>
      </p:sp>
    </p:spTree>
    <p:extLst>
      <p:ext uri="{BB962C8B-B14F-4D97-AF65-F5344CB8AC3E}">
        <p14:creationId xmlns:p14="http://schemas.microsoft.com/office/powerpoint/2010/main" val="11382565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a:extLst>
              <a:ext uri="{FF2B5EF4-FFF2-40B4-BE49-F238E27FC236}">
                <a16:creationId xmlns:a16="http://schemas.microsoft.com/office/drawing/2014/main" id="{EE2493F1-6B7F-499F-9B52-6AFD59A6CC2E}"/>
              </a:ext>
            </a:extLst>
          </p:cNvPr>
          <p:cNvSpPr>
            <a:spLocks noGrp="1" noRot="1" noChangeAspect="1" noTextEdit="1"/>
          </p:cNvSpPr>
          <p:nvPr>
            <p:ph type="sldImg"/>
          </p:nvPr>
        </p:nvSpPr>
        <p:spPr>
          <a:ln/>
        </p:spPr>
      </p:sp>
      <p:sp>
        <p:nvSpPr>
          <p:cNvPr id="72707" name="备注占位符 2">
            <a:extLst>
              <a:ext uri="{FF2B5EF4-FFF2-40B4-BE49-F238E27FC236}">
                <a16:creationId xmlns:a16="http://schemas.microsoft.com/office/drawing/2014/main" id="{5E92BCDD-E02B-486A-8EF8-DA40BA370A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72708" name="灯片编号占位符 3">
            <a:extLst>
              <a:ext uri="{FF2B5EF4-FFF2-40B4-BE49-F238E27FC236}">
                <a16:creationId xmlns:a16="http://schemas.microsoft.com/office/drawing/2014/main" id="{8B61187D-2563-4A5E-AAEB-544EFA8ABF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297CC097-6412-4393-870B-181DEB887048}" type="slidenum">
              <a:rPr lang="zh-CN" altLang="en-US">
                <a:latin typeface="Arial" panose="020B0604020202020204" pitchFamily="34" charset="0"/>
              </a:rPr>
              <a:pPr/>
              <a:t>59</a:t>
            </a:fld>
            <a:endParaRPr lang="en-US" altLang="zh-CN">
              <a:latin typeface="Arial" panose="020B0604020202020204" pitchFamily="34" charset="0"/>
            </a:endParaRPr>
          </a:p>
        </p:txBody>
      </p:sp>
    </p:spTree>
    <p:extLst>
      <p:ext uri="{BB962C8B-B14F-4D97-AF65-F5344CB8AC3E}">
        <p14:creationId xmlns:p14="http://schemas.microsoft.com/office/powerpoint/2010/main" val="2874214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2D497DFB-BADD-47C5-94B1-4EBA1CA6EF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6BD3DE3-C810-4D19-B497-206012DDB48A}" type="slidenum">
              <a:rPr lang="zh-CN" altLang="en-US" smtClean="0">
                <a:solidFill>
                  <a:schemeClr val="tx2"/>
                </a:solidFill>
                <a:latin typeface="Arial" panose="020B0604020202020204" pitchFamily="34" charset="0"/>
              </a:rPr>
              <a:pPr>
                <a:spcBef>
                  <a:spcPct val="0"/>
                </a:spcBef>
              </a:pPr>
              <a:t>60</a:t>
            </a:fld>
            <a:endParaRPr lang="en-US" altLang="zh-CN">
              <a:solidFill>
                <a:schemeClr val="tx2"/>
              </a:solidFill>
              <a:latin typeface="Arial" panose="020B0604020202020204" pitchFamily="34" charset="0"/>
            </a:endParaRPr>
          </a:p>
        </p:txBody>
      </p:sp>
      <p:sp>
        <p:nvSpPr>
          <p:cNvPr id="131075" name="Rectangle 2">
            <a:extLst>
              <a:ext uri="{FF2B5EF4-FFF2-40B4-BE49-F238E27FC236}">
                <a16:creationId xmlns:a16="http://schemas.microsoft.com/office/drawing/2014/main" id="{64380B5E-04D4-4AFA-9D2E-35E442D0A2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a:extLst>
              <a:ext uri="{FF2B5EF4-FFF2-40B4-BE49-F238E27FC236}">
                <a16:creationId xmlns:a16="http://schemas.microsoft.com/office/drawing/2014/main" id="{91B68EF5-BE61-41CA-879B-59832142F6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2930155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8A6787AF-747C-4BDF-8D0F-20BFB5B798A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D4A83A-856E-4A1C-9493-B9CACCCDFB18}" type="slidenum">
              <a:rPr lang="zh-CN" altLang="en-US" smtClean="0">
                <a:solidFill>
                  <a:schemeClr val="tx2"/>
                </a:solidFill>
                <a:latin typeface="Arial" panose="020B0604020202020204" pitchFamily="34" charset="0"/>
              </a:rPr>
              <a:pPr>
                <a:spcBef>
                  <a:spcPct val="0"/>
                </a:spcBef>
              </a:pPr>
              <a:t>61</a:t>
            </a:fld>
            <a:endParaRPr lang="en-US" altLang="zh-CN">
              <a:solidFill>
                <a:schemeClr val="tx2"/>
              </a:solidFill>
              <a:latin typeface="Arial" panose="020B0604020202020204" pitchFamily="34" charset="0"/>
            </a:endParaRPr>
          </a:p>
        </p:txBody>
      </p:sp>
      <p:sp>
        <p:nvSpPr>
          <p:cNvPr id="133123" name="Rectangle 2">
            <a:extLst>
              <a:ext uri="{FF2B5EF4-FFF2-40B4-BE49-F238E27FC236}">
                <a16:creationId xmlns:a16="http://schemas.microsoft.com/office/drawing/2014/main" id="{49466AB9-F980-46C3-8E5B-0CF8D2086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a:extLst>
              <a:ext uri="{FF2B5EF4-FFF2-40B4-BE49-F238E27FC236}">
                <a16:creationId xmlns:a16="http://schemas.microsoft.com/office/drawing/2014/main" id="{43E79E37-A8B6-4380-863F-2F58B7922E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dirty="0">
                <a:latin typeface="Arial" panose="020B0604020202020204" pitchFamily="34" charset="0"/>
              </a:rPr>
              <a:t>滑动夹装载器是五个亚基的蛋白质复合体，其活性是由</a:t>
            </a:r>
            <a:r>
              <a:rPr lang="en-US" altLang="zh-CN" dirty="0">
                <a:latin typeface="Arial" panose="020B0604020202020204" pitchFamily="34" charset="0"/>
              </a:rPr>
              <a:t>ATP</a:t>
            </a:r>
            <a:r>
              <a:rPr lang="zh-CN" altLang="en-US" dirty="0">
                <a:latin typeface="Arial" panose="020B0604020202020204" pitchFamily="34" charset="0"/>
              </a:rPr>
              <a:t>的结合和水解控制的。在</a:t>
            </a:r>
            <a:r>
              <a:rPr lang="en-US" altLang="zh-CN" dirty="0">
                <a:latin typeface="Arial" panose="020B0604020202020204" pitchFamily="34" charset="0"/>
              </a:rPr>
              <a:t>E. coli</a:t>
            </a:r>
            <a:r>
              <a:rPr lang="zh-CN" altLang="en-US" dirty="0">
                <a:latin typeface="Arial" panose="020B0604020202020204" pitchFamily="34" charset="0"/>
              </a:rPr>
              <a:t>中，滑动夹装载器成为</a:t>
            </a:r>
            <a:r>
              <a:rPr lang="en-US" altLang="zh-CN" dirty="0">
                <a:latin typeface="Arial" panose="020B0604020202020204" pitchFamily="34" charset="0"/>
              </a:rPr>
              <a:t>g-</a:t>
            </a:r>
            <a:r>
              <a:rPr lang="zh-CN" altLang="en-US" dirty="0">
                <a:latin typeface="Arial" panose="020B0604020202020204" pitchFamily="34" charset="0"/>
              </a:rPr>
              <a:t>复合体，在真核细胞中称为复制因子</a:t>
            </a:r>
            <a:r>
              <a:rPr lang="en-US" altLang="zh-CN" dirty="0">
                <a:latin typeface="Arial" panose="020B0604020202020204" pitchFamily="34" charset="0"/>
              </a:rPr>
              <a:t>C</a:t>
            </a:r>
            <a:r>
              <a:rPr lang="zh-CN" altLang="en-US" dirty="0">
                <a:latin typeface="Arial" panose="020B0604020202020204" pitchFamily="34" charset="0"/>
              </a:rPr>
              <a:t>，装载器与</a:t>
            </a:r>
            <a:r>
              <a:rPr lang="en-US" altLang="zh-CN" dirty="0">
                <a:latin typeface="Arial" panose="020B0604020202020204" pitchFamily="34" charset="0"/>
              </a:rPr>
              <a:t>ATP</a:t>
            </a:r>
            <a:r>
              <a:rPr lang="zh-CN" altLang="en-US" dirty="0">
                <a:latin typeface="Arial" panose="020B0604020202020204" pitchFamily="34" charset="0"/>
              </a:rPr>
              <a:t>结合后即与滑动夹结合并在一个亚基</a:t>
            </a:r>
            <a:r>
              <a:rPr lang="en-US" altLang="zh-CN" dirty="0">
                <a:latin typeface="Arial" panose="020B0604020202020204" pitchFamily="34" charset="0"/>
              </a:rPr>
              <a:t>-</a:t>
            </a:r>
            <a:r>
              <a:rPr lang="zh-CN" altLang="en-US" dirty="0">
                <a:latin typeface="Arial" panose="020B0604020202020204" pitchFamily="34" charset="0"/>
              </a:rPr>
              <a:t>亚基界面出将环打开。打开的环与新合成的</a:t>
            </a:r>
            <a:r>
              <a:rPr lang="en-US" altLang="zh-CN" dirty="0">
                <a:latin typeface="Arial" panose="020B0604020202020204" pitchFamily="34" charset="0"/>
              </a:rPr>
              <a:t>DNA</a:t>
            </a:r>
            <a:r>
              <a:rPr lang="zh-CN" altLang="en-US" dirty="0">
                <a:latin typeface="Arial" panose="020B0604020202020204" pitchFamily="34" charset="0"/>
              </a:rPr>
              <a:t>结合，使</a:t>
            </a:r>
            <a:r>
              <a:rPr lang="en-US" altLang="zh-CN" dirty="0">
                <a:latin typeface="Arial" panose="020B0604020202020204" pitchFamily="34" charset="0"/>
              </a:rPr>
              <a:t>DNA</a:t>
            </a:r>
            <a:r>
              <a:rPr lang="zh-CN" altLang="en-US" dirty="0">
                <a:latin typeface="Arial" panose="020B0604020202020204" pitchFamily="34" charset="0"/>
              </a:rPr>
              <a:t>位于夹子的孔洞之中，</a:t>
            </a:r>
            <a:r>
              <a:rPr lang="en-US" altLang="zh-CN" dirty="0">
                <a:latin typeface="Arial" panose="020B0604020202020204" pitchFamily="34" charset="0"/>
              </a:rPr>
              <a:t>DNA</a:t>
            </a:r>
            <a:r>
              <a:rPr lang="zh-CN" altLang="en-US" dirty="0">
                <a:latin typeface="Arial" panose="020B0604020202020204" pitchFamily="34" charset="0"/>
              </a:rPr>
              <a:t>的结合通过夹子装载器激发了</a:t>
            </a:r>
            <a:r>
              <a:rPr lang="en-US" altLang="zh-CN" dirty="0">
                <a:latin typeface="Arial" panose="020B0604020202020204" pitchFamily="34" charset="0"/>
              </a:rPr>
              <a:t>ATP</a:t>
            </a:r>
            <a:r>
              <a:rPr lang="zh-CN" altLang="en-US" dirty="0">
                <a:latin typeface="Arial" panose="020B0604020202020204" pitchFamily="34" charset="0"/>
              </a:rPr>
              <a:t>的水解，结合了</a:t>
            </a:r>
            <a:r>
              <a:rPr lang="en-US" altLang="zh-CN" dirty="0">
                <a:latin typeface="Arial" panose="020B0604020202020204" pitchFamily="34" charset="0"/>
              </a:rPr>
              <a:t>ADP</a:t>
            </a:r>
            <a:r>
              <a:rPr lang="zh-CN" altLang="en-US" dirty="0">
                <a:latin typeface="Arial" panose="020B0604020202020204" pitchFamily="34" charset="0"/>
              </a:rPr>
              <a:t>的夹子装载器即很快从滑动夹及</a:t>
            </a:r>
            <a:r>
              <a:rPr lang="en-US" altLang="zh-CN" dirty="0">
                <a:latin typeface="Arial" panose="020B0604020202020204" pitchFamily="34" charset="0"/>
              </a:rPr>
              <a:t>DNA</a:t>
            </a:r>
            <a:r>
              <a:rPr lang="zh-CN" altLang="en-US" dirty="0">
                <a:latin typeface="Arial" panose="020B0604020202020204" pitchFamily="34" charset="0"/>
              </a:rPr>
              <a:t>上脱离下来。</a:t>
            </a:r>
          </a:p>
        </p:txBody>
      </p:sp>
    </p:spTree>
    <p:extLst>
      <p:ext uri="{BB962C8B-B14F-4D97-AF65-F5344CB8AC3E}">
        <p14:creationId xmlns:p14="http://schemas.microsoft.com/office/powerpoint/2010/main" val="2063244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幻灯片图像占位符 1">
            <a:extLst>
              <a:ext uri="{FF2B5EF4-FFF2-40B4-BE49-F238E27FC236}">
                <a16:creationId xmlns:a16="http://schemas.microsoft.com/office/drawing/2014/main" id="{99739985-42FB-4B17-B80B-BC9A1997DB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备注占位符 2">
            <a:extLst>
              <a:ext uri="{FF2B5EF4-FFF2-40B4-BE49-F238E27FC236}">
                <a16:creationId xmlns:a16="http://schemas.microsoft.com/office/drawing/2014/main" id="{FAB1EBEF-4D64-45BD-989A-F9B57DDCCB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 name="灯片编号占位符 3">
            <a:extLst>
              <a:ext uri="{FF2B5EF4-FFF2-40B4-BE49-F238E27FC236}">
                <a16:creationId xmlns:a16="http://schemas.microsoft.com/office/drawing/2014/main" id="{75CCFF3F-8A01-4C57-9825-A70927C63975}"/>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EB41420C-DE1E-4ED3-B7C0-335FF603CD7C}" type="slidenum">
              <a:rPr lang="zh-CN" altLang="en-US">
                <a:latin typeface="等线" panose="02010600030101010101" pitchFamily="2" charset="-122"/>
              </a:rPr>
              <a:pPr/>
              <a:t>62</a:t>
            </a:fld>
            <a:endParaRPr lang="zh-CN" altLang="en-US">
              <a:latin typeface="等线" panose="02010600030101010101" pitchFamily="2" charset="-122"/>
            </a:endParaRPr>
          </a:p>
        </p:txBody>
      </p:sp>
    </p:spTree>
    <p:extLst>
      <p:ext uri="{BB962C8B-B14F-4D97-AF65-F5344CB8AC3E}">
        <p14:creationId xmlns:p14="http://schemas.microsoft.com/office/powerpoint/2010/main" val="2592698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4AE9237D-BB22-4DBC-9C48-5F29FF5203C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6F6E9E2-D339-4D57-8B01-A8DE720216E1}" type="slidenum">
              <a:rPr lang="zh-CN" altLang="en-US" smtClean="0">
                <a:solidFill>
                  <a:schemeClr val="tx2"/>
                </a:solidFill>
                <a:latin typeface="Arial" panose="020B0604020202020204" pitchFamily="34" charset="0"/>
              </a:rPr>
              <a:pPr>
                <a:spcBef>
                  <a:spcPct val="0"/>
                </a:spcBef>
              </a:pPr>
              <a:t>63</a:t>
            </a:fld>
            <a:endParaRPr lang="en-US" altLang="zh-CN">
              <a:solidFill>
                <a:schemeClr val="tx2"/>
              </a:solidFill>
              <a:latin typeface="Arial" panose="020B0604020202020204" pitchFamily="34" charset="0"/>
            </a:endParaRPr>
          </a:p>
        </p:txBody>
      </p:sp>
      <p:sp>
        <p:nvSpPr>
          <p:cNvPr id="135171" name="Rectangle 2">
            <a:extLst>
              <a:ext uri="{FF2B5EF4-FFF2-40B4-BE49-F238E27FC236}">
                <a16:creationId xmlns:a16="http://schemas.microsoft.com/office/drawing/2014/main" id="{85857151-247A-4CE1-AA21-BD91922138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a:extLst>
              <a:ext uri="{FF2B5EF4-FFF2-40B4-BE49-F238E27FC236}">
                <a16:creationId xmlns:a16="http://schemas.microsoft.com/office/drawing/2014/main" id="{898B99B8-2705-4AD8-BFA1-3B37AAA16D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dirty="0">
              <a:latin typeface="Arial" panose="020B0604020202020204" pitchFamily="34" charset="0"/>
            </a:endParaRPr>
          </a:p>
        </p:txBody>
      </p:sp>
    </p:spTree>
    <p:extLst>
      <p:ext uri="{BB962C8B-B14F-4D97-AF65-F5344CB8AC3E}">
        <p14:creationId xmlns:p14="http://schemas.microsoft.com/office/powerpoint/2010/main" val="2055097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156C4CB2-3998-4BAA-BD6A-2D89489846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5E1897D-D3DB-4BE9-9F2E-75AC13FF9B90}" type="slidenum">
              <a:rPr lang="zh-CN" altLang="en-US" smtClean="0">
                <a:solidFill>
                  <a:schemeClr val="tx2"/>
                </a:solidFill>
                <a:latin typeface="Arial" panose="020B0604020202020204" pitchFamily="34" charset="0"/>
              </a:rPr>
              <a:pPr>
                <a:spcBef>
                  <a:spcPct val="0"/>
                </a:spcBef>
              </a:pPr>
              <a:t>64</a:t>
            </a:fld>
            <a:endParaRPr lang="en-US" altLang="zh-CN">
              <a:solidFill>
                <a:schemeClr val="tx2"/>
              </a:solidFill>
              <a:latin typeface="Arial" panose="020B0604020202020204" pitchFamily="34" charset="0"/>
            </a:endParaRPr>
          </a:p>
        </p:txBody>
      </p:sp>
      <p:sp>
        <p:nvSpPr>
          <p:cNvPr id="137219" name="Rectangle 2">
            <a:extLst>
              <a:ext uri="{FF2B5EF4-FFF2-40B4-BE49-F238E27FC236}">
                <a16:creationId xmlns:a16="http://schemas.microsoft.com/office/drawing/2014/main" id="{B3E71C55-3186-44D8-8B9A-00BABE6479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20" name="Rectangle 3">
            <a:extLst>
              <a:ext uri="{FF2B5EF4-FFF2-40B4-BE49-F238E27FC236}">
                <a16:creationId xmlns:a16="http://schemas.microsoft.com/office/drawing/2014/main" id="{0423AF19-B77B-498B-B8C2-1B23816BE6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zh-CN">
                <a:latin typeface="Arial" panose="020B0604020202020204" pitchFamily="34" charset="0"/>
              </a:rPr>
              <a:t>DNA</a:t>
            </a:r>
            <a:r>
              <a:rPr lang="zh-CN" altLang="en-US">
                <a:latin typeface="Arial" panose="020B0604020202020204" pitchFamily="34" charset="0"/>
              </a:rPr>
              <a:t>聚合酶</a:t>
            </a:r>
            <a:r>
              <a:rPr lang="en-US" altLang="zh-CN">
                <a:latin typeface="Arial" panose="020B0604020202020204" pitchFamily="34" charset="0"/>
              </a:rPr>
              <a:t>III</a:t>
            </a:r>
            <a:r>
              <a:rPr lang="zh-CN" altLang="en-US">
                <a:latin typeface="Arial" panose="020B0604020202020204" pitchFamily="34" charset="0"/>
              </a:rPr>
              <a:t>全酶通过</a:t>
            </a:r>
            <a:r>
              <a:rPr lang="en-US" altLang="zh-CN">
                <a:latin typeface="Arial" panose="020B0604020202020204" pitchFamily="34" charset="0"/>
              </a:rPr>
              <a:t>t-</a:t>
            </a:r>
            <a:r>
              <a:rPr lang="zh-CN" altLang="en-US">
                <a:latin typeface="Arial" panose="020B0604020202020204" pitchFamily="34" charset="0"/>
              </a:rPr>
              <a:t>亚基与</a:t>
            </a:r>
            <a:r>
              <a:rPr lang="en-US" altLang="zh-CN">
                <a:latin typeface="Arial" panose="020B0604020202020204" pitchFamily="34" charset="0"/>
              </a:rPr>
              <a:t>DNA</a:t>
            </a:r>
            <a:r>
              <a:rPr lang="zh-CN" altLang="en-US">
                <a:latin typeface="Arial" panose="020B0604020202020204" pitchFamily="34" charset="0"/>
              </a:rPr>
              <a:t>解旋酶相互作用，</a:t>
            </a:r>
            <a:r>
              <a:rPr lang="en-US" altLang="zh-CN">
                <a:latin typeface="Arial" panose="020B0604020202020204" pitchFamily="34" charset="0"/>
              </a:rPr>
              <a:t>t-</a:t>
            </a:r>
            <a:r>
              <a:rPr lang="zh-CN" altLang="en-US">
                <a:latin typeface="Arial" panose="020B0604020202020204" pitchFamily="34" charset="0"/>
              </a:rPr>
              <a:t>亚基与两个</a:t>
            </a:r>
            <a:r>
              <a:rPr lang="en-US" altLang="zh-CN">
                <a:latin typeface="Arial" panose="020B0604020202020204" pitchFamily="34" charset="0"/>
              </a:rPr>
              <a:t>DNA</a:t>
            </a:r>
            <a:r>
              <a:rPr lang="zh-CN" altLang="en-US">
                <a:latin typeface="Arial" panose="020B0604020202020204" pitchFamily="34" charset="0"/>
              </a:rPr>
              <a:t>聚合酶都结合，一个</a:t>
            </a:r>
            <a:r>
              <a:rPr lang="en-US" altLang="zh-CN">
                <a:latin typeface="Arial" panose="020B0604020202020204" pitchFamily="34" charset="0"/>
              </a:rPr>
              <a:t>DNA</a:t>
            </a:r>
            <a:r>
              <a:rPr lang="zh-CN" altLang="en-US">
                <a:latin typeface="Arial" panose="020B0604020202020204" pitchFamily="34" charset="0"/>
              </a:rPr>
              <a:t>聚合酶</a:t>
            </a:r>
            <a:r>
              <a:rPr lang="en-US" altLang="zh-CN">
                <a:latin typeface="Arial" panose="020B0604020202020204" pitchFamily="34" charset="0"/>
              </a:rPr>
              <a:t>III</a:t>
            </a:r>
            <a:r>
              <a:rPr lang="zh-CN" altLang="en-US">
                <a:latin typeface="Arial" panose="020B0604020202020204" pitchFamily="34" charset="0"/>
              </a:rPr>
              <a:t>核心酶复制前导链，另一个</a:t>
            </a:r>
            <a:r>
              <a:rPr lang="en-US" altLang="zh-CN">
                <a:latin typeface="Arial" panose="020B0604020202020204" pitchFamily="34" charset="0"/>
              </a:rPr>
              <a:t>DNA</a:t>
            </a:r>
            <a:r>
              <a:rPr lang="zh-CN" altLang="en-US">
                <a:latin typeface="Arial" panose="020B0604020202020204" pitchFamily="34" charset="0"/>
              </a:rPr>
              <a:t>聚合酶</a:t>
            </a:r>
            <a:r>
              <a:rPr lang="en-US" altLang="zh-CN">
                <a:latin typeface="Arial" panose="020B0604020202020204" pitchFamily="34" charset="0"/>
              </a:rPr>
              <a:t>III</a:t>
            </a:r>
            <a:r>
              <a:rPr lang="zh-CN" altLang="en-US">
                <a:latin typeface="Arial" panose="020B0604020202020204" pitchFamily="34" charset="0"/>
              </a:rPr>
              <a:t>核心酶复制后随链</a:t>
            </a:r>
          </a:p>
        </p:txBody>
      </p:sp>
    </p:spTree>
    <p:extLst>
      <p:ext uri="{BB962C8B-B14F-4D97-AF65-F5344CB8AC3E}">
        <p14:creationId xmlns:p14="http://schemas.microsoft.com/office/powerpoint/2010/main" val="276419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幻灯片图像占位符 1">
            <a:extLst>
              <a:ext uri="{FF2B5EF4-FFF2-40B4-BE49-F238E27FC236}">
                <a16:creationId xmlns:a16="http://schemas.microsoft.com/office/drawing/2014/main" id="{D4BA44B2-02F8-420C-87E3-60B9966900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备注占位符 2">
            <a:extLst>
              <a:ext uri="{FF2B5EF4-FFF2-40B4-BE49-F238E27FC236}">
                <a16:creationId xmlns:a16="http://schemas.microsoft.com/office/drawing/2014/main" id="{73E76A7C-43FD-4D6C-A0ED-B680C4782E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a:t>DNA</a:t>
            </a:r>
            <a:r>
              <a:rPr lang="zh-CN" altLang="en-US" dirty="0"/>
              <a:t>复制延长的速度：</a:t>
            </a:r>
            <a:endParaRPr lang="en-US" altLang="zh-CN" dirty="0"/>
          </a:p>
          <a:p>
            <a:r>
              <a:rPr lang="en-US" altLang="zh-CN" dirty="0" err="1"/>
              <a:t>E.Coli</a:t>
            </a:r>
            <a:r>
              <a:rPr lang="zh-CN" altLang="en-US" dirty="0"/>
              <a:t>约</a:t>
            </a:r>
            <a:r>
              <a:rPr lang="en-US" altLang="zh-CN" dirty="0"/>
              <a:t>2500dNTP</a:t>
            </a:r>
            <a:r>
              <a:rPr lang="zh-CN" altLang="en-US" dirty="0"/>
              <a:t>每秒，真核生物</a:t>
            </a:r>
            <a:r>
              <a:rPr lang="en-US" altLang="zh-CN" dirty="0"/>
              <a:t>50dNTP</a:t>
            </a:r>
            <a:r>
              <a:rPr lang="zh-CN" altLang="en-US" dirty="0"/>
              <a:t>每秒。但真核生物多复制子同时复制，故总速度不慢。</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b="0" dirty="0">
                <a:solidFill>
                  <a:srgbClr val="C00000"/>
                </a:solidFill>
                <a:latin typeface="Times New Roman" panose="02020603050405020304" pitchFamily="18" charset="0"/>
                <a:cs typeface="Times New Roman" panose="02020603050405020304" pitchFamily="18" charset="0"/>
              </a:rPr>
              <a:t>http://www.mcb.harvard.edu/losick/images/trombonefinald.swf</a:t>
            </a:r>
            <a:endParaRPr lang="zh-CN" altLang="en-US" sz="1200" b="0" dirty="0">
              <a:solidFill>
                <a:srgbClr val="C00000"/>
              </a:solidFill>
              <a:latin typeface="Times New Roman" panose="02020603050405020304" pitchFamily="18" charset="0"/>
              <a:cs typeface="Times New Roman" panose="02020603050405020304" pitchFamily="18" charset="0"/>
            </a:endParaRPr>
          </a:p>
          <a:p>
            <a:endParaRPr lang="zh-CN" altLang="en-US" dirty="0"/>
          </a:p>
        </p:txBody>
      </p:sp>
      <p:sp>
        <p:nvSpPr>
          <p:cNvPr id="142340" name="灯片编号占位符 3">
            <a:extLst>
              <a:ext uri="{FF2B5EF4-FFF2-40B4-BE49-F238E27FC236}">
                <a16:creationId xmlns:a16="http://schemas.microsoft.com/office/drawing/2014/main" id="{CCF2C4DC-C3DC-4686-A3AD-BE6824D7DA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fld id="{E145C294-EFED-4E81-AB12-0B5FCD8B8E06}" type="slidenum">
              <a:rPr lang="zh-CN" altLang="en-US" smtClean="0"/>
              <a:pPr/>
              <a:t>68</a:t>
            </a:fld>
            <a:endParaRPr lang="zh-CN" altLang="en-US"/>
          </a:p>
        </p:txBody>
      </p:sp>
    </p:spTree>
    <p:extLst>
      <p:ext uri="{BB962C8B-B14F-4D97-AF65-F5344CB8AC3E}">
        <p14:creationId xmlns:p14="http://schemas.microsoft.com/office/powerpoint/2010/main" val="64780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a:extLst>
              <a:ext uri="{FF2B5EF4-FFF2-40B4-BE49-F238E27FC236}">
                <a16:creationId xmlns:a16="http://schemas.microsoft.com/office/drawing/2014/main" id="{469797A2-712A-4CB3-B995-875DCCE981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a:extLst>
              <a:ext uri="{FF2B5EF4-FFF2-40B4-BE49-F238E27FC236}">
                <a16:creationId xmlns:a16="http://schemas.microsoft.com/office/drawing/2014/main" id="{724BE3C7-8FD0-4672-8C82-5F1A793161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latin typeface="Arial" panose="020B0604020202020204" pitchFamily="34" charset="0"/>
            </a:endParaRPr>
          </a:p>
        </p:txBody>
      </p:sp>
      <p:sp>
        <p:nvSpPr>
          <p:cNvPr id="19460" name="灯片编号占位符 3">
            <a:extLst>
              <a:ext uri="{FF2B5EF4-FFF2-40B4-BE49-F238E27FC236}">
                <a16:creationId xmlns:a16="http://schemas.microsoft.com/office/drawing/2014/main" id="{420563C0-8298-406C-9F81-2F0765A172C4}"/>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E9B08BB9-2A41-4B7A-8A20-0E4F41174E89}" type="slidenum">
              <a:rPr lang="en-US" altLang="zh-CN">
                <a:latin typeface="Times New Roman" panose="02020603050405020304" pitchFamily="18" charset="0"/>
              </a:rPr>
              <a:pPr/>
              <a:t>4</a:t>
            </a:fld>
            <a:endParaRPr lang="en-US" altLang="zh-CN">
              <a:latin typeface="Times New Roman" panose="02020603050405020304" pitchFamily="18" charset="0"/>
            </a:endParaRPr>
          </a:p>
        </p:txBody>
      </p:sp>
    </p:spTree>
    <p:extLst>
      <p:ext uri="{BB962C8B-B14F-4D97-AF65-F5344CB8AC3E}">
        <p14:creationId xmlns:p14="http://schemas.microsoft.com/office/powerpoint/2010/main" val="6764159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E5D0A57D-A91E-4631-A3C9-AA47612E9379}" type="slidenum">
              <a:rPr lang="zh-CN" altLang="en-US" smtClean="0"/>
              <a:pPr>
                <a:defRPr/>
              </a:pPr>
              <a:t>70</a:t>
            </a:fld>
            <a:endParaRPr lang="zh-CN" altLang="en-US"/>
          </a:p>
        </p:txBody>
      </p:sp>
    </p:spTree>
    <p:extLst>
      <p:ext uri="{BB962C8B-B14F-4D97-AF65-F5344CB8AC3E}">
        <p14:creationId xmlns:p14="http://schemas.microsoft.com/office/powerpoint/2010/main" val="2519079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幻灯片图像占位符 1">
            <a:extLst>
              <a:ext uri="{FF2B5EF4-FFF2-40B4-BE49-F238E27FC236}">
                <a16:creationId xmlns:a16="http://schemas.microsoft.com/office/drawing/2014/main" id="{E5D00BB4-CA2A-41F3-A696-D329186B385C}"/>
              </a:ext>
            </a:extLst>
          </p:cNvPr>
          <p:cNvSpPr>
            <a:spLocks noGrp="1" noRot="1" noChangeAspect="1" noTextEdit="1"/>
          </p:cNvSpPr>
          <p:nvPr>
            <p:ph type="sldImg"/>
          </p:nvPr>
        </p:nvSpPr>
        <p:spPr>
          <a:ln/>
        </p:spPr>
      </p:sp>
      <p:sp>
        <p:nvSpPr>
          <p:cNvPr id="98307" name="备注占位符 2">
            <a:extLst>
              <a:ext uri="{FF2B5EF4-FFF2-40B4-BE49-F238E27FC236}">
                <a16:creationId xmlns:a16="http://schemas.microsoft.com/office/drawing/2014/main" id="{B6593988-A673-42BD-9E79-F8AAD99D90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latin typeface="Arial" panose="020B0604020202020204" pitchFamily="34" charset="0"/>
              </a:rPr>
              <a:t>用蛋白质代替</a:t>
            </a:r>
            <a:r>
              <a:rPr lang="en-US" altLang="zh-CN">
                <a:latin typeface="Arial" panose="020B0604020202020204" pitchFamily="34" charset="0"/>
              </a:rPr>
              <a:t>RNA</a:t>
            </a:r>
            <a:r>
              <a:rPr lang="zh-CN" altLang="en-US">
                <a:latin typeface="Arial" panose="020B0604020202020204" pitchFamily="34" charset="0"/>
              </a:rPr>
              <a:t>作为每个染色体末端最后一个</a:t>
            </a:r>
            <a:r>
              <a:rPr lang="zh-CN" altLang="en-US">
                <a:latin typeface="Arial" panose="020B0604020202020204" pitchFamily="34" charset="0"/>
                <a:hlinkClick r:id="rId3"/>
              </a:rPr>
              <a:t>冈崎片段</a:t>
            </a:r>
            <a:r>
              <a:rPr lang="zh-CN" altLang="en-US">
                <a:latin typeface="Arial" panose="020B0604020202020204" pitchFamily="34" charset="0"/>
              </a:rPr>
              <a:t>的引物。“引物蛋白”与后随链模板结合并用一个氨基酸来提供</a:t>
            </a:r>
            <a:r>
              <a:rPr lang="en-US" altLang="zh-CN">
                <a:latin typeface="Arial" panose="020B0604020202020204" pitchFamily="34" charset="0"/>
              </a:rPr>
              <a:t>—OH</a:t>
            </a:r>
            <a:r>
              <a:rPr lang="zh-CN" altLang="en-US">
                <a:latin typeface="Arial" panose="020B0604020202020204" pitchFamily="34" charset="0"/>
              </a:rPr>
              <a:t>，以代替正常情况下</a:t>
            </a:r>
            <a:r>
              <a:rPr lang="en-US" altLang="zh-CN">
                <a:latin typeface="Arial" panose="020B0604020202020204" pitchFamily="34" charset="0"/>
              </a:rPr>
              <a:t>RNA</a:t>
            </a:r>
            <a:r>
              <a:rPr lang="zh-CN" altLang="en-US">
                <a:latin typeface="Arial" panose="020B0604020202020204" pitchFamily="34" charset="0"/>
              </a:rPr>
              <a:t>引物提供的</a:t>
            </a:r>
            <a:r>
              <a:rPr lang="en-US" altLang="zh-CN">
                <a:latin typeface="Arial" panose="020B0604020202020204" pitchFamily="34" charset="0"/>
              </a:rPr>
              <a:t>3’—OH</a:t>
            </a:r>
            <a:r>
              <a:rPr lang="zh-CN" altLang="en-US">
                <a:latin typeface="Arial" panose="020B0604020202020204" pitchFamily="34" charset="0"/>
              </a:rPr>
              <a:t>。通过与最后的后随链结合，引物蛋白与染色体的</a:t>
            </a:r>
            <a:r>
              <a:rPr lang="en-US" altLang="zh-CN">
                <a:latin typeface="Arial" panose="020B0604020202020204" pitchFamily="34" charset="0"/>
              </a:rPr>
              <a:t>5‘</a:t>
            </a:r>
            <a:r>
              <a:rPr lang="zh-CN" altLang="en-US">
                <a:latin typeface="Arial" panose="020B0604020202020204" pitchFamily="34" charset="0"/>
              </a:rPr>
              <a:t>端形成共价连接。这种在末端连接复制蛋白质的情况，在某些具线性染色体的细菌（多数细菌是环形染色体）的染色体末端以及在某些具线性染色体的</a:t>
            </a:r>
            <a:r>
              <a:rPr lang="zh-CN" altLang="en-US">
                <a:latin typeface="Arial" panose="020B0604020202020204" pitchFamily="34" charset="0"/>
                <a:hlinkClick r:id="rId4"/>
              </a:rPr>
              <a:t>细菌病毒</a:t>
            </a:r>
            <a:r>
              <a:rPr lang="zh-CN" altLang="en-US">
                <a:latin typeface="Arial" panose="020B0604020202020204" pitchFamily="34" charset="0"/>
              </a:rPr>
              <a:t>和动物病毒的染色体末端都有发现。</a:t>
            </a:r>
          </a:p>
        </p:txBody>
      </p:sp>
      <p:sp>
        <p:nvSpPr>
          <p:cNvPr id="98308" name="灯片编号占位符 3">
            <a:extLst>
              <a:ext uri="{FF2B5EF4-FFF2-40B4-BE49-F238E27FC236}">
                <a16:creationId xmlns:a16="http://schemas.microsoft.com/office/drawing/2014/main" id="{3C13417D-B83D-4168-B3EB-B1401D2A486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58CEE5B5-89ED-4E7E-A340-7FFF46734642}" type="slidenum">
              <a:rPr lang="en-US" altLang="zh-CN">
                <a:latin typeface="Arial" panose="020B0604020202020204" pitchFamily="34" charset="0"/>
              </a:rPr>
              <a:pPr/>
              <a:t>74</a:t>
            </a:fld>
            <a:endParaRPr lang="en-US" altLang="zh-CN">
              <a:latin typeface="Arial" panose="020B0604020202020204" pitchFamily="34" charset="0"/>
            </a:endParaRPr>
          </a:p>
        </p:txBody>
      </p:sp>
    </p:spTree>
    <p:extLst>
      <p:ext uri="{BB962C8B-B14F-4D97-AF65-F5344CB8AC3E}">
        <p14:creationId xmlns:p14="http://schemas.microsoft.com/office/powerpoint/2010/main" val="1551835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幻灯片图像占位符 1">
            <a:extLst>
              <a:ext uri="{FF2B5EF4-FFF2-40B4-BE49-F238E27FC236}">
                <a16:creationId xmlns:a16="http://schemas.microsoft.com/office/drawing/2014/main" id="{CD51A569-7F6F-47E6-A33B-8EC68C375F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备注占位符 2">
            <a:extLst>
              <a:ext uri="{FF2B5EF4-FFF2-40B4-BE49-F238E27FC236}">
                <a16:creationId xmlns:a16="http://schemas.microsoft.com/office/drawing/2014/main" id="{D9311BFE-C874-4907-963E-2CF5A1A9F2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buFontTx/>
              <a:buChar char="•"/>
            </a:pPr>
            <a:r>
              <a:rPr lang="zh-CN" altLang="en-US" b="1">
                <a:solidFill>
                  <a:srgbClr val="FFFF00"/>
                </a:solidFill>
                <a:latin typeface="Times New Roman" panose="02020603050405020304" pitchFamily="18" charset="0"/>
                <a:ea typeface="华文楷体" panose="02010600040101010101" pitchFamily="2" charset="-122"/>
              </a:rPr>
              <a:t>端粒酶（</a:t>
            </a:r>
            <a:r>
              <a:rPr lang="en-US" altLang="zh-CN" b="1">
                <a:solidFill>
                  <a:srgbClr val="FFFF00"/>
                </a:solidFill>
                <a:latin typeface="Times New Roman" panose="02020603050405020304" pitchFamily="18" charset="0"/>
                <a:ea typeface="华文楷体" panose="02010600040101010101" pitchFamily="2" charset="-122"/>
              </a:rPr>
              <a:t>telomerase</a:t>
            </a:r>
            <a:r>
              <a:rPr lang="zh-CN" altLang="en-US" b="1">
                <a:solidFill>
                  <a:srgbClr val="FFFF00"/>
                </a:solidFill>
                <a:latin typeface="Times New Roman" panose="02020603050405020304" pitchFamily="18" charset="0"/>
                <a:ea typeface="华文楷体" panose="02010600040101010101" pitchFamily="2" charset="-122"/>
              </a:rPr>
              <a:t>）</a:t>
            </a:r>
            <a:r>
              <a:rPr lang="zh-CN" altLang="en-US" b="1">
                <a:latin typeface="Times New Roman" panose="02020603050405020304" pitchFamily="18" charset="0"/>
                <a:ea typeface="华文楷体" panose="02010600040101010101" pitchFamily="2" charset="-122"/>
              </a:rPr>
              <a:t>是一种核糖核蛋白（</a:t>
            </a:r>
            <a:r>
              <a:rPr lang="en-US" altLang="zh-CN" b="1">
                <a:latin typeface="Times New Roman" panose="02020603050405020304" pitchFamily="18" charset="0"/>
                <a:ea typeface="华文楷体" panose="02010600040101010101" pitchFamily="2" charset="-122"/>
              </a:rPr>
              <a:t>RNP</a:t>
            </a:r>
            <a:r>
              <a:rPr lang="zh-CN" altLang="en-US" b="1">
                <a:latin typeface="Times New Roman" panose="02020603050405020304" pitchFamily="18" charset="0"/>
                <a:ea typeface="华文楷体" panose="02010600040101010101" pitchFamily="2" charset="-122"/>
              </a:rPr>
              <a:t>），由</a:t>
            </a:r>
            <a:r>
              <a:rPr lang="en-US" altLang="zh-CN" b="1">
                <a:latin typeface="Times New Roman" panose="02020603050405020304" pitchFamily="18" charset="0"/>
                <a:ea typeface="华文楷体" panose="02010600040101010101" pitchFamily="2" charset="-122"/>
              </a:rPr>
              <a:t>RNA</a:t>
            </a:r>
            <a:r>
              <a:rPr lang="zh-CN" altLang="en-US" b="1">
                <a:latin typeface="Times New Roman" panose="02020603050405020304" pitchFamily="18" charset="0"/>
                <a:ea typeface="华文楷体" panose="02010600040101010101" pitchFamily="2" charset="-122"/>
              </a:rPr>
              <a:t>和蛋白质组成。</a:t>
            </a:r>
            <a:endParaRPr lang="zh-CN" altLang="en-US" sz="1000" b="1">
              <a:latin typeface="Times New Roman" panose="02020603050405020304" pitchFamily="18" charset="0"/>
              <a:ea typeface="华文楷体" panose="02010600040101010101" pitchFamily="2" charset="-122"/>
            </a:endParaRPr>
          </a:p>
          <a:p>
            <a:pPr eaLnBrk="1" hangingPunct="1">
              <a:lnSpc>
                <a:spcPct val="150000"/>
              </a:lnSpc>
              <a:spcBef>
                <a:spcPct val="0"/>
              </a:spcBef>
              <a:buFontTx/>
              <a:buChar char="•"/>
            </a:pPr>
            <a:r>
              <a:rPr lang="zh-CN" altLang="en-US" b="1">
                <a:latin typeface="Times New Roman" panose="02020603050405020304" pitchFamily="18" charset="0"/>
                <a:ea typeface="华文楷体" panose="02010600040101010101" pitchFamily="2" charset="-122"/>
              </a:rPr>
              <a:t>端粒酶以自己的</a:t>
            </a:r>
            <a:r>
              <a:rPr lang="en-US" altLang="zh-CN" b="1">
                <a:latin typeface="Times New Roman" panose="02020603050405020304" pitchFamily="18" charset="0"/>
                <a:ea typeface="华文楷体" panose="02010600040101010101" pitchFamily="2" charset="-122"/>
              </a:rPr>
              <a:t>RNA</a:t>
            </a:r>
            <a:r>
              <a:rPr lang="zh-CN" altLang="en-US" b="1">
                <a:latin typeface="Times New Roman" panose="02020603050405020304" pitchFamily="18" charset="0"/>
                <a:ea typeface="华文楷体" panose="02010600040101010101" pitchFamily="2" charset="-122"/>
              </a:rPr>
              <a:t>组分作为模板，以染色体的</a:t>
            </a:r>
            <a:r>
              <a:rPr lang="en-US" altLang="zh-CN" b="1">
                <a:solidFill>
                  <a:srgbClr val="FFFF00"/>
                </a:solidFill>
                <a:latin typeface="Times New Roman" panose="02020603050405020304" pitchFamily="18" charset="0"/>
                <a:ea typeface="华文楷体" panose="02010600040101010101" pitchFamily="2" charset="-122"/>
              </a:rPr>
              <a:t>3</a:t>
            </a:r>
            <a:r>
              <a:rPr lang="en-US" altLang="zh-CN" b="1">
                <a:solidFill>
                  <a:srgbClr val="FFFF00"/>
                </a:solidFill>
                <a:latin typeface="Times New Roman" panose="02020603050405020304" pitchFamily="18" charset="0"/>
                <a:ea typeface="华文楷体" panose="02010600040101010101" pitchFamily="2" charset="-122"/>
                <a:sym typeface="Symbol" panose="05050102010706020507" pitchFamily="18" charset="2"/>
              </a:rPr>
              <a:t></a:t>
            </a:r>
            <a:r>
              <a:rPr lang="zh-CN" altLang="en-US" b="1">
                <a:solidFill>
                  <a:srgbClr val="FFFF00"/>
                </a:solidFill>
                <a:latin typeface="Times New Roman" panose="02020603050405020304" pitchFamily="18" charset="0"/>
                <a:ea typeface="华文楷体" panose="02010600040101010101" pitchFamily="2" charset="-122"/>
              </a:rPr>
              <a:t>端</a:t>
            </a:r>
            <a:r>
              <a:rPr lang="en-US" altLang="zh-CN" b="1">
                <a:solidFill>
                  <a:srgbClr val="FFFF00"/>
                </a:solidFill>
                <a:latin typeface="Times New Roman" panose="02020603050405020304" pitchFamily="18" charset="0"/>
                <a:ea typeface="华文楷体" panose="02010600040101010101" pitchFamily="2" charset="-122"/>
              </a:rPr>
              <a:t>ssDNA</a:t>
            </a:r>
            <a:r>
              <a:rPr lang="zh-CN" altLang="en-US" b="1">
                <a:solidFill>
                  <a:srgbClr val="FFFF00"/>
                </a:solidFill>
                <a:latin typeface="Times New Roman" panose="02020603050405020304" pitchFamily="18" charset="0"/>
                <a:ea typeface="华文楷体" panose="02010600040101010101" pitchFamily="2" charset="-122"/>
              </a:rPr>
              <a:t>（后随链模板）</a:t>
            </a:r>
            <a:r>
              <a:rPr lang="zh-CN" altLang="en-US" b="1">
                <a:latin typeface="Times New Roman" panose="02020603050405020304" pitchFamily="18" charset="0"/>
                <a:ea typeface="华文楷体" panose="02010600040101010101" pitchFamily="2" charset="-122"/>
              </a:rPr>
              <a:t>为引物，将端粒序列添加于染色体的</a:t>
            </a:r>
            <a:r>
              <a:rPr lang="en-US" altLang="zh-CN" b="1">
                <a:latin typeface="Times New Roman" panose="02020603050405020304" pitchFamily="18" charset="0"/>
                <a:ea typeface="华文楷体" panose="02010600040101010101" pitchFamily="2" charset="-122"/>
              </a:rPr>
              <a:t>3</a:t>
            </a:r>
            <a:r>
              <a:rPr lang="en-US" altLang="zh-CN" b="1">
                <a:latin typeface="Times New Roman" panose="02020603050405020304" pitchFamily="18" charset="0"/>
                <a:ea typeface="华文楷体" panose="02010600040101010101" pitchFamily="2" charset="-122"/>
                <a:sym typeface="Symbol" panose="05050102010706020507" pitchFamily="18" charset="2"/>
              </a:rPr>
              <a:t></a:t>
            </a:r>
            <a:r>
              <a:rPr lang="zh-CN" altLang="en-US" b="1">
                <a:latin typeface="Times New Roman" panose="02020603050405020304" pitchFamily="18" charset="0"/>
                <a:ea typeface="华文楷体" panose="02010600040101010101" pitchFamily="2" charset="-122"/>
              </a:rPr>
              <a:t>端。这些新合成的</a:t>
            </a:r>
            <a:r>
              <a:rPr lang="en-US" altLang="zh-CN" b="1">
                <a:latin typeface="Times New Roman" panose="02020603050405020304" pitchFamily="18" charset="0"/>
                <a:ea typeface="华文楷体" panose="02010600040101010101" pitchFamily="2" charset="-122"/>
              </a:rPr>
              <a:t>DNA</a:t>
            </a:r>
            <a:r>
              <a:rPr lang="zh-CN" altLang="en-US" b="1">
                <a:latin typeface="Times New Roman" panose="02020603050405020304" pitchFamily="18" charset="0"/>
                <a:ea typeface="华文楷体" panose="02010600040101010101" pitchFamily="2" charset="-122"/>
              </a:rPr>
              <a:t>为单链</a:t>
            </a:r>
            <a:r>
              <a:rPr lang="zh-CN" altLang="en-US" b="1">
                <a:latin typeface="Arial" panose="020B0604020202020204" pitchFamily="34" charset="0"/>
                <a:ea typeface="华文楷体" panose="02010600040101010101" pitchFamily="2" charset="-122"/>
              </a:rPr>
              <a:t>。</a:t>
            </a:r>
          </a:p>
        </p:txBody>
      </p:sp>
      <p:sp>
        <p:nvSpPr>
          <p:cNvPr id="148484" name="灯片编号占位符 3">
            <a:extLst>
              <a:ext uri="{FF2B5EF4-FFF2-40B4-BE49-F238E27FC236}">
                <a16:creationId xmlns:a16="http://schemas.microsoft.com/office/drawing/2014/main" id="{28D7FE4B-5F97-497F-BD55-FEBBD1082E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fld id="{4779A81F-38B8-45B3-B8CD-05F734518E32}" type="slidenum">
              <a:rPr lang="zh-CN" altLang="en-US" smtClean="0"/>
              <a:pPr/>
              <a:t>75</a:t>
            </a:fld>
            <a:endParaRPr lang="zh-CN" altLang="en-US"/>
          </a:p>
        </p:txBody>
      </p:sp>
    </p:spTree>
    <p:extLst>
      <p:ext uri="{BB962C8B-B14F-4D97-AF65-F5344CB8AC3E}">
        <p14:creationId xmlns:p14="http://schemas.microsoft.com/office/powerpoint/2010/main" val="1576296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A04B5DDE-3577-4F8F-BE17-7B4735195AF2}" type="slidenum">
              <a:rPr lang="zh-CN" altLang="en-US" smtClean="0"/>
              <a:pPr>
                <a:defRPr/>
              </a:pPr>
              <a:t>5</a:t>
            </a:fld>
            <a:endParaRPr lang="zh-CN" altLang="en-US"/>
          </a:p>
        </p:txBody>
      </p:sp>
    </p:spTree>
    <p:extLst>
      <p:ext uri="{BB962C8B-B14F-4D97-AF65-F5344CB8AC3E}">
        <p14:creationId xmlns:p14="http://schemas.microsoft.com/office/powerpoint/2010/main" val="2594705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33333"/>
                </a:solidFill>
                <a:effectLst/>
                <a:latin typeface="Arial" panose="020B0604020202020204" pitchFamily="34" charset="0"/>
              </a:rPr>
              <a:t>DNA</a:t>
            </a:r>
            <a:r>
              <a:rPr lang="zh-CN" altLang="en-US" b="0" i="0" dirty="0">
                <a:solidFill>
                  <a:srgbClr val="333333"/>
                </a:solidFill>
                <a:effectLst/>
                <a:latin typeface="Arial" panose="020B0604020202020204" pitchFamily="34" charset="0"/>
              </a:rPr>
              <a:t>聚合酶发挥作用，必须前面有一小段</a:t>
            </a:r>
            <a:r>
              <a:rPr lang="en-US" altLang="zh-CN" b="0" i="0" dirty="0">
                <a:solidFill>
                  <a:srgbClr val="333333"/>
                </a:solidFill>
                <a:effectLst/>
                <a:latin typeface="Arial" panose="020B0604020202020204" pitchFamily="34" charset="0"/>
              </a:rPr>
              <a:t>RNA</a:t>
            </a:r>
            <a:r>
              <a:rPr lang="zh-CN" altLang="en-US" b="0" i="0" dirty="0">
                <a:solidFill>
                  <a:srgbClr val="333333"/>
                </a:solidFill>
                <a:effectLst/>
                <a:latin typeface="Arial" panose="020B0604020202020204" pitchFamily="34" charset="0"/>
              </a:rPr>
              <a:t>引物</a:t>
            </a:r>
            <a:r>
              <a:rPr lang="en-US" altLang="zh-CN" b="0" i="0" dirty="0">
                <a:solidFill>
                  <a:srgbClr val="333333"/>
                </a:solidFill>
                <a:effectLst/>
                <a:latin typeface="Arial" panose="020B0604020202020204" pitchFamily="34" charset="0"/>
              </a:rPr>
              <a:t>; RNA</a:t>
            </a:r>
            <a:r>
              <a:rPr lang="zh-CN" altLang="en-US" b="0" i="0" dirty="0">
                <a:solidFill>
                  <a:srgbClr val="333333"/>
                </a:solidFill>
                <a:effectLst/>
                <a:latin typeface="Arial" panose="020B0604020202020204" pitchFamily="34" charset="0"/>
              </a:rPr>
              <a:t>聚合酶不需要任何引物，可以从零开始合成。</a:t>
            </a:r>
            <a:endParaRPr lang="zh-CN" altLang="en-US" dirty="0"/>
          </a:p>
        </p:txBody>
      </p:sp>
      <p:sp>
        <p:nvSpPr>
          <p:cNvPr id="4" name="灯片编号占位符 3"/>
          <p:cNvSpPr>
            <a:spLocks noGrp="1"/>
          </p:cNvSpPr>
          <p:nvPr>
            <p:ph type="sldNum" sz="quarter" idx="5"/>
          </p:nvPr>
        </p:nvSpPr>
        <p:spPr/>
        <p:txBody>
          <a:bodyPr/>
          <a:lstStyle/>
          <a:p>
            <a:pPr>
              <a:defRPr/>
            </a:pPr>
            <a:fld id="{E5D0A57D-A91E-4631-A3C9-AA47612E9379}" type="slidenum">
              <a:rPr lang="zh-CN" altLang="en-US" smtClean="0"/>
              <a:pPr>
                <a:defRPr/>
              </a:pPr>
              <a:t>7</a:t>
            </a:fld>
            <a:endParaRPr lang="zh-CN" altLang="en-US"/>
          </a:p>
        </p:txBody>
      </p:sp>
    </p:spTree>
    <p:extLst>
      <p:ext uri="{BB962C8B-B14F-4D97-AF65-F5344CB8AC3E}">
        <p14:creationId xmlns:p14="http://schemas.microsoft.com/office/powerpoint/2010/main" val="721483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a:extLst>
              <a:ext uri="{FF2B5EF4-FFF2-40B4-BE49-F238E27FC236}">
                <a16:creationId xmlns:a16="http://schemas.microsoft.com/office/drawing/2014/main" id="{E03E7322-3C10-446C-9C8B-BC1C49F33A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备注占位符 2">
            <a:extLst>
              <a:ext uri="{FF2B5EF4-FFF2-40B4-BE49-F238E27FC236}">
                <a16:creationId xmlns:a16="http://schemas.microsoft.com/office/drawing/2014/main" id="{E3E0DF7D-B888-4C5F-AC1E-DC283C1DC1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a:t>3’</a:t>
            </a:r>
            <a:r>
              <a:rPr lang="zh-CN" altLang="en-US" dirty="0"/>
              <a:t>羟基</a:t>
            </a:r>
            <a:r>
              <a:rPr lang="en-US" altLang="zh-CN" dirty="0"/>
              <a:t>O</a:t>
            </a:r>
            <a:r>
              <a:rPr lang="zh-CN" altLang="en-US" dirty="0"/>
              <a:t>攻击</a:t>
            </a:r>
            <a:r>
              <a:rPr lang="en-US" altLang="zh-CN" dirty="0"/>
              <a:t>α</a:t>
            </a:r>
            <a:r>
              <a:rPr lang="zh-CN" altLang="en-US" dirty="0"/>
              <a:t>磷酸，形成磷酸酯键</a:t>
            </a:r>
          </a:p>
        </p:txBody>
      </p:sp>
      <p:sp>
        <p:nvSpPr>
          <p:cNvPr id="94212" name="灯片编号占位符 3">
            <a:extLst>
              <a:ext uri="{FF2B5EF4-FFF2-40B4-BE49-F238E27FC236}">
                <a16:creationId xmlns:a16="http://schemas.microsoft.com/office/drawing/2014/main" id="{4797D25D-A3B3-4276-BF01-9D31250BEA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fld id="{DAC91A68-CA2E-4E17-90B9-B09A2B02CD4C}" type="slidenum">
              <a:rPr lang="zh-CN" altLang="en-US" smtClean="0"/>
              <a:pPr/>
              <a:t>8</a:t>
            </a:fld>
            <a:endParaRPr lang="zh-CN" altLang="en-US"/>
          </a:p>
        </p:txBody>
      </p:sp>
    </p:spTree>
    <p:extLst>
      <p:ext uri="{BB962C8B-B14F-4D97-AF65-F5344CB8AC3E}">
        <p14:creationId xmlns:p14="http://schemas.microsoft.com/office/powerpoint/2010/main" val="3481317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a:extLst>
              <a:ext uri="{FF2B5EF4-FFF2-40B4-BE49-F238E27FC236}">
                <a16:creationId xmlns:a16="http://schemas.microsoft.com/office/drawing/2014/main" id="{E756D957-CB95-4C06-8C95-95D70C2E5574}"/>
              </a:ext>
            </a:extLst>
          </p:cNvPr>
          <p:cNvSpPr>
            <a:spLocks noGrp="1" noRot="1" noChangeAspect="1" noTextEdit="1"/>
          </p:cNvSpPr>
          <p:nvPr>
            <p:ph type="sldImg"/>
          </p:nvPr>
        </p:nvSpPr>
        <p:spPr>
          <a:ln/>
        </p:spPr>
      </p:sp>
      <p:sp>
        <p:nvSpPr>
          <p:cNvPr id="30723" name="备注占位符 2">
            <a:extLst>
              <a:ext uri="{FF2B5EF4-FFF2-40B4-BE49-F238E27FC236}">
                <a16:creationId xmlns:a16="http://schemas.microsoft.com/office/drawing/2014/main" id="{2F82BBFE-DFE8-4D89-9FE2-849665C538B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30724" name="灯片编号占位符 3">
            <a:extLst>
              <a:ext uri="{FF2B5EF4-FFF2-40B4-BE49-F238E27FC236}">
                <a16:creationId xmlns:a16="http://schemas.microsoft.com/office/drawing/2014/main" id="{936BCC46-31B0-4121-A773-29190ACCBD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5743A0BD-6F88-4A38-8D72-C7539B0DCCC6}" type="slidenum">
              <a:rPr lang="zh-CN" altLang="en-US">
                <a:latin typeface="Arial" panose="020B0604020202020204" pitchFamily="34" charset="0"/>
              </a:rPr>
              <a:pPr/>
              <a:t>14</a:t>
            </a:fld>
            <a:endParaRPr lang="en-US" altLang="zh-CN">
              <a:latin typeface="Arial" panose="020B0604020202020204" pitchFamily="34" charset="0"/>
            </a:endParaRPr>
          </a:p>
        </p:txBody>
      </p:sp>
    </p:spTree>
    <p:extLst>
      <p:ext uri="{BB962C8B-B14F-4D97-AF65-F5344CB8AC3E}">
        <p14:creationId xmlns:p14="http://schemas.microsoft.com/office/powerpoint/2010/main" val="3080210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a:extLst>
              <a:ext uri="{FF2B5EF4-FFF2-40B4-BE49-F238E27FC236}">
                <a16:creationId xmlns:a16="http://schemas.microsoft.com/office/drawing/2014/main" id="{358DABD8-8107-42D1-97CA-12A65E708376}"/>
              </a:ext>
            </a:extLst>
          </p:cNvPr>
          <p:cNvSpPr>
            <a:spLocks noGrp="1" noRot="1" noChangeAspect="1" noTextEdit="1"/>
          </p:cNvSpPr>
          <p:nvPr>
            <p:ph type="sldImg"/>
          </p:nvPr>
        </p:nvSpPr>
        <p:spPr>
          <a:ln/>
        </p:spPr>
      </p:sp>
      <p:sp>
        <p:nvSpPr>
          <p:cNvPr id="34819" name="备注占位符 2">
            <a:extLst>
              <a:ext uri="{FF2B5EF4-FFF2-40B4-BE49-F238E27FC236}">
                <a16:creationId xmlns:a16="http://schemas.microsoft.com/office/drawing/2014/main" id="{44AEC5AE-9781-413C-957A-355F740AD0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34820" name="灯片编号占位符 3">
            <a:extLst>
              <a:ext uri="{FF2B5EF4-FFF2-40B4-BE49-F238E27FC236}">
                <a16:creationId xmlns:a16="http://schemas.microsoft.com/office/drawing/2014/main" id="{5364CB32-C788-4F29-BAD4-8D684D7ED29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E012E02C-DB92-4F02-AB8C-8F7A5E944137}" type="slidenum">
              <a:rPr lang="zh-CN" altLang="en-US">
                <a:latin typeface="Arial" panose="020B0604020202020204" pitchFamily="34" charset="0"/>
              </a:rPr>
              <a:pPr/>
              <a:t>21</a:t>
            </a:fld>
            <a:endParaRPr lang="en-US" altLang="zh-CN">
              <a:latin typeface="Arial" panose="020B0604020202020204" pitchFamily="34" charset="0"/>
            </a:endParaRPr>
          </a:p>
        </p:txBody>
      </p:sp>
    </p:spTree>
    <p:extLst>
      <p:ext uri="{BB962C8B-B14F-4D97-AF65-F5344CB8AC3E}">
        <p14:creationId xmlns:p14="http://schemas.microsoft.com/office/powerpoint/2010/main" val="3921572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altLang="zh-CN" dirty="0">
                <a:latin typeface="Arial" panose="020B0604020202020204" pitchFamily="34" charset="0"/>
              </a:rPr>
              <a:t>1 Α α </a:t>
            </a:r>
            <a:r>
              <a:rPr lang="en-US" altLang="zh-CN" dirty="0">
                <a:latin typeface="Arial" panose="020B0604020202020204" pitchFamily="34" charset="0"/>
              </a:rPr>
              <a:t>alpha a:lf </a:t>
            </a:r>
            <a:r>
              <a:rPr lang="zh-CN" altLang="en-US" dirty="0">
                <a:latin typeface="Arial" panose="020B0604020202020204" pitchFamily="34" charset="0"/>
              </a:rPr>
              <a:t>阿尔法  </a:t>
            </a:r>
            <a:r>
              <a:rPr lang="en-US" altLang="zh-CN" dirty="0">
                <a:latin typeface="Arial" panose="020B0604020202020204" pitchFamily="34" charset="0"/>
              </a:rPr>
              <a:t>2 </a:t>
            </a:r>
            <a:r>
              <a:rPr lang="el-GR" altLang="zh-CN" dirty="0">
                <a:latin typeface="Arial" panose="020B0604020202020204" pitchFamily="34" charset="0"/>
              </a:rPr>
              <a:t>Β β </a:t>
            </a:r>
            <a:r>
              <a:rPr lang="en-US" altLang="zh-CN" dirty="0">
                <a:latin typeface="Arial" panose="020B0604020202020204" pitchFamily="34" charset="0"/>
              </a:rPr>
              <a:t>beta bet </a:t>
            </a:r>
            <a:r>
              <a:rPr lang="zh-CN" altLang="en-US" dirty="0">
                <a:latin typeface="Arial" panose="020B0604020202020204" pitchFamily="34" charset="0"/>
              </a:rPr>
              <a:t>贝塔  </a:t>
            </a:r>
            <a:r>
              <a:rPr lang="en-US" altLang="zh-CN" dirty="0">
                <a:latin typeface="Arial" panose="020B0604020202020204" pitchFamily="34" charset="0"/>
              </a:rPr>
              <a:t>3 </a:t>
            </a:r>
            <a:r>
              <a:rPr lang="el-GR" altLang="zh-CN" dirty="0">
                <a:latin typeface="Arial" panose="020B0604020202020204" pitchFamily="34" charset="0"/>
              </a:rPr>
              <a:t>Γ γ </a:t>
            </a:r>
            <a:r>
              <a:rPr lang="en-US" altLang="zh-CN" dirty="0">
                <a:latin typeface="Arial" panose="020B0604020202020204" pitchFamily="34" charset="0"/>
              </a:rPr>
              <a:t>gamma </a:t>
            </a:r>
            <a:r>
              <a:rPr lang="en-US" altLang="zh-CN" dirty="0" err="1">
                <a:latin typeface="Arial" panose="020B0604020202020204" pitchFamily="34" charset="0"/>
              </a:rPr>
              <a:t>ga:m</a:t>
            </a:r>
            <a:r>
              <a:rPr lang="en-US" altLang="zh-CN" dirty="0">
                <a:latin typeface="Arial" panose="020B0604020202020204" pitchFamily="34" charset="0"/>
              </a:rPr>
              <a:t> </a:t>
            </a:r>
            <a:r>
              <a:rPr lang="zh-CN" altLang="en-US" dirty="0">
                <a:latin typeface="Arial" panose="020B0604020202020204" pitchFamily="34" charset="0"/>
              </a:rPr>
              <a:t>伽马  </a:t>
            </a:r>
            <a:r>
              <a:rPr lang="en-US" altLang="zh-CN" dirty="0">
                <a:latin typeface="Arial" panose="020B0604020202020204" pitchFamily="34" charset="0"/>
              </a:rPr>
              <a:t>4 </a:t>
            </a:r>
            <a:r>
              <a:rPr lang="el-GR" altLang="zh-CN" dirty="0">
                <a:latin typeface="Arial" panose="020B0604020202020204" pitchFamily="34" charset="0"/>
              </a:rPr>
              <a:t>Δ δ </a:t>
            </a:r>
            <a:r>
              <a:rPr lang="en-US" altLang="zh-CN" dirty="0">
                <a:latin typeface="Arial" panose="020B0604020202020204" pitchFamily="34" charset="0"/>
              </a:rPr>
              <a:t>delta </a:t>
            </a:r>
            <a:r>
              <a:rPr lang="en-US" altLang="zh-CN" dirty="0" err="1">
                <a:latin typeface="Arial" panose="020B0604020202020204" pitchFamily="34" charset="0"/>
              </a:rPr>
              <a:t>delt</a:t>
            </a:r>
            <a:r>
              <a:rPr lang="en-US" altLang="zh-CN" dirty="0">
                <a:latin typeface="Arial" panose="020B0604020202020204" pitchFamily="34" charset="0"/>
              </a:rPr>
              <a:t> </a:t>
            </a:r>
            <a:r>
              <a:rPr lang="zh-CN" altLang="en-US" dirty="0">
                <a:latin typeface="Arial" panose="020B0604020202020204" pitchFamily="34" charset="0"/>
              </a:rPr>
              <a:t>德尔塔  </a:t>
            </a:r>
            <a:r>
              <a:rPr lang="en-US" altLang="zh-CN" dirty="0">
                <a:latin typeface="Arial" panose="020B0604020202020204" pitchFamily="34" charset="0"/>
              </a:rPr>
              <a:t>5 </a:t>
            </a:r>
            <a:r>
              <a:rPr lang="el-GR" altLang="zh-CN" dirty="0">
                <a:latin typeface="Arial" panose="020B0604020202020204" pitchFamily="34" charset="0"/>
              </a:rPr>
              <a:t>Ε ε </a:t>
            </a:r>
            <a:r>
              <a:rPr lang="en-US" altLang="zh-CN" dirty="0">
                <a:latin typeface="Arial" panose="020B0604020202020204" pitchFamily="34" charset="0"/>
              </a:rPr>
              <a:t>epsilon </a:t>
            </a:r>
            <a:r>
              <a:rPr lang="en-US" altLang="zh-CN" dirty="0" err="1">
                <a:latin typeface="Arial" panose="020B0604020202020204" pitchFamily="34" charset="0"/>
              </a:rPr>
              <a:t>ep`silon</a:t>
            </a:r>
            <a:r>
              <a:rPr lang="en-US" altLang="zh-CN" dirty="0">
                <a:latin typeface="Arial" panose="020B0604020202020204" pitchFamily="34" charset="0"/>
              </a:rPr>
              <a:t> </a:t>
            </a:r>
            <a:r>
              <a:rPr lang="zh-CN" altLang="en-US" dirty="0">
                <a:latin typeface="Arial" panose="020B0604020202020204" pitchFamily="34" charset="0"/>
              </a:rPr>
              <a:t>伊普西龙  </a:t>
            </a:r>
            <a:r>
              <a:rPr lang="en-US" altLang="zh-CN" dirty="0">
                <a:latin typeface="Arial" panose="020B0604020202020204" pitchFamily="34" charset="0"/>
              </a:rPr>
              <a:t>6 </a:t>
            </a:r>
            <a:r>
              <a:rPr lang="el-GR" altLang="zh-CN" dirty="0">
                <a:latin typeface="Arial" panose="020B0604020202020204" pitchFamily="34" charset="0"/>
              </a:rPr>
              <a:t>Ζ ζ </a:t>
            </a:r>
            <a:r>
              <a:rPr lang="en-US" altLang="zh-CN" dirty="0">
                <a:latin typeface="Arial" panose="020B0604020202020204" pitchFamily="34" charset="0"/>
              </a:rPr>
              <a:t>zeta </a:t>
            </a:r>
            <a:r>
              <a:rPr lang="en-US" altLang="zh-CN" dirty="0" err="1">
                <a:latin typeface="Arial" panose="020B0604020202020204" pitchFamily="34" charset="0"/>
              </a:rPr>
              <a:t>zat</a:t>
            </a:r>
            <a:r>
              <a:rPr lang="en-US" altLang="zh-CN" dirty="0">
                <a:latin typeface="Arial" panose="020B0604020202020204" pitchFamily="34" charset="0"/>
              </a:rPr>
              <a:t> </a:t>
            </a:r>
            <a:r>
              <a:rPr lang="zh-CN" altLang="en-US" dirty="0">
                <a:latin typeface="Arial" panose="020B0604020202020204" pitchFamily="34" charset="0"/>
              </a:rPr>
              <a:t>截塔  </a:t>
            </a:r>
            <a:r>
              <a:rPr lang="en-US" altLang="zh-CN" dirty="0">
                <a:latin typeface="Arial" panose="020B0604020202020204" pitchFamily="34" charset="0"/>
              </a:rPr>
              <a:t>7 </a:t>
            </a:r>
            <a:r>
              <a:rPr lang="el-GR" altLang="zh-CN" dirty="0">
                <a:latin typeface="Arial" panose="020B0604020202020204" pitchFamily="34" charset="0"/>
              </a:rPr>
              <a:t>Η η </a:t>
            </a:r>
            <a:r>
              <a:rPr lang="en-US" altLang="zh-CN" dirty="0">
                <a:latin typeface="Arial" panose="020B0604020202020204" pitchFamily="34" charset="0"/>
              </a:rPr>
              <a:t>eta </a:t>
            </a:r>
            <a:r>
              <a:rPr lang="en-US" altLang="zh-CN" dirty="0" err="1">
                <a:latin typeface="Arial" panose="020B0604020202020204" pitchFamily="34" charset="0"/>
              </a:rPr>
              <a:t>eit</a:t>
            </a:r>
            <a:r>
              <a:rPr lang="en-US" altLang="zh-CN" dirty="0">
                <a:latin typeface="Arial" panose="020B0604020202020204" pitchFamily="34" charset="0"/>
              </a:rPr>
              <a:t> </a:t>
            </a:r>
            <a:r>
              <a:rPr lang="zh-CN" altLang="en-US" dirty="0">
                <a:latin typeface="Arial" panose="020B0604020202020204" pitchFamily="34" charset="0"/>
              </a:rPr>
              <a:t>艾塔  </a:t>
            </a:r>
            <a:r>
              <a:rPr lang="en-US" altLang="zh-CN" dirty="0">
                <a:latin typeface="Arial" panose="020B0604020202020204" pitchFamily="34" charset="0"/>
              </a:rPr>
              <a:t>8 </a:t>
            </a:r>
            <a:r>
              <a:rPr lang="el-GR" altLang="zh-CN" dirty="0">
                <a:latin typeface="Arial" panose="020B0604020202020204" pitchFamily="34" charset="0"/>
              </a:rPr>
              <a:t>Θ θ </a:t>
            </a:r>
            <a:r>
              <a:rPr lang="en-US" altLang="zh-CN" dirty="0" err="1">
                <a:latin typeface="Arial" panose="020B0604020202020204" pitchFamily="34" charset="0"/>
              </a:rPr>
              <a:t>thet</a:t>
            </a:r>
            <a:r>
              <a:rPr lang="en-US" altLang="zh-CN" dirty="0">
                <a:latin typeface="Arial" panose="020B0604020202020204" pitchFamily="34" charset="0"/>
              </a:rPr>
              <a:t> </a:t>
            </a:r>
            <a:r>
              <a:rPr lang="el-GR" altLang="zh-CN" dirty="0">
                <a:latin typeface="Arial" panose="020B0604020202020204" pitchFamily="34" charset="0"/>
              </a:rPr>
              <a:t>θ</a:t>
            </a:r>
            <a:r>
              <a:rPr lang="en-US" altLang="zh-CN" dirty="0">
                <a:latin typeface="Arial" panose="020B0604020202020204" pitchFamily="34" charset="0"/>
              </a:rPr>
              <a:t>it </a:t>
            </a:r>
            <a:r>
              <a:rPr lang="zh-CN" altLang="en-US" dirty="0">
                <a:latin typeface="Arial" panose="020B0604020202020204" pitchFamily="34" charset="0"/>
              </a:rPr>
              <a:t>西塔  </a:t>
            </a:r>
            <a:r>
              <a:rPr lang="en-US" altLang="zh-CN" dirty="0">
                <a:latin typeface="Arial" panose="020B0604020202020204" pitchFamily="34" charset="0"/>
              </a:rPr>
              <a:t>9 </a:t>
            </a:r>
            <a:r>
              <a:rPr lang="el-GR" altLang="zh-CN" dirty="0">
                <a:latin typeface="Arial" panose="020B0604020202020204" pitchFamily="34" charset="0"/>
              </a:rPr>
              <a:t>Ι ι </a:t>
            </a:r>
            <a:r>
              <a:rPr lang="en-US" altLang="zh-CN" dirty="0" err="1">
                <a:latin typeface="Arial" panose="020B0604020202020204" pitchFamily="34" charset="0"/>
              </a:rPr>
              <a:t>iot</a:t>
            </a:r>
            <a:r>
              <a:rPr lang="en-US" altLang="zh-CN" dirty="0">
                <a:latin typeface="Arial" panose="020B0604020202020204" pitchFamily="34" charset="0"/>
              </a:rPr>
              <a:t> </a:t>
            </a:r>
            <a:r>
              <a:rPr lang="en-US" altLang="zh-CN" dirty="0" err="1">
                <a:latin typeface="Arial" panose="020B0604020202020204" pitchFamily="34" charset="0"/>
              </a:rPr>
              <a:t>aiot</a:t>
            </a:r>
            <a:r>
              <a:rPr lang="en-US" altLang="zh-CN" dirty="0">
                <a:latin typeface="Arial" panose="020B0604020202020204" pitchFamily="34" charset="0"/>
              </a:rPr>
              <a:t> </a:t>
            </a:r>
            <a:r>
              <a:rPr lang="zh-CN" altLang="en-US" dirty="0">
                <a:latin typeface="Arial" panose="020B0604020202020204" pitchFamily="34" charset="0"/>
              </a:rPr>
              <a:t>约塔  </a:t>
            </a:r>
            <a:r>
              <a:rPr lang="en-US" altLang="zh-CN" dirty="0">
                <a:latin typeface="Arial" panose="020B0604020202020204" pitchFamily="34" charset="0"/>
              </a:rPr>
              <a:t>10 </a:t>
            </a:r>
            <a:r>
              <a:rPr lang="el-GR" altLang="zh-CN" dirty="0">
                <a:latin typeface="Arial" panose="020B0604020202020204" pitchFamily="34" charset="0"/>
              </a:rPr>
              <a:t>Κ κ </a:t>
            </a:r>
            <a:r>
              <a:rPr lang="en-US" altLang="zh-CN" dirty="0">
                <a:latin typeface="Arial" panose="020B0604020202020204" pitchFamily="34" charset="0"/>
              </a:rPr>
              <a:t>kappa </a:t>
            </a:r>
            <a:r>
              <a:rPr lang="en-US" altLang="zh-CN" dirty="0" err="1">
                <a:latin typeface="Arial" panose="020B0604020202020204" pitchFamily="34" charset="0"/>
              </a:rPr>
              <a:t>kap</a:t>
            </a:r>
            <a:r>
              <a:rPr lang="en-US" altLang="zh-CN" dirty="0">
                <a:latin typeface="Arial" panose="020B0604020202020204" pitchFamily="34" charset="0"/>
              </a:rPr>
              <a:t> </a:t>
            </a:r>
            <a:r>
              <a:rPr lang="zh-CN" altLang="en-US" dirty="0">
                <a:latin typeface="Arial" panose="020B0604020202020204" pitchFamily="34" charset="0"/>
              </a:rPr>
              <a:t>卡帕  </a:t>
            </a:r>
            <a:r>
              <a:rPr lang="en-US" altLang="zh-CN" dirty="0">
                <a:latin typeface="Arial" panose="020B0604020202020204" pitchFamily="34" charset="0"/>
              </a:rPr>
              <a:t>11 ∧ </a:t>
            </a:r>
            <a:r>
              <a:rPr lang="el-GR" altLang="zh-CN" dirty="0">
                <a:latin typeface="Arial" panose="020B0604020202020204" pitchFamily="34" charset="0"/>
              </a:rPr>
              <a:t>λ </a:t>
            </a:r>
            <a:r>
              <a:rPr lang="en-US" altLang="zh-CN" dirty="0">
                <a:latin typeface="Arial" panose="020B0604020202020204" pitchFamily="34" charset="0"/>
              </a:rPr>
              <a:t>lambda </a:t>
            </a:r>
            <a:r>
              <a:rPr lang="en-US" altLang="zh-CN" dirty="0" err="1">
                <a:latin typeface="Arial" panose="020B0604020202020204" pitchFamily="34" charset="0"/>
              </a:rPr>
              <a:t>lambd</a:t>
            </a:r>
            <a:r>
              <a:rPr lang="en-US" altLang="zh-CN" dirty="0">
                <a:latin typeface="Arial" panose="020B0604020202020204" pitchFamily="34" charset="0"/>
              </a:rPr>
              <a:t> </a:t>
            </a:r>
            <a:r>
              <a:rPr lang="zh-CN" altLang="en-US" dirty="0">
                <a:latin typeface="Arial" panose="020B0604020202020204" pitchFamily="34" charset="0"/>
              </a:rPr>
              <a:t>兰布达  </a:t>
            </a:r>
            <a:r>
              <a:rPr lang="en-US" altLang="zh-CN" dirty="0">
                <a:latin typeface="Arial" panose="020B0604020202020204" pitchFamily="34" charset="0"/>
              </a:rPr>
              <a:t>12 </a:t>
            </a:r>
            <a:r>
              <a:rPr lang="el-GR" altLang="zh-CN" dirty="0">
                <a:latin typeface="Arial" panose="020B0604020202020204" pitchFamily="34" charset="0"/>
              </a:rPr>
              <a:t>Μ μ </a:t>
            </a:r>
            <a:r>
              <a:rPr lang="en-US" altLang="zh-CN" dirty="0">
                <a:latin typeface="Arial" panose="020B0604020202020204" pitchFamily="34" charset="0"/>
              </a:rPr>
              <a:t>mu </a:t>
            </a:r>
            <a:r>
              <a:rPr lang="en-US" altLang="zh-CN" dirty="0" err="1">
                <a:latin typeface="Arial" panose="020B0604020202020204" pitchFamily="34" charset="0"/>
              </a:rPr>
              <a:t>mju</a:t>
            </a:r>
            <a:r>
              <a:rPr lang="en-US" altLang="zh-CN" dirty="0">
                <a:latin typeface="Arial" panose="020B0604020202020204" pitchFamily="34" charset="0"/>
              </a:rPr>
              <a:t> </a:t>
            </a:r>
            <a:r>
              <a:rPr lang="zh-CN" altLang="en-US" dirty="0">
                <a:latin typeface="Arial" panose="020B0604020202020204" pitchFamily="34" charset="0"/>
              </a:rPr>
              <a:t>缪  </a:t>
            </a:r>
            <a:r>
              <a:rPr lang="en-US" altLang="zh-CN" dirty="0">
                <a:latin typeface="Arial" panose="020B0604020202020204" pitchFamily="34" charset="0"/>
              </a:rPr>
              <a:t>13 </a:t>
            </a:r>
            <a:r>
              <a:rPr lang="el-GR" altLang="zh-CN" dirty="0">
                <a:latin typeface="Arial" panose="020B0604020202020204" pitchFamily="34" charset="0"/>
              </a:rPr>
              <a:t>Ν ν </a:t>
            </a:r>
            <a:r>
              <a:rPr lang="en-US" altLang="zh-CN" dirty="0">
                <a:latin typeface="Arial" panose="020B0604020202020204" pitchFamily="34" charset="0"/>
              </a:rPr>
              <a:t>nu </a:t>
            </a:r>
            <a:r>
              <a:rPr lang="en-US" altLang="zh-CN" dirty="0" err="1">
                <a:latin typeface="Arial" panose="020B0604020202020204" pitchFamily="34" charset="0"/>
              </a:rPr>
              <a:t>nju</a:t>
            </a:r>
            <a:r>
              <a:rPr lang="en-US" altLang="zh-CN" dirty="0">
                <a:latin typeface="Arial" panose="020B0604020202020204" pitchFamily="34" charset="0"/>
              </a:rPr>
              <a:t> </a:t>
            </a:r>
            <a:r>
              <a:rPr lang="zh-CN" altLang="en-US" dirty="0">
                <a:latin typeface="Arial" panose="020B0604020202020204" pitchFamily="34" charset="0"/>
              </a:rPr>
              <a:t>纽  </a:t>
            </a:r>
            <a:r>
              <a:rPr lang="en-US" altLang="zh-CN" dirty="0">
                <a:latin typeface="Arial" panose="020B0604020202020204" pitchFamily="34" charset="0"/>
              </a:rPr>
              <a:t>14 </a:t>
            </a:r>
            <a:r>
              <a:rPr lang="el-GR" altLang="zh-CN" dirty="0">
                <a:latin typeface="Arial" panose="020B0604020202020204" pitchFamily="34" charset="0"/>
              </a:rPr>
              <a:t>Ξ ξ </a:t>
            </a:r>
            <a:r>
              <a:rPr lang="en-US" altLang="zh-CN" dirty="0">
                <a:latin typeface="Arial" panose="020B0604020202020204" pitchFamily="34" charset="0"/>
              </a:rPr>
              <a:t>xi </a:t>
            </a:r>
            <a:r>
              <a:rPr lang="en-US" altLang="zh-CN" dirty="0" err="1">
                <a:latin typeface="Arial" panose="020B0604020202020204" pitchFamily="34" charset="0"/>
              </a:rPr>
              <a:t>ksi</a:t>
            </a:r>
            <a:r>
              <a:rPr lang="en-US" altLang="zh-CN" dirty="0">
                <a:latin typeface="Arial" panose="020B0604020202020204" pitchFamily="34" charset="0"/>
              </a:rPr>
              <a:t> </a:t>
            </a:r>
            <a:r>
              <a:rPr lang="zh-CN" altLang="en-US" dirty="0">
                <a:latin typeface="Arial" panose="020B0604020202020204" pitchFamily="34" charset="0"/>
              </a:rPr>
              <a:t>克西  </a:t>
            </a:r>
            <a:r>
              <a:rPr lang="en-US" altLang="zh-CN" dirty="0">
                <a:latin typeface="Arial" panose="020B0604020202020204" pitchFamily="34" charset="0"/>
              </a:rPr>
              <a:t>15 </a:t>
            </a:r>
            <a:r>
              <a:rPr lang="el-GR" altLang="zh-CN" dirty="0">
                <a:latin typeface="Arial" panose="020B0604020202020204" pitchFamily="34" charset="0"/>
              </a:rPr>
              <a:t>Ο ο </a:t>
            </a:r>
            <a:r>
              <a:rPr lang="en-US" altLang="zh-CN" dirty="0">
                <a:latin typeface="Arial" panose="020B0604020202020204" pitchFamily="34" charset="0"/>
              </a:rPr>
              <a:t>omicron </a:t>
            </a:r>
            <a:r>
              <a:rPr lang="en-US" altLang="zh-CN" dirty="0" err="1">
                <a:latin typeface="Arial" panose="020B0604020202020204" pitchFamily="34" charset="0"/>
              </a:rPr>
              <a:t>omik`ron</a:t>
            </a:r>
            <a:r>
              <a:rPr lang="en-US" altLang="zh-CN" dirty="0">
                <a:latin typeface="Arial" panose="020B0604020202020204" pitchFamily="34" charset="0"/>
              </a:rPr>
              <a:t> </a:t>
            </a:r>
            <a:r>
              <a:rPr lang="zh-CN" altLang="en-US" dirty="0">
                <a:latin typeface="Arial" panose="020B0604020202020204" pitchFamily="34" charset="0"/>
              </a:rPr>
              <a:t>奥密克戎  </a:t>
            </a:r>
            <a:r>
              <a:rPr lang="en-US" altLang="zh-CN" dirty="0">
                <a:latin typeface="Arial" panose="020B0604020202020204" pitchFamily="34" charset="0"/>
              </a:rPr>
              <a:t>16 ∏ </a:t>
            </a:r>
            <a:r>
              <a:rPr lang="el-GR" altLang="zh-CN" dirty="0">
                <a:latin typeface="Arial" panose="020B0604020202020204" pitchFamily="34" charset="0"/>
              </a:rPr>
              <a:t>π </a:t>
            </a:r>
            <a:r>
              <a:rPr lang="en-US" altLang="zh-CN" dirty="0">
                <a:latin typeface="Arial" panose="020B0604020202020204" pitchFamily="34" charset="0"/>
              </a:rPr>
              <a:t>pi </a:t>
            </a:r>
            <a:r>
              <a:rPr lang="en-US" altLang="zh-CN" dirty="0" err="1">
                <a:latin typeface="Arial" panose="020B0604020202020204" pitchFamily="34" charset="0"/>
              </a:rPr>
              <a:t>pai</a:t>
            </a:r>
            <a:r>
              <a:rPr lang="en-US" altLang="zh-CN" dirty="0">
                <a:latin typeface="Arial" panose="020B0604020202020204" pitchFamily="34" charset="0"/>
              </a:rPr>
              <a:t> </a:t>
            </a:r>
            <a:r>
              <a:rPr lang="zh-CN" altLang="en-US" dirty="0">
                <a:latin typeface="Arial" panose="020B0604020202020204" pitchFamily="34" charset="0"/>
              </a:rPr>
              <a:t>派  </a:t>
            </a:r>
            <a:r>
              <a:rPr lang="en-US" altLang="zh-CN" dirty="0">
                <a:latin typeface="Arial" panose="020B0604020202020204" pitchFamily="34" charset="0"/>
              </a:rPr>
              <a:t>17 </a:t>
            </a:r>
            <a:r>
              <a:rPr lang="el-GR" altLang="zh-CN" dirty="0">
                <a:latin typeface="Arial" panose="020B0604020202020204" pitchFamily="34" charset="0"/>
              </a:rPr>
              <a:t>Ρ ρ </a:t>
            </a:r>
            <a:r>
              <a:rPr lang="en-US" altLang="zh-CN" dirty="0">
                <a:latin typeface="Arial" panose="020B0604020202020204" pitchFamily="34" charset="0"/>
              </a:rPr>
              <a:t>rho </a:t>
            </a:r>
            <a:r>
              <a:rPr lang="en-US" altLang="zh-CN" dirty="0" err="1">
                <a:latin typeface="Arial" panose="020B0604020202020204" pitchFamily="34" charset="0"/>
              </a:rPr>
              <a:t>rou</a:t>
            </a:r>
            <a:r>
              <a:rPr lang="en-US" altLang="zh-CN" dirty="0">
                <a:latin typeface="Arial" panose="020B0604020202020204" pitchFamily="34" charset="0"/>
              </a:rPr>
              <a:t> </a:t>
            </a:r>
            <a:r>
              <a:rPr lang="zh-CN" altLang="en-US" dirty="0">
                <a:latin typeface="Arial" panose="020B0604020202020204" pitchFamily="34" charset="0"/>
              </a:rPr>
              <a:t>肉  </a:t>
            </a:r>
            <a:r>
              <a:rPr lang="en-US" altLang="zh-CN" dirty="0">
                <a:latin typeface="Arial" panose="020B0604020202020204" pitchFamily="34" charset="0"/>
              </a:rPr>
              <a:t>18 ∑ </a:t>
            </a:r>
            <a:r>
              <a:rPr lang="el-GR" altLang="zh-CN" dirty="0">
                <a:latin typeface="Arial" panose="020B0604020202020204" pitchFamily="34" charset="0"/>
              </a:rPr>
              <a:t>σ </a:t>
            </a:r>
            <a:r>
              <a:rPr lang="en-US" altLang="zh-CN" dirty="0">
                <a:latin typeface="Arial" panose="020B0604020202020204" pitchFamily="34" charset="0"/>
              </a:rPr>
              <a:t>sigma `sigma </a:t>
            </a:r>
            <a:r>
              <a:rPr lang="zh-CN" altLang="en-US" dirty="0">
                <a:latin typeface="Arial" panose="020B0604020202020204" pitchFamily="34" charset="0"/>
              </a:rPr>
              <a:t>西格马  </a:t>
            </a:r>
            <a:r>
              <a:rPr lang="en-US" altLang="zh-CN" dirty="0">
                <a:latin typeface="Arial" panose="020B0604020202020204" pitchFamily="34" charset="0"/>
              </a:rPr>
              <a:t>19 </a:t>
            </a:r>
            <a:r>
              <a:rPr lang="el-GR" altLang="zh-CN" dirty="0">
                <a:latin typeface="Arial" panose="020B0604020202020204" pitchFamily="34" charset="0"/>
              </a:rPr>
              <a:t>Τ τ </a:t>
            </a:r>
            <a:r>
              <a:rPr lang="en-US" altLang="zh-CN" dirty="0">
                <a:latin typeface="Arial" panose="020B0604020202020204" pitchFamily="34" charset="0"/>
              </a:rPr>
              <a:t>tau </a:t>
            </a:r>
            <a:r>
              <a:rPr lang="en-US" altLang="zh-CN" dirty="0" err="1">
                <a:latin typeface="Arial" panose="020B0604020202020204" pitchFamily="34" charset="0"/>
              </a:rPr>
              <a:t>tau</a:t>
            </a:r>
            <a:r>
              <a:rPr lang="en-US" altLang="zh-CN" dirty="0">
                <a:latin typeface="Arial" panose="020B0604020202020204" pitchFamily="34" charset="0"/>
              </a:rPr>
              <a:t> </a:t>
            </a:r>
            <a:r>
              <a:rPr lang="zh-CN" altLang="en-US" dirty="0">
                <a:latin typeface="Arial" panose="020B0604020202020204" pitchFamily="34" charset="0"/>
              </a:rPr>
              <a:t>套  </a:t>
            </a:r>
            <a:r>
              <a:rPr lang="en-US" altLang="zh-CN" dirty="0">
                <a:latin typeface="Arial" panose="020B0604020202020204" pitchFamily="34" charset="0"/>
              </a:rPr>
              <a:t>20 </a:t>
            </a:r>
            <a:r>
              <a:rPr lang="el-GR" altLang="zh-CN" dirty="0">
                <a:latin typeface="Arial" panose="020B0604020202020204" pitchFamily="34" charset="0"/>
              </a:rPr>
              <a:t>Υ υ </a:t>
            </a:r>
            <a:r>
              <a:rPr lang="en-US" altLang="zh-CN" dirty="0">
                <a:latin typeface="Arial" panose="020B0604020202020204" pitchFamily="34" charset="0"/>
              </a:rPr>
              <a:t>upsilon </a:t>
            </a:r>
            <a:r>
              <a:rPr lang="en-US" altLang="zh-CN" dirty="0" err="1">
                <a:latin typeface="Arial" panose="020B0604020202020204" pitchFamily="34" charset="0"/>
              </a:rPr>
              <a:t>jup`silon</a:t>
            </a:r>
            <a:r>
              <a:rPr lang="en-US" altLang="zh-CN" dirty="0">
                <a:latin typeface="Arial" panose="020B0604020202020204" pitchFamily="34" charset="0"/>
              </a:rPr>
              <a:t> </a:t>
            </a:r>
            <a:r>
              <a:rPr lang="zh-CN" altLang="en-US" dirty="0">
                <a:latin typeface="Arial" panose="020B0604020202020204" pitchFamily="34" charset="0"/>
              </a:rPr>
              <a:t>宇普西龙  </a:t>
            </a:r>
            <a:r>
              <a:rPr lang="en-US" altLang="zh-CN" dirty="0">
                <a:latin typeface="Arial" panose="020B0604020202020204" pitchFamily="34" charset="0"/>
              </a:rPr>
              <a:t>21 </a:t>
            </a:r>
            <a:r>
              <a:rPr lang="el-GR" altLang="zh-CN" dirty="0">
                <a:latin typeface="Arial" panose="020B0604020202020204" pitchFamily="34" charset="0"/>
              </a:rPr>
              <a:t>Φ φ </a:t>
            </a:r>
            <a:r>
              <a:rPr lang="en-US" altLang="zh-CN" dirty="0">
                <a:latin typeface="Arial" panose="020B0604020202020204" pitchFamily="34" charset="0"/>
              </a:rPr>
              <a:t>phi </a:t>
            </a:r>
            <a:r>
              <a:rPr lang="en-US" altLang="zh-CN" dirty="0" err="1">
                <a:latin typeface="Arial" panose="020B0604020202020204" pitchFamily="34" charset="0"/>
              </a:rPr>
              <a:t>fai</a:t>
            </a:r>
            <a:r>
              <a:rPr lang="en-US" altLang="zh-CN" dirty="0">
                <a:latin typeface="Arial" panose="020B0604020202020204" pitchFamily="34" charset="0"/>
              </a:rPr>
              <a:t> </a:t>
            </a:r>
            <a:r>
              <a:rPr lang="zh-CN" altLang="en-US" dirty="0">
                <a:latin typeface="Arial" panose="020B0604020202020204" pitchFamily="34" charset="0"/>
              </a:rPr>
              <a:t>佛爱  </a:t>
            </a:r>
            <a:r>
              <a:rPr lang="en-US" altLang="zh-CN" dirty="0">
                <a:latin typeface="Arial" panose="020B0604020202020204" pitchFamily="34" charset="0"/>
              </a:rPr>
              <a:t>22 </a:t>
            </a:r>
            <a:r>
              <a:rPr lang="el-GR" altLang="zh-CN" dirty="0">
                <a:latin typeface="Arial" panose="020B0604020202020204" pitchFamily="34" charset="0"/>
              </a:rPr>
              <a:t>Χ χ </a:t>
            </a:r>
            <a:r>
              <a:rPr lang="en-US" altLang="zh-CN" dirty="0">
                <a:latin typeface="Arial" panose="020B0604020202020204" pitchFamily="34" charset="0"/>
              </a:rPr>
              <a:t>chi </a:t>
            </a:r>
            <a:r>
              <a:rPr lang="en-US" altLang="zh-CN" dirty="0" err="1">
                <a:latin typeface="Arial" panose="020B0604020202020204" pitchFamily="34" charset="0"/>
              </a:rPr>
              <a:t>phai</a:t>
            </a:r>
            <a:r>
              <a:rPr lang="en-US" altLang="zh-CN" dirty="0">
                <a:latin typeface="Arial" panose="020B0604020202020204" pitchFamily="34" charset="0"/>
              </a:rPr>
              <a:t> </a:t>
            </a:r>
            <a:r>
              <a:rPr lang="zh-CN" altLang="en-US" dirty="0">
                <a:latin typeface="Arial" panose="020B0604020202020204" pitchFamily="34" charset="0"/>
              </a:rPr>
              <a:t>凯  </a:t>
            </a:r>
            <a:r>
              <a:rPr lang="en-US" altLang="zh-CN" dirty="0">
                <a:latin typeface="Arial" panose="020B0604020202020204" pitchFamily="34" charset="0"/>
              </a:rPr>
              <a:t>23 </a:t>
            </a:r>
            <a:r>
              <a:rPr lang="el-GR" altLang="zh-CN" dirty="0">
                <a:latin typeface="Arial" panose="020B0604020202020204" pitchFamily="34" charset="0"/>
              </a:rPr>
              <a:t>Ψ ψ </a:t>
            </a:r>
            <a:r>
              <a:rPr lang="en-US" altLang="zh-CN" dirty="0">
                <a:latin typeface="Arial" panose="020B0604020202020204" pitchFamily="34" charset="0"/>
              </a:rPr>
              <a:t>psi </a:t>
            </a:r>
            <a:r>
              <a:rPr lang="en-US" altLang="zh-CN" dirty="0" err="1">
                <a:latin typeface="Arial" panose="020B0604020202020204" pitchFamily="34" charset="0"/>
              </a:rPr>
              <a:t>psai</a:t>
            </a:r>
            <a:r>
              <a:rPr lang="en-US" altLang="zh-CN" dirty="0">
                <a:latin typeface="Arial" panose="020B0604020202020204" pitchFamily="34" charset="0"/>
              </a:rPr>
              <a:t> </a:t>
            </a:r>
            <a:r>
              <a:rPr lang="zh-CN" altLang="en-US" dirty="0">
                <a:latin typeface="Arial" panose="020B0604020202020204" pitchFamily="34" charset="0"/>
              </a:rPr>
              <a:t>普西  </a:t>
            </a:r>
            <a:r>
              <a:rPr lang="en-US" altLang="zh-CN" dirty="0">
                <a:latin typeface="Arial" panose="020B0604020202020204" pitchFamily="34" charset="0"/>
              </a:rPr>
              <a:t>24 </a:t>
            </a:r>
            <a:r>
              <a:rPr lang="el-GR" altLang="zh-CN" dirty="0">
                <a:latin typeface="Arial" panose="020B0604020202020204" pitchFamily="34" charset="0"/>
              </a:rPr>
              <a:t>Ω ω </a:t>
            </a:r>
            <a:r>
              <a:rPr lang="en-US" altLang="zh-CN" dirty="0">
                <a:latin typeface="Arial" panose="020B0604020202020204" pitchFamily="34" charset="0"/>
              </a:rPr>
              <a:t>omega </a:t>
            </a:r>
            <a:r>
              <a:rPr lang="en-US" altLang="zh-CN" dirty="0" err="1">
                <a:latin typeface="Arial" panose="020B0604020202020204" pitchFamily="34" charset="0"/>
              </a:rPr>
              <a:t>o`miga</a:t>
            </a:r>
            <a:r>
              <a:rPr lang="en-US" altLang="zh-CN" dirty="0">
                <a:latin typeface="Arial" panose="020B0604020202020204" pitchFamily="34" charset="0"/>
              </a:rPr>
              <a:t> </a:t>
            </a:r>
            <a:r>
              <a:rPr lang="zh-CN" altLang="en-US" dirty="0">
                <a:latin typeface="Arial" panose="020B0604020202020204" pitchFamily="34" charset="0"/>
              </a:rPr>
              <a:t>欧米伽</a:t>
            </a:r>
          </a:p>
        </p:txBody>
      </p:sp>
      <p:sp>
        <p:nvSpPr>
          <p:cNvPr id="4" name="灯片编号占位符 3"/>
          <p:cNvSpPr>
            <a:spLocks noGrp="1"/>
          </p:cNvSpPr>
          <p:nvPr>
            <p:ph type="sldNum" sz="quarter" idx="5"/>
          </p:nvPr>
        </p:nvSpPr>
        <p:spPr/>
        <p:txBody>
          <a:bodyPr/>
          <a:lstStyle/>
          <a:p>
            <a:pPr>
              <a:defRPr/>
            </a:pPr>
            <a:fld id="{E5D0A57D-A91E-4631-A3C9-AA47612E9379}" type="slidenum">
              <a:rPr lang="zh-CN" altLang="en-US" smtClean="0"/>
              <a:pPr>
                <a:defRPr/>
              </a:pPr>
              <a:t>24</a:t>
            </a:fld>
            <a:endParaRPr lang="zh-CN" altLang="en-US"/>
          </a:p>
        </p:txBody>
      </p:sp>
    </p:spTree>
    <p:extLst>
      <p:ext uri="{BB962C8B-B14F-4D97-AF65-F5344CB8AC3E}">
        <p14:creationId xmlns:p14="http://schemas.microsoft.com/office/powerpoint/2010/main" val="20954747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2.gif"/><Relationship Id="rId4"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0.png"/><Relationship Id="rId5" Type="http://schemas.openxmlformats.org/officeDocument/2006/relationships/image" Target="../media/image5.jpeg"/><Relationship Id="rId10" Type="http://schemas.openxmlformats.org/officeDocument/2006/relationships/image" Target="../media/image14.gif"/><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a:extLst>
              <a:ext uri="{FF2B5EF4-FFF2-40B4-BE49-F238E27FC236}">
                <a16:creationId xmlns:a16="http://schemas.microsoft.com/office/drawing/2014/main" id="{E803635E-5873-4EFA-91BC-7CEEC90AFAF4}"/>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b="12865"/>
          <a:stretch>
            <a:fillRect/>
          </a:stretch>
        </p:blipFill>
        <p:spPr bwMode="auto">
          <a:xfrm>
            <a:off x="41275" y="2676525"/>
            <a:ext cx="221456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6">
            <a:extLst>
              <a:ext uri="{FF2B5EF4-FFF2-40B4-BE49-F238E27FC236}">
                <a16:creationId xmlns:a16="http://schemas.microsoft.com/office/drawing/2014/main" id="{F3281015-8A89-43F4-9386-4B33391A5993}"/>
              </a:ext>
            </a:extLst>
          </p:cNvPr>
          <p:cNvPicPr>
            <a:picLocks noChangeAspect="1" noChangeArrowheads="1"/>
          </p:cNvPicPr>
          <p:nvPr userDrawn="1"/>
        </p:nvPicPr>
        <p:blipFill>
          <a:blip r:embed="rId7" cstate="hqprint">
            <a:extLst>
              <a:ext uri="{28A0092B-C50C-407E-A947-70E740481C1C}">
                <a14:useLocalDpi xmlns:a14="http://schemas.microsoft.com/office/drawing/2010/main" val="0"/>
              </a:ext>
            </a:extLst>
          </a:blip>
          <a:srcRect l="893" r="12910" b="3291"/>
          <a:stretch>
            <a:fillRect/>
          </a:stretch>
        </p:blipFill>
        <p:spPr bwMode="auto">
          <a:xfrm>
            <a:off x="4595813" y="2671763"/>
            <a:ext cx="2214562"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1" name="Picture 4">
            <a:extLst>
              <a:ext uri="{FF2B5EF4-FFF2-40B4-BE49-F238E27FC236}">
                <a16:creationId xmlns:a16="http://schemas.microsoft.com/office/drawing/2014/main" id="{E375FC8A-BF67-4C9C-816C-3DBBEB3A8A8D}"/>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l="4430" r="6404"/>
          <a:stretch>
            <a:fillRect/>
          </a:stretch>
        </p:blipFill>
        <p:spPr bwMode="auto">
          <a:xfrm>
            <a:off x="2320925" y="2676525"/>
            <a:ext cx="221456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2298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40805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916209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2779127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5257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1256726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a:extLst>
              <a:ext uri="{FF2B5EF4-FFF2-40B4-BE49-F238E27FC236}">
                <a16:creationId xmlns:a16="http://schemas.microsoft.com/office/drawing/2014/main" id="{E803635E-5873-4EFA-91BC-7CEEC90AFAF4}"/>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b="12865"/>
          <a:stretch>
            <a:fillRect/>
          </a:stretch>
        </p:blipFill>
        <p:spPr bwMode="auto">
          <a:xfrm>
            <a:off x="41275" y="2676525"/>
            <a:ext cx="221456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6">
            <a:extLst>
              <a:ext uri="{FF2B5EF4-FFF2-40B4-BE49-F238E27FC236}">
                <a16:creationId xmlns:a16="http://schemas.microsoft.com/office/drawing/2014/main" id="{F3281015-8A89-43F4-9386-4B33391A5993}"/>
              </a:ext>
            </a:extLst>
          </p:cNvPr>
          <p:cNvPicPr>
            <a:picLocks noChangeAspect="1" noChangeArrowheads="1"/>
          </p:cNvPicPr>
          <p:nvPr userDrawn="1"/>
        </p:nvPicPr>
        <p:blipFill>
          <a:blip r:embed="rId7" cstate="hqprint">
            <a:extLst>
              <a:ext uri="{28A0092B-C50C-407E-A947-70E740481C1C}">
                <a14:useLocalDpi xmlns:a14="http://schemas.microsoft.com/office/drawing/2010/main" val="0"/>
              </a:ext>
            </a:extLst>
          </a:blip>
          <a:srcRect l="893" r="12910" b="3291"/>
          <a:stretch>
            <a:fillRect/>
          </a:stretch>
        </p:blipFill>
        <p:spPr bwMode="auto">
          <a:xfrm>
            <a:off x="4595813" y="2671763"/>
            <a:ext cx="2214562"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图片 16">
            <a:extLst>
              <a:ext uri="{FF2B5EF4-FFF2-40B4-BE49-F238E27FC236}">
                <a16:creationId xmlns:a16="http://schemas.microsoft.com/office/drawing/2014/main" id="{53B1C620-A942-42AF-8F85-53D340FEAE7C}"/>
              </a:ext>
            </a:extLst>
          </p:cNvPr>
          <p:cNvPicPr>
            <a:picLocks noChangeAspect="1"/>
          </p:cNvPicPr>
          <p:nvPr userDrawn="1"/>
        </p:nvPicPr>
        <p:blipFill>
          <a:blip r:embed="rId10">
            <a:duotone>
              <a:schemeClr val="accent1">
                <a:shade val="45000"/>
                <a:satMod val="135000"/>
              </a:schemeClr>
              <a:prstClr val="white"/>
            </a:duotone>
          </a:blip>
          <a:stretch>
            <a:fillRect/>
          </a:stretch>
        </p:blipFill>
        <p:spPr>
          <a:xfrm>
            <a:off x="2608183" y="2677959"/>
            <a:ext cx="1620000" cy="1620000"/>
          </a:xfrm>
          <a:prstGeom prst="rect">
            <a:avLst/>
          </a:prstGeom>
          <a:effectLst>
            <a:glow rad="63500">
              <a:schemeClr val="accent1">
                <a:satMod val="175000"/>
                <a:alpha val="40000"/>
              </a:schemeClr>
            </a:glow>
          </a:effec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生命科学基础</a:t>
            </a:r>
            <a:r>
              <a:rPr lang="en-US" altLang="zh-CN" sz="3200" b="1" dirty="0">
                <a:latin typeface="微软雅黑" panose="020B0503020204020204" pitchFamily="34" charset="-122"/>
                <a:ea typeface="微软雅黑" panose="020B0503020204020204" pitchFamily="34" charset="-122"/>
              </a:rPr>
              <a:t>Ⅰ</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5722" y="-72289"/>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spTree>
    <p:extLst>
      <p:ext uri="{BB962C8B-B14F-4D97-AF65-F5344CB8AC3E}">
        <p14:creationId xmlns:p14="http://schemas.microsoft.com/office/powerpoint/2010/main" val="3810972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3320425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423858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609898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981082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8565911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96655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673643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925847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6836439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4713307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066633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1893843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96723" y="228600"/>
            <a:ext cx="10464800" cy="792163"/>
          </a:xfrm>
        </p:spPr>
        <p:txBody>
          <a:bodyPr/>
          <a:lstStyle/>
          <a:p>
            <a:r>
              <a:rPr lang="zh-CN" altLang="en-US" dirty="0"/>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1626428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300814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809238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14299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777460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360167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206676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51020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133">
            <a:extLst>
              <a:ext uri="{FF2B5EF4-FFF2-40B4-BE49-F238E27FC236}">
                <a16:creationId xmlns:a16="http://schemas.microsoft.com/office/drawing/2014/main" id="{6E8C0DEC-3C73-4464-B49C-33D9149E1AB1}"/>
              </a:ext>
            </a:extLst>
          </p:cNvPr>
          <p:cNvSpPr>
            <a:spLocks noChangeArrowheads="1"/>
          </p:cNvSpPr>
          <p:nvPr/>
        </p:nvSpPr>
        <p:spPr bwMode="gray">
          <a:xfrm>
            <a:off x="0" y="0"/>
            <a:ext cx="12192000" cy="792163"/>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zh-CN" altLang="zh-CN" dirty="0">
              <a:ea typeface="宋体" panose="02010600030101010101" pitchFamily="2" charset="-122"/>
            </a:endParaRPr>
          </a:p>
        </p:txBody>
      </p:sp>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grpSp>
        <p:nvGrpSpPr>
          <p:cNvPr id="16" name="组合 1">
            <a:extLst>
              <a:ext uri="{FF2B5EF4-FFF2-40B4-BE49-F238E27FC236}">
                <a16:creationId xmlns:a16="http://schemas.microsoft.com/office/drawing/2014/main" id="{38E20B16-6B1B-42D3-9CA0-BC5EDF939784}"/>
              </a:ext>
            </a:extLst>
          </p:cNvPr>
          <p:cNvGrpSpPr>
            <a:grpSpLocks/>
          </p:cNvGrpSpPr>
          <p:nvPr userDrawn="1"/>
        </p:nvGrpSpPr>
        <p:grpSpPr bwMode="auto">
          <a:xfrm>
            <a:off x="-1588" y="-22225"/>
            <a:ext cx="1116013" cy="828675"/>
            <a:chOff x="-2117" y="-22225"/>
            <a:chExt cx="1435101" cy="1157288"/>
          </a:xfrm>
        </p:grpSpPr>
        <p:sp>
          <p:nvSpPr>
            <p:cNvPr id="17" name="Rectangle 172">
              <a:extLst>
                <a:ext uri="{FF2B5EF4-FFF2-40B4-BE49-F238E27FC236}">
                  <a16:creationId xmlns:a16="http://schemas.microsoft.com/office/drawing/2014/main" id="{E549152E-8D78-48AE-AEE7-0984C15BE062}"/>
                </a:ext>
              </a:extLst>
            </p:cNvPr>
            <p:cNvSpPr>
              <a:spLocks noChangeArrowheads="1"/>
            </p:cNvSpPr>
            <p:nvPr/>
          </p:nvSpPr>
          <p:spPr bwMode="gray">
            <a:xfrm>
              <a:off x="-75" y="-55"/>
              <a:ext cx="1433059" cy="1117382"/>
            </a:xfrm>
            <a:prstGeom prst="rect">
              <a:avLst/>
            </a:prstGeom>
            <a:blipFill dpi="0" rotWithShape="1">
              <a:blip r:embed="rId16"/>
              <a:srcRect/>
              <a:stretch>
                <a:fillRect/>
              </a:stretch>
            </a:blip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18" name="Line 160">
              <a:extLst>
                <a:ext uri="{FF2B5EF4-FFF2-40B4-BE49-F238E27FC236}">
                  <a16:creationId xmlns:a16="http://schemas.microsoft.com/office/drawing/2014/main" id="{7784563A-68DE-4C4F-AEE9-7C0BE19F2610}"/>
                </a:ext>
              </a:extLst>
            </p:cNvPr>
            <p:cNvSpPr>
              <a:spLocks noChangeShapeType="1"/>
            </p:cNvSpPr>
            <p:nvPr/>
          </p:nvSpPr>
          <p:spPr bwMode="gray">
            <a:xfrm>
              <a:off x="952500" y="-7938"/>
              <a:ext cx="0" cy="1143001"/>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 name="Line 163">
              <a:extLst>
                <a:ext uri="{FF2B5EF4-FFF2-40B4-BE49-F238E27FC236}">
                  <a16:creationId xmlns:a16="http://schemas.microsoft.com/office/drawing/2014/main" id="{BA6690D0-2B5E-404C-92CA-5E735C0A52DF}"/>
                </a:ext>
              </a:extLst>
            </p:cNvPr>
            <p:cNvSpPr>
              <a:spLocks noChangeShapeType="1"/>
            </p:cNvSpPr>
            <p:nvPr/>
          </p:nvSpPr>
          <p:spPr bwMode="gray">
            <a:xfrm>
              <a:off x="-2117" y="357188"/>
              <a:ext cx="1430868" cy="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 name="Line 165">
              <a:extLst>
                <a:ext uri="{FF2B5EF4-FFF2-40B4-BE49-F238E27FC236}">
                  <a16:creationId xmlns:a16="http://schemas.microsoft.com/office/drawing/2014/main" id="{37736CFE-CFAF-4F1F-A870-0C4FA48B5D77}"/>
                </a:ext>
              </a:extLst>
            </p:cNvPr>
            <p:cNvSpPr>
              <a:spLocks noChangeShapeType="1"/>
            </p:cNvSpPr>
            <p:nvPr/>
          </p:nvSpPr>
          <p:spPr bwMode="gray">
            <a:xfrm>
              <a:off x="478367" y="-22225"/>
              <a:ext cx="0" cy="115570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Tree>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 id="2147484294" r:id="rId12"/>
    <p:sldLayoutId id="2147484312" r:id="rId13"/>
    <p:sldLayoutId id="2147484313" r:id="rId14"/>
  </p:sldLayoutIdLst>
  <p:hf sldNum="0"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spTree>
    <p:extLst>
      <p:ext uri="{BB962C8B-B14F-4D97-AF65-F5344CB8AC3E}">
        <p14:creationId xmlns:p14="http://schemas.microsoft.com/office/powerpoint/2010/main" val="2393825159"/>
      </p:ext>
    </p:extLst>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 id="2147484310" r:id="rId12"/>
    <p:sldLayoutId id="2147484311" r:id="rId13"/>
  </p:sldLayoutIdLst>
  <p:hf sldNum="0"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6.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oleObject" Target="../embeddings/oleObject2.bin"/><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6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82.jpeg"/></Relationships>
</file>

<file path=ppt/slides/_rels/slide7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6.xml"/></Relationships>
</file>

<file path=ppt/slides/_rels/slide8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6.xml"/></Relationships>
</file>

<file path=ppt/slides/_rels/slide8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6.xml"/></Relationships>
</file>

<file path=ppt/slides/_rels/slide8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6.xml"/></Relationships>
</file>

<file path=ppt/slides/_rels/slide9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3">
            <a:extLst>
              <a:ext uri="{FF2B5EF4-FFF2-40B4-BE49-F238E27FC236}">
                <a16:creationId xmlns:a16="http://schemas.microsoft.com/office/drawing/2014/main" id="{4FACCD66-29AB-4A7B-AE95-E0122B17B5C6}"/>
              </a:ext>
            </a:extLst>
          </p:cNvPr>
          <p:cNvSpPr txBox="1">
            <a:spLocks noChangeArrowheads="1"/>
          </p:cNvSpPr>
          <p:nvPr/>
        </p:nvSpPr>
        <p:spPr bwMode="auto">
          <a:xfrm>
            <a:off x="8137484" y="4660915"/>
            <a:ext cx="2447925" cy="79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a:lnSpc>
                <a:spcPct val="150000"/>
              </a:lnSpc>
            </a:pPr>
            <a:r>
              <a:rPr lang="zh-CN" altLang="en-US" sz="3600" b="1" dirty="0">
                <a:solidFill>
                  <a:schemeClr val="tx1"/>
                </a:solidFill>
                <a:latin typeface="楷体" panose="02010609060101010101" pitchFamily="49" charset="-122"/>
                <a:ea typeface="楷体" panose="02010609060101010101" pitchFamily="49" charset="-122"/>
              </a:rPr>
              <a:t>闫菡</a:t>
            </a:r>
          </a:p>
        </p:txBody>
      </p:sp>
      <p:pic>
        <p:nvPicPr>
          <p:cNvPr id="8" name="图片 7">
            <a:extLst>
              <a:ext uri="{FF2B5EF4-FFF2-40B4-BE49-F238E27FC236}">
                <a16:creationId xmlns:a16="http://schemas.microsoft.com/office/drawing/2014/main" id="{4158E213-58A3-4350-A29A-09930E8B6AB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07521" y="6253938"/>
            <a:ext cx="2555776" cy="468676"/>
          </a:xfrm>
          <a:prstGeom prst="rect">
            <a:avLst/>
          </a:prstGeom>
        </p:spPr>
      </p:pic>
      <p:sp>
        <p:nvSpPr>
          <p:cNvPr id="2" name="标题 1">
            <a:extLst>
              <a:ext uri="{FF2B5EF4-FFF2-40B4-BE49-F238E27FC236}">
                <a16:creationId xmlns:a16="http://schemas.microsoft.com/office/drawing/2014/main" id="{7A504CD1-6DE6-4CB7-A0CC-A4A0746FE039}"/>
              </a:ext>
            </a:extLst>
          </p:cNvPr>
          <p:cNvSpPr>
            <a:spLocks noGrp="1"/>
          </p:cNvSpPr>
          <p:nvPr>
            <p:ph type="ctrTitle"/>
          </p:nvPr>
        </p:nvSpPr>
        <p:spPr>
          <a:xfrm>
            <a:off x="6867525" y="1655617"/>
            <a:ext cx="5181600" cy="2284615"/>
          </a:xfrm>
        </p:spPr>
        <p:txBody>
          <a:bodyPr/>
          <a:lstStyle/>
          <a:p>
            <a:pPr>
              <a:lnSpc>
                <a:spcPct val="150000"/>
              </a:lnSpc>
            </a:pPr>
            <a:r>
              <a:rPr lang="zh-CN" altLang="en-US" sz="6000" dirty="0">
                <a:solidFill>
                  <a:schemeClr val="tx1"/>
                </a:solidFill>
              </a:rPr>
              <a:t>认识核酸</a:t>
            </a:r>
            <a:br>
              <a:rPr lang="en-US" altLang="zh-CN" sz="6000" dirty="0">
                <a:solidFill>
                  <a:schemeClr val="tx1"/>
                </a:solidFill>
              </a:rPr>
            </a:br>
            <a:r>
              <a:rPr lang="en-US" altLang="zh-CN" b="0" dirty="0">
                <a:solidFill>
                  <a:schemeClr val="tx1"/>
                </a:solidFill>
              </a:rPr>
              <a:t>(</a:t>
            </a:r>
            <a:r>
              <a:rPr lang="zh-CN" altLang="en-US" b="0" dirty="0">
                <a:solidFill>
                  <a:schemeClr val="tx1"/>
                </a:solidFill>
              </a:rPr>
              <a:t>二）</a:t>
            </a:r>
            <a:endParaRPr lang="zh-CN" altLang="en-US" sz="6000" b="0" dirty="0"/>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A963C239-75F7-45EA-BC50-875B1612A81C}"/>
              </a:ext>
            </a:extLst>
          </p:cNvPr>
          <p:cNvSpPr>
            <a:spLocks noGrp="1" noChangeArrowheads="1"/>
          </p:cNvSpPr>
          <p:nvPr>
            <p:ph type="body" idx="4294967295"/>
          </p:nvPr>
        </p:nvSpPr>
        <p:spPr>
          <a:xfrm>
            <a:off x="964276" y="1175835"/>
            <a:ext cx="10814858" cy="2294470"/>
          </a:xfrm>
        </p:spPr>
        <p:txBody>
          <a:bodyPr/>
          <a:lstStyle/>
          <a:p>
            <a:pPr marL="355600" indent="-355600" algn="just">
              <a:lnSpc>
                <a:spcPct val="120000"/>
              </a:lnSpc>
              <a:spcBef>
                <a:spcPts val="600"/>
              </a:spcBef>
              <a:buClr>
                <a:srgbClr val="002060"/>
              </a:buClr>
              <a:buFont typeface="Wingdings" panose="05000000000000000000" pitchFamily="2" charset="2"/>
              <a:buChar char="Ø"/>
            </a:pPr>
            <a:r>
              <a:rPr sz="2800" dirty="0">
                <a:solidFill>
                  <a:srgbClr val="002060"/>
                </a:solidFill>
              </a:rPr>
              <a:t>原核生物复制时，</a:t>
            </a:r>
            <a:r>
              <a:rPr lang="en-US" altLang="zh-CN" sz="2800" dirty="0">
                <a:solidFill>
                  <a:srgbClr val="002060"/>
                </a:solidFill>
              </a:rPr>
              <a:t>DNA</a:t>
            </a:r>
            <a:r>
              <a:rPr sz="2800" dirty="0">
                <a:solidFill>
                  <a:srgbClr val="002060"/>
                </a:solidFill>
              </a:rPr>
              <a:t>从</a:t>
            </a:r>
            <a:r>
              <a:rPr sz="2800" dirty="0">
                <a:solidFill>
                  <a:srgbClr val="FF0000"/>
                </a:solidFill>
              </a:rPr>
              <a:t>起始点</a:t>
            </a:r>
            <a:r>
              <a:rPr lang="en-US" altLang="zh-CN" sz="2800" dirty="0">
                <a:solidFill>
                  <a:srgbClr val="FF0000"/>
                </a:solidFill>
              </a:rPr>
              <a:t>(origin)</a:t>
            </a:r>
            <a:r>
              <a:rPr sz="2800" dirty="0">
                <a:solidFill>
                  <a:srgbClr val="002060"/>
                </a:solidFill>
              </a:rPr>
              <a:t>向两个方向解链，形成两个延伸方向相反的复制叉，称为</a:t>
            </a:r>
            <a:r>
              <a:rPr sz="2800" dirty="0">
                <a:solidFill>
                  <a:srgbClr val="FF0000"/>
                </a:solidFill>
              </a:rPr>
              <a:t>双向复制</a:t>
            </a:r>
            <a:r>
              <a:rPr sz="2800" dirty="0">
                <a:solidFill>
                  <a:srgbClr val="002060"/>
                </a:solidFill>
              </a:rPr>
              <a:t>。</a:t>
            </a:r>
            <a:endParaRPr lang="en-US" sz="2800" dirty="0">
              <a:solidFill>
                <a:srgbClr val="002060"/>
              </a:solidFill>
            </a:endParaRPr>
          </a:p>
          <a:p>
            <a:pPr lvl="1" algn="just">
              <a:lnSpc>
                <a:spcPct val="120000"/>
              </a:lnSpc>
              <a:spcBef>
                <a:spcPts val="600"/>
              </a:spcBef>
              <a:buClr>
                <a:srgbClr val="FF0000"/>
              </a:buClr>
              <a:buFont typeface="Times New Roman" panose="02020603050405020304" pitchFamily="18" charset="0"/>
              <a:buChar char="⁃"/>
            </a:pPr>
            <a:r>
              <a:rPr lang="zh-CN" altLang="en-US" dirty="0">
                <a:solidFill>
                  <a:srgbClr val="FF0000"/>
                </a:solidFill>
              </a:rPr>
              <a:t>单起点双向复制</a:t>
            </a:r>
            <a:r>
              <a:rPr dirty="0">
                <a:solidFill>
                  <a:srgbClr val="FF0000"/>
                </a:solidFill>
              </a:rPr>
              <a:t> </a:t>
            </a:r>
          </a:p>
        </p:txBody>
      </p:sp>
      <p:sp>
        <p:nvSpPr>
          <p:cNvPr id="86019" name="Rectangle 3">
            <a:extLst>
              <a:ext uri="{FF2B5EF4-FFF2-40B4-BE49-F238E27FC236}">
                <a16:creationId xmlns:a16="http://schemas.microsoft.com/office/drawing/2014/main" id="{34B50474-7FD8-41E4-8615-1D3ECB9C7026}"/>
              </a:ext>
            </a:extLst>
          </p:cNvPr>
          <p:cNvSpPr>
            <a:spLocks noGrp="1" noChangeArrowheads="1"/>
          </p:cNvSpPr>
          <p:nvPr>
            <p:ph type="title" idx="4294967295"/>
          </p:nvPr>
        </p:nvSpPr>
        <p:spPr>
          <a:xfrm>
            <a:off x="1271127" y="86216"/>
            <a:ext cx="10375004" cy="698876"/>
          </a:xfr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3600" dirty="0">
                <a:latin typeface="Arial" panose="020B0604020202020204" pitchFamily="34" charset="0"/>
              </a:rPr>
              <a:t> DNA</a:t>
            </a:r>
            <a:r>
              <a:rPr lang="zh-CN" altLang="en-US" sz="3600" dirty="0">
                <a:latin typeface="Arial" panose="020B0604020202020204" pitchFamily="34" charset="0"/>
              </a:rPr>
              <a:t>复制从起始点向两个方向延伸形成双向复制</a:t>
            </a:r>
          </a:p>
        </p:txBody>
      </p:sp>
      <p:pic>
        <p:nvPicPr>
          <p:cNvPr id="9" name="图片 8" descr="双向复制.jpg">
            <a:extLst>
              <a:ext uri="{FF2B5EF4-FFF2-40B4-BE49-F238E27FC236}">
                <a16:creationId xmlns:a16="http://schemas.microsoft.com/office/drawing/2014/main" id="{81D0096F-2732-4F73-9B96-A0268C9A9773}"/>
              </a:ext>
            </a:extLst>
          </p:cNvPr>
          <p:cNvPicPr>
            <a:picLocks noChangeAspect="1"/>
          </p:cNvPicPr>
          <p:nvPr/>
        </p:nvPicPr>
        <p:blipFill>
          <a:blip r:embed="rId2">
            <a:extLst>
              <a:ext uri="{28A0092B-C50C-407E-A947-70E740481C1C}">
                <a14:useLocalDpi xmlns:a14="http://schemas.microsoft.com/office/drawing/2010/main" val="0"/>
              </a:ext>
            </a:extLst>
          </a:blip>
          <a:srcRect r="3798"/>
          <a:stretch>
            <a:fillRect/>
          </a:stretch>
        </p:blipFill>
        <p:spPr bwMode="auto">
          <a:xfrm>
            <a:off x="5247010" y="3470305"/>
            <a:ext cx="6204515" cy="261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descr="双向复制1.jpg">
            <a:extLst>
              <a:ext uri="{FF2B5EF4-FFF2-40B4-BE49-F238E27FC236}">
                <a16:creationId xmlns:a16="http://schemas.microsoft.com/office/drawing/2014/main" id="{7D3B42F2-F46B-436A-9DAB-511DB8E92288}"/>
              </a:ext>
            </a:extLst>
          </p:cNvPr>
          <p:cNvPicPr>
            <a:picLocks noChangeAspect="1"/>
          </p:cNvPicPr>
          <p:nvPr/>
        </p:nvPicPr>
        <p:blipFill>
          <a:blip r:embed="rId3">
            <a:extLst>
              <a:ext uri="{28A0092B-C50C-407E-A947-70E740481C1C}">
                <a14:useLocalDpi xmlns:a14="http://schemas.microsoft.com/office/drawing/2010/main" val="0"/>
              </a:ext>
            </a:extLst>
          </a:blip>
          <a:srcRect l="4745" t="16827" r="14421"/>
          <a:stretch>
            <a:fillRect/>
          </a:stretch>
        </p:blipFill>
        <p:spPr bwMode="auto">
          <a:xfrm>
            <a:off x="964276" y="3470305"/>
            <a:ext cx="3777389" cy="2913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6194">
                                            <p:txEl>
                                              <p:pRg st="0" end="0"/>
                                            </p:txEl>
                                          </p:spTgt>
                                        </p:tgtEl>
                                        <p:attrNameLst>
                                          <p:attrName>style.visibility</p:attrName>
                                        </p:attrNameLst>
                                      </p:cBhvr>
                                      <p:to>
                                        <p:strVal val="visible"/>
                                      </p:to>
                                    </p:set>
                                    <p:animEffect transition="in" filter="blinds(horizontal)">
                                      <p:cBhvr>
                                        <p:cTn id="7" dur="500"/>
                                        <p:tgtEl>
                                          <p:spTgt spid="13619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6194">
                                            <p:txEl>
                                              <p:pRg st="1" end="1"/>
                                            </p:txEl>
                                          </p:spTgt>
                                        </p:tgtEl>
                                        <p:attrNameLst>
                                          <p:attrName>style.visibility</p:attrName>
                                        </p:attrNameLst>
                                      </p:cBhvr>
                                      <p:to>
                                        <p:strVal val="visible"/>
                                      </p:to>
                                    </p:set>
                                    <p:animEffect transition="in" filter="blinds(horizontal)">
                                      <p:cBhvr>
                                        <p:cTn id="10" dur="500"/>
                                        <p:tgtEl>
                                          <p:spTgt spid="13619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a:extLst>
              <a:ext uri="{FF2B5EF4-FFF2-40B4-BE49-F238E27FC236}">
                <a16:creationId xmlns:a16="http://schemas.microsoft.com/office/drawing/2014/main" id="{30240F36-05BB-4678-80CD-A4E899F56A6D}"/>
              </a:ext>
            </a:extLst>
          </p:cNvPr>
          <p:cNvSpPr txBox="1">
            <a:spLocks noChangeArrowheads="1"/>
          </p:cNvSpPr>
          <p:nvPr/>
        </p:nvSpPr>
        <p:spPr bwMode="auto">
          <a:xfrm>
            <a:off x="3600876" y="5128009"/>
            <a:ext cx="5622925"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ts val="600"/>
              </a:spcBef>
              <a:buClrTx/>
              <a:buNone/>
            </a:pPr>
            <a:r>
              <a:rPr kumimoji="1" lang="en-US" altLang="zh-CN" dirty="0">
                <a:solidFill>
                  <a:srgbClr val="002060"/>
                </a:solidFill>
                <a:latin typeface="Times New Roman" panose="02020603050405020304" pitchFamily="18" charset="0"/>
                <a:ea typeface="华文楷体" panose="02010600040101010101" pitchFamily="2" charset="-122"/>
              </a:rPr>
              <a:t>A. </a:t>
            </a:r>
            <a:r>
              <a:rPr kumimoji="1" lang="zh-CN" altLang="en-US" dirty="0">
                <a:solidFill>
                  <a:srgbClr val="002060"/>
                </a:solidFill>
                <a:latin typeface="Times New Roman" panose="02020603050405020304" pitchFamily="18" charset="0"/>
                <a:ea typeface="华文楷体" panose="02010600040101010101" pitchFamily="2" charset="-122"/>
              </a:rPr>
              <a:t>环状双链</a:t>
            </a:r>
            <a:r>
              <a:rPr kumimoji="1" lang="en-US" altLang="zh-CN" dirty="0">
                <a:solidFill>
                  <a:srgbClr val="002060"/>
                </a:solidFill>
                <a:latin typeface="Times New Roman" panose="02020603050405020304" pitchFamily="18" charset="0"/>
                <a:ea typeface="华文楷体" panose="02010600040101010101" pitchFamily="2" charset="-122"/>
              </a:rPr>
              <a:t>DNA</a:t>
            </a:r>
            <a:r>
              <a:rPr kumimoji="1" lang="zh-CN" altLang="en-US" dirty="0">
                <a:solidFill>
                  <a:srgbClr val="002060"/>
                </a:solidFill>
                <a:latin typeface="Times New Roman" panose="02020603050405020304" pitchFamily="18" charset="0"/>
                <a:ea typeface="华文楷体" panose="02010600040101010101" pitchFamily="2" charset="-122"/>
              </a:rPr>
              <a:t>及复制起始点</a:t>
            </a:r>
          </a:p>
          <a:p>
            <a:pPr>
              <a:spcBef>
                <a:spcPts val="600"/>
              </a:spcBef>
              <a:buClrTx/>
              <a:buNone/>
            </a:pPr>
            <a:r>
              <a:rPr kumimoji="1" lang="en-US" altLang="zh-CN" dirty="0">
                <a:solidFill>
                  <a:srgbClr val="002060"/>
                </a:solidFill>
                <a:latin typeface="Times New Roman" panose="02020603050405020304" pitchFamily="18" charset="0"/>
                <a:ea typeface="华文楷体" panose="02010600040101010101" pitchFamily="2" charset="-122"/>
              </a:rPr>
              <a:t>B. </a:t>
            </a:r>
            <a:r>
              <a:rPr kumimoji="1" lang="zh-CN" altLang="en-US" dirty="0">
                <a:solidFill>
                  <a:srgbClr val="002060"/>
                </a:solidFill>
                <a:latin typeface="Times New Roman" panose="02020603050405020304" pitchFamily="18" charset="0"/>
                <a:ea typeface="华文楷体" panose="02010600040101010101" pitchFamily="2" charset="-122"/>
              </a:rPr>
              <a:t>复制中的两个复制叉</a:t>
            </a:r>
          </a:p>
          <a:p>
            <a:pPr>
              <a:spcBef>
                <a:spcPts val="600"/>
              </a:spcBef>
              <a:buClrTx/>
              <a:buNone/>
            </a:pPr>
            <a:r>
              <a:rPr kumimoji="1" lang="en-US" altLang="zh-CN" dirty="0">
                <a:solidFill>
                  <a:srgbClr val="002060"/>
                </a:solidFill>
                <a:latin typeface="Times New Roman" panose="02020603050405020304" pitchFamily="18" charset="0"/>
                <a:ea typeface="华文楷体" panose="02010600040101010101" pitchFamily="2" charset="-122"/>
              </a:rPr>
              <a:t>C. </a:t>
            </a:r>
            <a:r>
              <a:rPr kumimoji="1" lang="zh-CN" altLang="en-US" dirty="0">
                <a:solidFill>
                  <a:srgbClr val="002060"/>
                </a:solidFill>
                <a:latin typeface="Times New Roman" panose="02020603050405020304" pitchFamily="18" charset="0"/>
                <a:ea typeface="华文楷体" panose="02010600040101010101" pitchFamily="2" charset="-122"/>
              </a:rPr>
              <a:t>复制接近终止点</a:t>
            </a:r>
            <a:r>
              <a:rPr kumimoji="1" lang="en-US" altLang="zh-CN" dirty="0">
                <a:solidFill>
                  <a:srgbClr val="002060"/>
                </a:solidFill>
                <a:latin typeface="Times New Roman" panose="02020603050405020304" pitchFamily="18" charset="0"/>
                <a:ea typeface="华文楷体" panose="02010600040101010101" pitchFamily="2" charset="-122"/>
              </a:rPr>
              <a:t>(termination, </a:t>
            </a:r>
            <a:r>
              <a:rPr kumimoji="1" lang="en-US" altLang="zh-CN" dirty="0" err="1">
                <a:solidFill>
                  <a:srgbClr val="002060"/>
                </a:solidFill>
                <a:latin typeface="Times New Roman" panose="02020603050405020304" pitchFamily="18" charset="0"/>
                <a:ea typeface="华文楷体" panose="02010600040101010101" pitchFamily="2" charset="-122"/>
              </a:rPr>
              <a:t>ter</a:t>
            </a:r>
            <a:r>
              <a:rPr kumimoji="1" lang="en-US" altLang="zh-CN" dirty="0">
                <a:solidFill>
                  <a:srgbClr val="002060"/>
                </a:solidFill>
                <a:latin typeface="Times New Roman" panose="02020603050405020304" pitchFamily="18" charset="0"/>
                <a:ea typeface="华文楷体" panose="02010600040101010101" pitchFamily="2" charset="-122"/>
              </a:rPr>
              <a:t>)</a:t>
            </a:r>
          </a:p>
        </p:txBody>
      </p:sp>
      <p:grpSp>
        <p:nvGrpSpPr>
          <p:cNvPr id="87043" name="Group 3">
            <a:extLst>
              <a:ext uri="{FF2B5EF4-FFF2-40B4-BE49-F238E27FC236}">
                <a16:creationId xmlns:a16="http://schemas.microsoft.com/office/drawing/2014/main" id="{B5CC9AFE-7A99-4A29-9439-6FCB75C3569C}"/>
              </a:ext>
            </a:extLst>
          </p:cNvPr>
          <p:cNvGrpSpPr>
            <a:grpSpLocks/>
          </p:cNvGrpSpPr>
          <p:nvPr/>
        </p:nvGrpSpPr>
        <p:grpSpPr bwMode="auto">
          <a:xfrm>
            <a:off x="2206625" y="1268959"/>
            <a:ext cx="7634288" cy="3628785"/>
            <a:chOff x="373" y="209"/>
            <a:chExt cx="5035" cy="2469"/>
          </a:xfrm>
        </p:grpSpPr>
        <p:grpSp>
          <p:nvGrpSpPr>
            <p:cNvPr id="87049" name="Group 4">
              <a:extLst>
                <a:ext uri="{FF2B5EF4-FFF2-40B4-BE49-F238E27FC236}">
                  <a16:creationId xmlns:a16="http://schemas.microsoft.com/office/drawing/2014/main" id="{4373F8A0-09B1-41EA-975E-80DCF5CFA1D6}"/>
                </a:ext>
              </a:extLst>
            </p:cNvPr>
            <p:cNvGrpSpPr>
              <a:grpSpLocks/>
            </p:cNvGrpSpPr>
            <p:nvPr/>
          </p:nvGrpSpPr>
          <p:grpSpPr bwMode="auto">
            <a:xfrm>
              <a:off x="373" y="209"/>
              <a:ext cx="5035" cy="2113"/>
              <a:chOff x="295" y="2064"/>
              <a:chExt cx="5035" cy="2113"/>
            </a:xfrm>
          </p:grpSpPr>
          <p:grpSp>
            <p:nvGrpSpPr>
              <p:cNvPr id="87051" name="Group 5">
                <a:extLst>
                  <a:ext uri="{FF2B5EF4-FFF2-40B4-BE49-F238E27FC236}">
                    <a16:creationId xmlns:a16="http://schemas.microsoft.com/office/drawing/2014/main" id="{A1DAB0D0-63D8-4375-B075-CE53C3AB5790}"/>
                  </a:ext>
                </a:extLst>
              </p:cNvPr>
              <p:cNvGrpSpPr>
                <a:grpSpLocks/>
              </p:cNvGrpSpPr>
              <p:nvPr/>
            </p:nvGrpSpPr>
            <p:grpSpPr bwMode="auto">
              <a:xfrm>
                <a:off x="4151" y="3152"/>
                <a:ext cx="998" cy="862"/>
                <a:chOff x="2245" y="2478"/>
                <a:chExt cx="1179" cy="1043"/>
              </a:xfrm>
            </p:grpSpPr>
            <p:sp>
              <p:nvSpPr>
                <p:cNvPr id="87078" name="Arc 6">
                  <a:extLst>
                    <a:ext uri="{FF2B5EF4-FFF2-40B4-BE49-F238E27FC236}">
                      <a16:creationId xmlns:a16="http://schemas.microsoft.com/office/drawing/2014/main" id="{7F6773D0-3188-4D0C-9626-369184FD6B21}"/>
                    </a:ext>
                  </a:extLst>
                </p:cNvPr>
                <p:cNvSpPr>
                  <a:spLocks/>
                </p:cNvSpPr>
                <p:nvPr/>
              </p:nvSpPr>
              <p:spPr bwMode="auto">
                <a:xfrm>
                  <a:off x="2245" y="2478"/>
                  <a:ext cx="1179" cy="1043"/>
                </a:xfrm>
                <a:custGeom>
                  <a:avLst/>
                  <a:gdLst>
                    <a:gd name="T0" fmla="*/ 0 w 43200"/>
                    <a:gd name="T1" fmla="*/ 0 h 39034"/>
                    <a:gd name="T2" fmla="*/ 0 w 43200"/>
                    <a:gd name="T3" fmla="*/ 0 h 39034"/>
                    <a:gd name="T4" fmla="*/ 0 w 43200"/>
                    <a:gd name="T5" fmla="*/ 0 h 39034"/>
                    <a:gd name="T6" fmla="*/ 0 60000 65536"/>
                    <a:gd name="T7" fmla="*/ 0 60000 65536"/>
                    <a:gd name="T8" fmla="*/ 0 60000 65536"/>
                    <a:gd name="T9" fmla="*/ 0 w 43200"/>
                    <a:gd name="T10" fmla="*/ 0 h 39034"/>
                    <a:gd name="T11" fmla="*/ 43200 w 43200"/>
                    <a:gd name="T12" fmla="*/ 39034 h 39034"/>
                  </a:gdLst>
                  <a:ahLst/>
                  <a:cxnLst>
                    <a:cxn ang="T6">
                      <a:pos x="T0" y="T1"/>
                    </a:cxn>
                    <a:cxn ang="T7">
                      <a:pos x="T2" y="T3"/>
                    </a:cxn>
                    <a:cxn ang="T8">
                      <a:pos x="T4" y="T5"/>
                    </a:cxn>
                  </a:cxnLst>
                  <a:rect l="T9" t="T10" r="T11" b="T12"/>
                  <a:pathLst>
                    <a:path w="43200" h="39034" fill="none" extrusionOk="0">
                      <a:moveTo>
                        <a:pt x="35791" y="1150"/>
                      </a:moveTo>
                      <a:cubicBezTo>
                        <a:pt x="40498" y="5252"/>
                        <a:pt x="43200" y="11190"/>
                        <a:pt x="43200" y="17434"/>
                      </a:cubicBezTo>
                      <a:cubicBezTo>
                        <a:pt x="43200" y="29363"/>
                        <a:pt x="33529" y="39034"/>
                        <a:pt x="21600" y="39034"/>
                      </a:cubicBezTo>
                      <a:cubicBezTo>
                        <a:pt x="9670" y="39034"/>
                        <a:pt x="0" y="29363"/>
                        <a:pt x="0" y="17434"/>
                      </a:cubicBezTo>
                      <a:cubicBezTo>
                        <a:pt x="-1" y="10544"/>
                        <a:pt x="3286" y="4067"/>
                        <a:pt x="8847" y="-1"/>
                      </a:cubicBezTo>
                    </a:path>
                    <a:path w="43200" h="39034" stroke="0" extrusionOk="0">
                      <a:moveTo>
                        <a:pt x="35791" y="1150"/>
                      </a:moveTo>
                      <a:cubicBezTo>
                        <a:pt x="40498" y="5252"/>
                        <a:pt x="43200" y="11190"/>
                        <a:pt x="43200" y="17434"/>
                      </a:cubicBezTo>
                      <a:cubicBezTo>
                        <a:pt x="43200" y="29363"/>
                        <a:pt x="33529" y="39034"/>
                        <a:pt x="21600" y="39034"/>
                      </a:cubicBezTo>
                      <a:cubicBezTo>
                        <a:pt x="9670" y="39034"/>
                        <a:pt x="0" y="29363"/>
                        <a:pt x="0" y="17434"/>
                      </a:cubicBezTo>
                      <a:cubicBezTo>
                        <a:pt x="-1" y="10544"/>
                        <a:pt x="3286" y="4067"/>
                        <a:pt x="8847" y="-1"/>
                      </a:cubicBezTo>
                      <a:lnTo>
                        <a:pt x="21600" y="17434"/>
                      </a:lnTo>
                      <a:lnTo>
                        <a:pt x="35791" y="1150"/>
                      </a:lnTo>
                      <a:close/>
                    </a:path>
                  </a:pathLst>
                </a:custGeom>
                <a:noFill/>
                <a:ln w="3810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79" name="Arc 7">
                  <a:extLst>
                    <a:ext uri="{FF2B5EF4-FFF2-40B4-BE49-F238E27FC236}">
                      <a16:creationId xmlns:a16="http://schemas.microsoft.com/office/drawing/2014/main" id="{A4898484-C1D4-4765-95BE-FA195CFA3E96}"/>
                    </a:ext>
                  </a:extLst>
                </p:cNvPr>
                <p:cNvSpPr>
                  <a:spLocks/>
                </p:cNvSpPr>
                <p:nvPr/>
              </p:nvSpPr>
              <p:spPr bwMode="auto">
                <a:xfrm rot="306130" flipV="1">
                  <a:off x="2472" y="2478"/>
                  <a:ext cx="726" cy="227"/>
                </a:xfrm>
                <a:custGeom>
                  <a:avLst/>
                  <a:gdLst>
                    <a:gd name="T0" fmla="*/ 0 w 43195"/>
                    <a:gd name="T1" fmla="*/ 0 h 26738"/>
                    <a:gd name="T2" fmla="*/ 0 w 43195"/>
                    <a:gd name="T3" fmla="*/ 0 h 26738"/>
                    <a:gd name="T4" fmla="*/ 0 w 43195"/>
                    <a:gd name="T5" fmla="*/ 0 h 26738"/>
                    <a:gd name="T6" fmla="*/ 0 60000 65536"/>
                    <a:gd name="T7" fmla="*/ 0 60000 65536"/>
                    <a:gd name="T8" fmla="*/ 0 60000 65536"/>
                    <a:gd name="T9" fmla="*/ 0 w 43195"/>
                    <a:gd name="T10" fmla="*/ 0 h 26738"/>
                    <a:gd name="T11" fmla="*/ 43195 w 43195"/>
                    <a:gd name="T12" fmla="*/ 26738 h 26738"/>
                  </a:gdLst>
                  <a:ahLst/>
                  <a:cxnLst>
                    <a:cxn ang="T6">
                      <a:pos x="T0" y="T1"/>
                    </a:cxn>
                    <a:cxn ang="T7">
                      <a:pos x="T2" y="T3"/>
                    </a:cxn>
                    <a:cxn ang="T8">
                      <a:pos x="T4" y="T5"/>
                    </a:cxn>
                  </a:cxnLst>
                  <a:rect l="T9" t="T10" r="T11" b="T12"/>
                  <a:pathLst>
                    <a:path w="43195" h="26738" fill="none" extrusionOk="0">
                      <a:moveTo>
                        <a:pt x="-1" y="21148"/>
                      </a:moveTo>
                      <a:cubicBezTo>
                        <a:pt x="245" y="9397"/>
                        <a:pt x="9841" y="-1"/>
                        <a:pt x="21595" y="0"/>
                      </a:cubicBezTo>
                      <a:cubicBezTo>
                        <a:pt x="33524" y="0"/>
                        <a:pt x="43195" y="9670"/>
                        <a:pt x="43195" y="21600"/>
                      </a:cubicBezTo>
                      <a:cubicBezTo>
                        <a:pt x="43195" y="23331"/>
                        <a:pt x="42986" y="25056"/>
                        <a:pt x="42575" y="26738"/>
                      </a:cubicBezTo>
                    </a:path>
                    <a:path w="43195" h="26738" stroke="0" extrusionOk="0">
                      <a:moveTo>
                        <a:pt x="-1" y="21148"/>
                      </a:moveTo>
                      <a:cubicBezTo>
                        <a:pt x="245" y="9397"/>
                        <a:pt x="9841" y="-1"/>
                        <a:pt x="21595" y="0"/>
                      </a:cubicBezTo>
                      <a:cubicBezTo>
                        <a:pt x="33524" y="0"/>
                        <a:pt x="43195" y="9670"/>
                        <a:pt x="43195" y="21600"/>
                      </a:cubicBezTo>
                      <a:cubicBezTo>
                        <a:pt x="43195" y="23331"/>
                        <a:pt x="42986" y="25056"/>
                        <a:pt x="42575" y="26738"/>
                      </a:cubicBezTo>
                      <a:lnTo>
                        <a:pt x="21595" y="21600"/>
                      </a:lnTo>
                      <a:lnTo>
                        <a:pt x="-1" y="21148"/>
                      </a:lnTo>
                      <a:close/>
                    </a:path>
                  </a:pathLst>
                </a:custGeom>
                <a:noFill/>
                <a:ln w="3810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grpSp>
            <p:nvGrpSpPr>
              <p:cNvPr id="87052" name="Group 8">
                <a:extLst>
                  <a:ext uri="{FF2B5EF4-FFF2-40B4-BE49-F238E27FC236}">
                    <a16:creationId xmlns:a16="http://schemas.microsoft.com/office/drawing/2014/main" id="{B3EDE818-850E-4BE2-B7D7-F73ED4DEB232}"/>
                  </a:ext>
                </a:extLst>
              </p:cNvPr>
              <p:cNvGrpSpPr>
                <a:grpSpLocks/>
              </p:cNvGrpSpPr>
              <p:nvPr/>
            </p:nvGrpSpPr>
            <p:grpSpPr bwMode="auto">
              <a:xfrm>
                <a:off x="1928" y="2880"/>
                <a:ext cx="1179" cy="1089"/>
                <a:chOff x="2109" y="2160"/>
                <a:chExt cx="1451" cy="1497"/>
              </a:xfrm>
            </p:grpSpPr>
            <p:sp>
              <p:nvSpPr>
                <p:cNvPr id="87072" name="Oval 9">
                  <a:extLst>
                    <a:ext uri="{FF2B5EF4-FFF2-40B4-BE49-F238E27FC236}">
                      <a16:creationId xmlns:a16="http://schemas.microsoft.com/office/drawing/2014/main" id="{A936477F-F770-41E6-8CEF-93E4F7FF48AA}"/>
                    </a:ext>
                  </a:extLst>
                </p:cNvPr>
                <p:cNvSpPr>
                  <a:spLocks noChangeArrowheads="1"/>
                </p:cNvSpPr>
                <p:nvPr/>
              </p:nvSpPr>
              <p:spPr bwMode="auto">
                <a:xfrm>
                  <a:off x="2109" y="2251"/>
                  <a:ext cx="1451" cy="1406"/>
                </a:xfrm>
                <a:prstGeom prst="ellipse">
                  <a:avLst/>
                </a:prstGeom>
                <a:noFill/>
                <a:ln w="28575">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grpSp>
              <p:nvGrpSpPr>
                <p:cNvPr id="87073" name="Group 10">
                  <a:extLst>
                    <a:ext uri="{FF2B5EF4-FFF2-40B4-BE49-F238E27FC236}">
                      <a16:creationId xmlns:a16="http://schemas.microsoft.com/office/drawing/2014/main" id="{0071E545-4F8F-4D62-92D8-6AF015EBC4F8}"/>
                    </a:ext>
                  </a:extLst>
                </p:cNvPr>
                <p:cNvGrpSpPr>
                  <a:grpSpLocks/>
                </p:cNvGrpSpPr>
                <p:nvPr/>
              </p:nvGrpSpPr>
              <p:grpSpPr bwMode="auto">
                <a:xfrm>
                  <a:off x="2245" y="2478"/>
                  <a:ext cx="1179" cy="1043"/>
                  <a:chOff x="2245" y="2478"/>
                  <a:chExt cx="1179" cy="1043"/>
                </a:xfrm>
              </p:grpSpPr>
              <p:sp>
                <p:nvSpPr>
                  <p:cNvPr id="87076" name="Arc 11">
                    <a:extLst>
                      <a:ext uri="{FF2B5EF4-FFF2-40B4-BE49-F238E27FC236}">
                        <a16:creationId xmlns:a16="http://schemas.microsoft.com/office/drawing/2014/main" id="{CF19A434-0E0D-40CC-A19E-D7C24E83BB4E}"/>
                      </a:ext>
                    </a:extLst>
                  </p:cNvPr>
                  <p:cNvSpPr>
                    <a:spLocks/>
                  </p:cNvSpPr>
                  <p:nvPr/>
                </p:nvSpPr>
                <p:spPr bwMode="auto">
                  <a:xfrm>
                    <a:off x="2245" y="2478"/>
                    <a:ext cx="1179" cy="1043"/>
                  </a:xfrm>
                  <a:custGeom>
                    <a:avLst/>
                    <a:gdLst>
                      <a:gd name="T0" fmla="*/ 0 w 43200"/>
                      <a:gd name="T1" fmla="*/ 0 h 39034"/>
                      <a:gd name="T2" fmla="*/ 0 w 43200"/>
                      <a:gd name="T3" fmla="*/ 0 h 39034"/>
                      <a:gd name="T4" fmla="*/ 0 w 43200"/>
                      <a:gd name="T5" fmla="*/ 0 h 39034"/>
                      <a:gd name="T6" fmla="*/ 0 60000 65536"/>
                      <a:gd name="T7" fmla="*/ 0 60000 65536"/>
                      <a:gd name="T8" fmla="*/ 0 60000 65536"/>
                      <a:gd name="T9" fmla="*/ 0 w 43200"/>
                      <a:gd name="T10" fmla="*/ 0 h 39034"/>
                      <a:gd name="T11" fmla="*/ 43200 w 43200"/>
                      <a:gd name="T12" fmla="*/ 39034 h 39034"/>
                    </a:gdLst>
                    <a:ahLst/>
                    <a:cxnLst>
                      <a:cxn ang="T6">
                        <a:pos x="T0" y="T1"/>
                      </a:cxn>
                      <a:cxn ang="T7">
                        <a:pos x="T2" y="T3"/>
                      </a:cxn>
                      <a:cxn ang="T8">
                        <a:pos x="T4" y="T5"/>
                      </a:cxn>
                    </a:cxnLst>
                    <a:rect l="T9" t="T10" r="T11" b="T12"/>
                    <a:pathLst>
                      <a:path w="43200" h="39034" fill="none" extrusionOk="0">
                        <a:moveTo>
                          <a:pt x="35791" y="1150"/>
                        </a:moveTo>
                        <a:cubicBezTo>
                          <a:pt x="40498" y="5252"/>
                          <a:pt x="43200" y="11190"/>
                          <a:pt x="43200" y="17434"/>
                        </a:cubicBezTo>
                        <a:cubicBezTo>
                          <a:pt x="43200" y="29363"/>
                          <a:pt x="33529" y="39034"/>
                          <a:pt x="21600" y="39034"/>
                        </a:cubicBezTo>
                        <a:cubicBezTo>
                          <a:pt x="9670" y="39034"/>
                          <a:pt x="0" y="29363"/>
                          <a:pt x="0" y="17434"/>
                        </a:cubicBezTo>
                        <a:cubicBezTo>
                          <a:pt x="-1" y="10544"/>
                          <a:pt x="3286" y="4067"/>
                          <a:pt x="8847" y="-1"/>
                        </a:cubicBezTo>
                      </a:path>
                      <a:path w="43200" h="39034" stroke="0" extrusionOk="0">
                        <a:moveTo>
                          <a:pt x="35791" y="1150"/>
                        </a:moveTo>
                        <a:cubicBezTo>
                          <a:pt x="40498" y="5252"/>
                          <a:pt x="43200" y="11190"/>
                          <a:pt x="43200" y="17434"/>
                        </a:cubicBezTo>
                        <a:cubicBezTo>
                          <a:pt x="43200" y="29363"/>
                          <a:pt x="33529" y="39034"/>
                          <a:pt x="21600" y="39034"/>
                        </a:cubicBezTo>
                        <a:cubicBezTo>
                          <a:pt x="9670" y="39034"/>
                          <a:pt x="0" y="29363"/>
                          <a:pt x="0" y="17434"/>
                        </a:cubicBezTo>
                        <a:cubicBezTo>
                          <a:pt x="-1" y="10544"/>
                          <a:pt x="3286" y="4067"/>
                          <a:pt x="8847" y="-1"/>
                        </a:cubicBezTo>
                        <a:lnTo>
                          <a:pt x="21600" y="17434"/>
                        </a:lnTo>
                        <a:lnTo>
                          <a:pt x="35791" y="1150"/>
                        </a:lnTo>
                        <a:close/>
                      </a:path>
                    </a:pathLst>
                  </a:custGeom>
                  <a:noFill/>
                  <a:ln w="3810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77" name="Arc 12">
                    <a:extLst>
                      <a:ext uri="{FF2B5EF4-FFF2-40B4-BE49-F238E27FC236}">
                        <a16:creationId xmlns:a16="http://schemas.microsoft.com/office/drawing/2014/main" id="{718A0D9F-F0B9-4004-A1AE-6409FD0CC3F1}"/>
                      </a:ext>
                    </a:extLst>
                  </p:cNvPr>
                  <p:cNvSpPr>
                    <a:spLocks/>
                  </p:cNvSpPr>
                  <p:nvPr/>
                </p:nvSpPr>
                <p:spPr bwMode="auto">
                  <a:xfrm rot="306130" flipV="1">
                    <a:off x="2472" y="2478"/>
                    <a:ext cx="726" cy="227"/>
                  </a:xfrm>
                  <a:custGeom>
                    <a:avLst/>
                    <a:gdLst>
                      <a:gd name="T0" fmla="*/ 0 w 43195"/>
                      <a:gd name="T1" fmla="*/ 0 h 26738"/>
                      <a:gd name="T2" fmla="*/ 0 w 43195"/>
                      <a:gd name="T3" fmla="*/ 0 h 26738"/>
                      <a:gd name="T4" fmla="*/ 0 w 43195"/>
                      <a:gd name="T5" fmla="*/ 0 h 26738"/>
                      <a:gd name="T6" fmla="*/ 0 60000 65536"/>
                      <a:gd name="T7" fmla="*/ 0 60000 65536"/>
                      <a:gd name="T8" fmla="*/ 0 60000 65536"/>
                      <a:gd name="T9" fmla="*/ 0 w 43195"/>
                      <a:gd name="T10" fmla="*/ 0 h 26738"/>
                      <a:gd name="T11" fmla="*/ 43195 w 43195"/>
                      <a:gd name="T12" fmla="*/ 26738 h 26738"/>
                    </a:gdLst>
                    <a:ahLst/>
                    <a:cxnLst>
                      <a:cxn ang="T6">
                        <a:pos x="T0" y="T1"/>
                      </a:cxn>
                      <a:cxn ang="T7">
                        <a:pos x="T2" y="T3"/>
                      </a:cxn>
                      <a:cxn ang="T8">
                        <a:pos x="T4" y="T5"/>
                      </a:cxn>
                    </a:cxnLst>
                    <a:rect l="T9" t="T10" r="T11" b="T12"/>
                    <a:pathLst>
                      <a:path w="43195" h="26738" fill="none" extrusionOk="0">
                        <a:moveTo>
                          <a:pt x="-1" y="21148"/>
                        </a:moveTo>
                        <a:cubicBezTo>
                          <a:pt x="245" y="9397"/>
                          <a:pt x="9841" y="-1"/>
                          <a:pt x="21595" y="0"/>
                        </a:cubicBezTo>
                        <a:cubicBezTo>
                          <a:pt x="33524" y="0"/>
                          <a:pt x="43195" y="9670"/>
                          <a:pt x="43195" y="21600"/>
                        </a:cubicBezTo>
                        <a:cubicBezTo>
                          <a:pt x="43195" y="23331"/>
                          <a:pt x="42986" y="25056"/>
                          <a:pt x="42575" y="26738"/>
                        </a:cubicBezTo>
                      </a:path>
                      <a:path w="43195" h="26738" stroke="0" extrusionOk="0">
                        <a:moveTo>
                          <a:pt x="-1" y="21148"/>
                        </a:moveTo>
                        <a:cubicBezTo>
                          <a:pt x="245" y="9397"/>
                          <a:pt x="9841" y="-1"/>
                          <a:pt x="21595" y="0"/>
                        </a:cubicBezTo>
                        <a:cubicBezTo>
                          <a:pt x="33524" y="0"/>
                          <a:pt x="43195" y="9670"/>
                          <a:pt x="43195" y="21600"/>
                        </a:cubicBezTo>
                        <a:cubicBezTo>
                          <a:pt x="43195" y="23331"/>
                          <a:pt x="42986" y="25056"/>
                          <a:pt x="42575" y="26738"/>
                        </a:cubicBezTo>
                        <a:lnTo>
                          <a:pt x="21595" y="21600"/>
                        </a:lnTo>
                        <a:lnTo>
                          <a:pt x="-1" y="21148"/>
                        </a:lnTo>
                        <a:close/>
                      </a:path>
                    </a:pathLst>
                  </a:custGeom>
                  <a:noFill/>
                  <a:ln w="3810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87074" name="Arc 13">
                  <a:extLst>
                    <a:ext uri="{FF2B5EF4-FFF2-40B4-BE49-F238E27FC236}">
                      <a16:creationId xmlns:a16="http://schemas.microsoft.com/office/drawing/2014/main" id="{A70181D8-75E7-41FF-9CEF-52E81C627694}"/>
                    </a:ext>
                  </a:extLst>
                </p:cNvPr>
                <p:cNvSpPr>
                  <a:spLocks/>
                </p:cNvSpPr>
                <p:nvPr/>
              </p:nvSpPr>
              <p:spPr bwMode="auto">
                <a:xfrm flipH="1">
                  <a:off x="2154" y="2160"/>
                  <a:ext cx="499" cy="31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75" name="Arc 14">
                  <a:extLst>
                    <a:ext uri="{FF2B5EF4-FFF2-40B4-BE49-F238E27FC236}">
                      <a16:creationId xmlns:a16="http://schemas.microsoft.com/office/drawing/2014/main" id="{E3686519-FDD1-4278-AE15-60717D5BA19D}"/>
                    </a:ext>
                  </a:extLst>
                </p:cNvPr>
                <p:cNvSpPr>
                  <a:spLocks/>
                </p:cNvSpPr>
                <p:nvPr/>
              </p:nvSpPr>
              <p:spPr bwMode="auto">
                <a:xfrm rot="13137213" flipH="1">
                  <a:off x="2835" y="2341"/>
                  <a:ext cx="272" cy="31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grpSp>
            <p:nvGrpSpPr>
              <p:cNvPr id="87053" name="Group 15">
                <a:extLst>
                  <a:ext uri="{FF2B5EF4-FFF2-40B4-BE49-F238E27FC236}">
                    <a16:creationId xmlns:a16="http://schemas.microsoft.com/office/drawing/2014/main" id="{F1028D6A-5697-4567-9522-E6B47605E8FB}"/>
                  </a:ext>
                </a:extLst>
              </p:cNvPr>
              <p:cNvGrpSpPr>
                <a:grpSpLocks/>
              </p:cNvGrpSpPr>
              <p:nvPr/>
            </p:nvGrpSpPr>
            <p:grpSpPr bwMode="auto">
              <a:xfrm>
                <a:off x="295" y="2653"/>
                <a:ext cx="1089" cy="1270"/>
                <a:chOff x="158" y="1791"/>
                <a:chExt cx="1451" cy="1820"/>
              </a:xfrm>
            </p:grpSpPr>
            <p:grpSp>
              <p:nvGrpSpPr>
                <p:cNvPr id="87067" name="Group 16">
                  <a:extLst>
                    <a:ext uri="{FF2B5EF4-FFF2-40B4-BE49-F238E27FC236}">
                      <a16:creationId xmlns:a16="http://schemas.microsoft.com/office/drawing/2014/main" id="{B868AD5E-8AFE-41E9-869F-E0B6C99C9714}"/>
                    </a:ext>
                  </a:extLst>
                </p:cNvPr>
                <p:cNvGrpSpPr>
                  <a:grpSpLocks/>
                </p:cNvGrpSpPr>
                <p:nvPr/>
              </p:nvGrpSpPr>
              <p:grpSpPr bwMode="auto">
                <a:xfrm>
                  <a:off x="158" y="2205"/>
                  <a:ext cx="1451" cy="1406"/>
                  <a:chOff x="2887" y="2868"/>
                  <a:chExt cx="672" cy="672"/>
                </a:xfrm>
              </p:grpSpPr>
              <p:sp>
                <p:nvSpPr>
                  <p:cNvPr id="87070" name="Oval 17">
                    <a:extLst>
                      <a:ext uri="{FF2B5EF4-FFF2-40B4-BE49-F238E27FC236}">
                        <a16:creationId xmlns:a16="http://schemas.microsoft.com/office/drawing/2014/main" id="{B8A2E725-B5EE-40E0-B045-E2B8259B0275}"/>
                      </a:ext>
                    </a:extLst>
                  </p:cNvPr>
                  <p:cNvSpPr>
                    <a:spLocks noChangeArrowheads="1"/>
                  </p:cNvSpPr>
                  <p:nvPr/>
                </p:nvSpPr>
                <p:spPr bwMode="auto">
                  <a:xfrm>
                    <a:off x="2887" y="2868"/>
                    <a:ext cx="672" cy="672"/>
                  </a:xfrm>
                  <a:prstGeom prst="ellipse">
                    <a:avLst/>
                  </a:prstGeom>
                  <a:noFill/>
                  <a:ln w="28575">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87071" name="Oval 18">
                    <a:extLst>
                      <a:ext uri="{FF2B5EF4-FFF2-40B4-BE49-F238E27FC236}">
                        <a16:creationId xmlns:a16="http://schemas.microsoft.com/office/drawing/2014/main" id="{24B381CF-6C63-4392-A227-8BE2CA4D1C79}"/>
                      </a:ext>
                    </a:extLst>
                  </p:cNvPr>
                  <p:cNvSpPr>
                    <a:spLocks noChangeArrowheads="1"/>
                  </p:cNvSpPr>
                  <p:nvPr/>
                </p:nvSpPr>
                <p:spPr bwMode="auto">
                  <a:xfrm>
                    <a:off x="2935" y="2916"/>
                    <a:ext cx="576" cy="576"/>
                  </a:xfrm>
                  <a:prstGeom prst="ellipse">
                    <a:avLst/>
                  </a:prstGeom>
                  <a:noFill/>
                  <a:ln w="3810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accent1"/>
                      </a:solidFill>
                      <a:latin typeface="Verdana" panose="020B0604030504040204" pitchFamily="34" charset="0"/>
                    </a:endParaRPr>
                  </a:p>
                </p:txBody>
              </p:sp>
            </p:grpSp>
            <p:sp>
              <p:nvSpPr>
                <p:cNvPr id="87068" name="Line 19">
                  <a:extLst>
                    <a:ext uri="{FF2B5EF4-FFF2-40B4-BE49-F238E27FC236}">
                      <a16:creationId xmlns:a16="http://schemas.microsoft.com/office/drawing/2014/main" id="{2840BCC6-EAC5-49DC-8A51-A69CF2DCFF80}"/>
                    </a:ext>
                  </a:extLst>
                </p:cNvPr>
                <p:cNvSpPr>
                  <a:spLocks noChangeShapeType="1"/>
                </p:cNvSpPr>
                <p:nvPr/>
              </p:nvSpPr>
              <p:spPr bwMode="auto">
                <a:xfrm>
                  <a:off x="884" y="2115"/>
                  <a:ext cx="0" cy="272"/>
                </a:xfrm>
                <a:prstGeom prst="line">
                  <a:avLst/>
                </a:prstGeom>
                <a:noFill/>
                <a:ln w="57150">
                  <a:solidFill>
                    <a:srgbClr val="B83D68"/>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7069" name="Text Box 20">
                  <a:extLst>
                    <a:ext uri="{FF2B5EF4-FFF2-40B4-BE49-F238E27FC236}">
                      <a16:creationId xmlns:a16="http://schemas.microsoft.com/office/drawing/2014/main" id="{B82C05D8-24FC-4DB6-951F-0F2E979D8354}"/>
                    </a:ext>
                  </a:extLst>
                </p:cNvPr>
                <p:cNvSpPr txBox="1">
                  <a:spLocks noChangeArrowheads="1"/>
                </p:cNvSpPr>
                <p:nvPr/>
              </p:nvSpPr>
              <p:spPr bwMode="auto">
                <a:xfrm>
                  <a:off x="691" y="1791"/>
                  <a:ext cx="437" cy="39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dirty="0" err="1">
                      <a:solidFill>
                        <a:schemeClr val="tx2"/>
                      </a:solidFill>
                      <a:latin typeface="Times New Roman" panose="02020603050405020304" pitchFamily="18" charset="0"/>
                      <a:cs typeface="Times New Roman" panose="02020603050405020304" pitchFamily="18" charset="0"/>
                    </a:rPr>
                    <a:t>ori</a:t>
                  </a:r>
                  <a:endParaRPr kumimoji="1" lang="en-US" altLang="zh-CN" sz="2000" dirty="0">
                    <a:solidFill>
                      <a:schemeClr val="tx2"/>
                    </a:solidFill>
                    <a:latin typeface="Times New Roman" panose="02020603050405020304" pitchFamily="18" charset="0"/>
                    <a:cs typeface="Times New Roman" panose="02020603050405020304" pitchFamily="18" charset="0"/>
                  </a:endParaRPr>
                </a:p>
              </p:txBody>
            </p:sp>
          </p:grpSp>
          <p:sp>
            <p:nvSpPr>
              <p:cNvPr id="87054" name="Oval 21">
                <a:extLst>
                  <a:ext uri="{FF2B5EF4-FFF2-40B4-BE49-F238E27FC236}">
                    <a16:creationId xmlns:a16="http://schemas.microsoft.com/office/drawing/2014/main" id="{A658AC8C-36AA-4A4A-A85F-B0E95E725DE7}"/>
                  </a:ext>
                </a:extLst>
              </p:cNvPr>
              <p:cNvSpPr>
                <a:spLocks noChangeArrowheads="1"/>
              </p:cNvSpPr>
              <p:nvPr/>
            </p:nvSpPr>
            <p:spPr bwMode="auto">
              <a:xfrm>
                <a:off x="4106" y="2200"/>
                <a:ext cx="1088" cy="952"/>
              </a:xfrm>
              <a:prstGeom prst="ellipse">
                <a:avLst/>
              </a:prstGeom>
              <a:noFill/>
              <a:ln w="3810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137238" name="Arc 22">
                <a:extLst>
                  <a:ext uri="{FF2B5EF4-FFF2-40B4-BE49-F238E27FC236}">
                    <a16:creationId xmlns:a16="http://schemas.microsoft.com/office/drawing/2014/main" id="{F97F7BF8-8312-4799-B596-936F45E1C362}"/>
                  </a:ext>
                </a:extLst>
              </p:cNvPr>
              <p:cNvSpPr>
                <a:spLocks/>
              </p:cNvSpPr>
              <p:nvPr/>
            </p:nvSpPr>
            <p:spPr bwMode="auto">
              <a:xfrm rot="21314182" flipH="1">
                <a:off x="3969" y="2069"/>
                <a:ext cx="637" cy="1024"/>
              </a:xfrm>
              <a:custGeom>
                <a:avLst/>
                <a:gdLst>
                  <a:gd name="G0" fmla="+- 0 0 0"/>
                  <a:gd name="G1" fmla="+- 21499 0 0"/>
                  <a:gd name="G2" fmla="+- 21600 0 0"/>
                  <a:gd name="T0" fmla="*/ 2088 w 21600"/>
                  <a:gd name="T1" fmla="*/ 0 h 34826"/>
                  <a:gd name="T2" fmla="*/ 16999 w 21600"/>
                  <a:gd name="T3" fmla="*/ 34826 h 34826"/>
                  <a:gd name="T4" fmla="*/ 0 w 21600"/>
                  <a:gd name="T5" fmla="*/ 21499 h 34826"/>
                </a:gdLst>
                <a:ahLst/>
                <a:cxnLst>
                  <a:cxn ang="0">
                    <a:pos x="T0" y="T1"/>
                  </a:cxn>
                  <a:cxn ang="0">
                    <a:pos x="T2" y="T3"/>
                  </a:cxn>
                  <a:cxn ang="0">
                    <a:pos x="T4" y="T5"/>
                  </a:cxn>
                </a:cxnLst>
                <a:rect l="0" t="0" r="r" b="b"/>
                <a:pathLst>
                  <a:path w="21600" h="34826" fill="none" extrusionOk="0">
                    <a:moveTo>
                      <a:pt x="2087" y="0"/>
                    </a:moveTo>
                    <a:cubicBezTo>
                      <a:pt x="13156" y="1075"/>
                      <a:pt x="21600" y="10378"/>
                      <a:pt x="21600" y="21499"/>
                    </a:cubicBezTo>
                    <a:cubicBezTo>
                      <a:pt x="21600" y="26330"/>
                      <a:pt x="19979" y="31023"/>
                      <a:pt x="16998" y="34825"/>
                    </a:cubicBezTo>
                  </a:path>
                  <a:path w="21600" h="34826" stroke="0" extrusionOk="0">
                    <a:moveTo>
                      <a:pt x="2087" y="0"/>
                    </a:moveTo>
                    <a:cubicBezTo>
                      <a:pt x="13156" y="1075"/>
                      <a:pt x="21600" y="10378"/>
                      <a:pt x="21600" y="21499"/>
                    </a:cubicBezTo>
                    <a:cubicBezTo>
                      <a:pt x="21600" y="26330"/>
                      <a:pt x="19979" y="31023"/>
                      <a:pt x="16998" y="34825"/>
                    </a:cubicBezTo>
                    <a:lnTo>
                      <a:pt x="0" y="21499"/>
                    </a:lnTo>
                    <a:close/>
                  </a:path>
                </a:pathLst>
              </a:custGeom>
              <a:noFill/>
              <a:ln w="38100">
                <a:solidFill>
                  <a:srgbClr val="B83D68"/>
                </a:solidFill>
                <a:round/>
                <a:headEnd/>
                <a:tailEnd type="triangle" w="med" len="med"/>
              </a:ln>
              <a:effectLst/>
            </p:spPr>
            <p:txBody>
              <a:bodyPr wrap="none" anchor="ctr"/>
              <a:lstStyle/>
              <a:p>
                <a:pPr eaLnBrk="1" hangingPunct="1">
                  <a:defRPr/>
                </a:pPr>
                <a:endParaRPr lang="zh-CN" altLang="en-US" dirty="0">
                  <a:ln>
                    <a:solidFill>
                      <a:sysClr val="windowText" lastClr="000000"/>
                    </a:solidFill>
                  </a:ln>
                  <a:solidFill>
                    <a:schemeClr val="tx1"/>
                  </a:solidFill>
                </a:endParaRPr>
              </a:p>
            </p:txBody>
          </p:sp>
          <p:sp>
            <p:nvSpPr>
              <p:cNvPr id="87056" name="Arc 23">
                <a:extLst>
                  <a:ext uri="{FF2B5EF4-FFF2-40B4-BE49-F238E27FC236}">
                    <a16:creationId xmlns:a16="http://schemas.microsoft.com/office/drawing/2014/main" id="{22136664-EFA0-432D-96B4-9E12DC30109B}"/>
                  </a:ext>
                </a:extLst>
              </p:cNvPr>
              <p:cNvSpPr>
                <a:spLocks/>
              </p:cNvSpPr>
              <p:nvPr/>
            </p:nvSpPr>
            <p:spPr bwMode="auto">
              <a:xfrm rot="11340094" flipH="1">
                <a:off x="4605" y="3152"/>
                <a:ext cx="636" cy="1025"/>
              </a:xfrm>
              <a:custGeom>
                <a:avLst/>
                <a:gdLst>
                  <a:gd name="T0" fmla="*/ 0 w 21600"/>
                  <a:gd name="T1" fmla="*/ 0 h 34826"/>
                  <a:gd name="T2" fmla="*/ 0 w 21600"/>
                  <a:gd name="T3" fmla="*/ 0 h 34826"/>
                  <a:gd name="T4" fmla="*/ 0 w 21600"/>
                  <a:gd name="T5" fmla="*/ 0 h 34826"/>
                  <a:gd name="T6" fmla="*/ 0 60000 65536"/>
                  <a:gd name="T7" fmla="*/ 0 60000 65536"/>
                  <a:gd name="T8" fmla="*/ 0 60000 65536"/>
                  <a:gd name="T9" fmla="*/ 0 w 21600"/>
                  <a:gd name="T10" fmla="*/ 0 h 34826"/>
                  <a:gd name="T11" fmla="*/ 21600 w 21600"/>
                  <a:gd name="T12" fmla="*/ 34826 h 34826"/>
                </a:gdLst>
                <a:ahLst/>
                <a:cxnLst>
                  <a:cxn ang="T6">
                    <a:pos x="T0" y="T1"/>
                  </a:cxn>
                  <a:cxn ang="T7">
                    <a:pos x="T2" y="T3"/>
                  </a:cxn>
                  <a:cxn ang="T8">
                    <a:pos x="T4" y="T5"/>
                  </a:cxn>
                </a:cxnLst>
                <a:rect l="T9" t="T10" r="T11" b="T12"/>
                <a:pathLst>
                  <a:path w="21600" h="34826" fill="none" extrusionOk="0">
                    <a:moveTo>
                      <a:pt x="2087" y="0"/>
                    </a:moveTo>
                    <a:cubicBezTo>
                      <a:pt x="13156" y="1075"/>
                      <a:pt x="21600" y="10378"/>
                      <a:pt x="21600" y="21499"/>
                    </a:cubicBezTo>
                    <a:cubicBezTo>
                      <a:pt x="21600" y="26330"/>
                      <a:pt x="19979" y="31023"/>
                      <a:pt x="16998" y="34825"/>
                    </a:cubicBezTo>
                  </a:path>
                  <a:path w="21600" h="34826" stroke="0" extrusionOk="0">
                    <a:moveTo>
                      <a:pt x="2087" y="0"/>
                    </a:moveTo>
                    <a:cubicBezTo>
                      <a:pt x="13156" y="1075"/>
                      <a:pt x="21600" y="10378"/>
                      <a:pt x="21600" y="21499"/>
                    </a:cubicBezTo>
                    <a:cubicBezTo>
                      <a:pt x="21600" y="26330"/>
                      <a:pt x="19979" y="31023"/>
                      <a:pt x="16998" y="34825"/>
                    </a:cubicBezTo>
                    <a:lnTo>
                      <a:pt x="0" y="21499"/>
                    </a:lnTo>
                    <a:lnTo>
                      <a:pt x="2087" y="0"/>
                    </a:lnTo>
                    <a:close/>
                  </a:path>
                </a:pathLst>
              </a:custGeom>
              <a:noFill/>
              <a:ln w="38100">
                <a:solidFill>
                  <a:srgbClr val="B83D68"/>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57" name="Arc 24">
                <a:extLst>
                  <a:ext uri="{FF2B5EF4-FFF2-40B4-BE49-F238E27FC236}">
                    <a16:creationId xmlns:a16="http://schemas.microsoft.com/office/drawing/2014/main" id="{02410959-EA77-4AAF-8BD0-295172DA5B7F}"/>
                  </a:ext>
                </a:extLst>
              </p:cNvPr>
              <p:cNvSpPr>
                <a:spLocks/>
              </p:cNvSpPr>
              <p:nvPr/>
            </p:nvSpPr>
            <p:spPr bwMode="auto">
              <a:xfrm>
                <a:off x="4650" y="2064"/>
                <a:ext cx="318"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58" name="Arc 25">
                <a:extLst>
                  <a:ext uri="{FF2B5EF4-FFF2-40B4-BE49-F238E27FC236}">
                    <a16:creationId xmlns:a16="http://schemas.microsoft.com/office/drawing/2014/main" id="{F5BEEB39-336B-4E63-ADA8-A5446AB17795}"/>
                  </a:ext>
                </a:extLst>
              </p:cNvPr>
              <p:cNvSpPr>
                <a:spLocks/>
              </p:cNvSpPr>
              <p:nvPr/>
            </p:nvSpPr>
            <p:spPr bwMode="auto">
              <a:xfrm rot="2485420">
                <a:off x="4967" y="2291"/>
                <a:ext cx="318"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59" name="Arc 26">
                <a:extLst>
                  <a:ext uri="{FF2B5EF4-FFF2-40B4-BE49-F238E27FC236}">
                    <a16:creationId xmlns:a16="http://schemas.microsoft.com/office/drawing/2014/main" id="{23E39A1B-6B67-403F-9DC1-CE6A7A55BF6E}"/>
                  </a:ext>
                </a:extLst>
              </p:cNvPr>
              <p:cNvSpPr>
                <a:spLocks/>
              </p:cNvSpPr>
              <p:nvPr/>
            </p:nvSpPr>
            <p:spPr bwMode="auto">
              <a:xfrm rot="3977841">
                <a:off x="5126" y="2677"/>
                <a:ext cx="318"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60" name="Arc 27">
                <a:extLst>
                  <a:ext uri="{FF2B5EF4-FFF2-40B4-BE49-F238E27FC236}">
                    <a16:creationId xmlns:a16="http://schemas.microsoft.com/office/drawing/2014/main" id="{26073766-4BDD-4F5A-A9C9-73E8AFAC90AC}"/>
                  </a:ext>
                </a:extLst>
              </p:cNvPr>
              <p:cNvSpPr>
                <a:spLocks/>
              </p:cNvSpPr>
              <p:nvPr/>
            </p:nvSpPr>
            <p:spPr bwMode="auto">
              <a:xfrm rot="-6553840">
                <a:off x="3856" y="3402"/>
                <a:ext cx="318"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61" name="Arc 28">
                <a:extLst>
                  <a:ext uri="{FF2B5EF4-FFF2-40B4-BE49-F238E27FC236}">
                    <a16:creationId xmlns:a16="http://schemas.microsoft.com/office/drawing/2014/main" id="{C01C14EA-31D4-43D8-BC37-DDBE8D61D7E3}"/>
                  </a:ext>
                </a:extLst>
              </p:cNvPr>
              <p:cNvSpPr>
                <a:spLocks/>
              </p:cNvSpPr>
              <p:nvPr/>
            </p:nvSpPr>
            <p:spPr bwMode="auto">
              <a:xfrm rot="-7992605">
                <a:off x="3935" y="3776"/>
                <a:ext cx="318" cy="6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62" name="Arc 29">
                <a:extLst>
                  <a:ext uri="{FF2B5EF4-FFF2-40B4-BE49-F238E27FC236}">
                    <a16:creationId xmlns:a16="http://schemas.microsoft.com/office/drawing/2014/main" id="{00A7CBEC-EE2F-465B-ACDF-F1D5E3B3502E}"/>
                  </a:ext>
                </a:extLst>
              </p:cNvPr>
              <p:cNvSpPr>
                <a:spLocks/>
              </p:cNvSpPr>
              <p:nvPr/>
            </p:nvSpPr>
            <p:spPr bwMode="auto">
              <a:xfrm rot="-10106392">
                <a:off x="4196" y="4014"/>
                <a:ext cx="318"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B83D68"/>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37246" name="Line 30">
                <a:extLst>
                  <a:ext uri="{FF2B5EF4-FFF2-40B4-BE49-F238E27FC236}">
                    <a16:creationId xmlns:a16="http://schemas.microsoft.com/office/drawing/2014/main" id="{601C56FB-000B-4F48-8293-64C1167E68FE}"/>
                  </a:ext>
                </a:extLst>
              </p:cNvPr>
              <p:cNvSpPr>
                <a:spLocks noChangeShapeType="1"/>
              </p:cNvSpPr>
              <p:nvPr/>
            </p:nvSpPr>
            <p:spPr bwMode="auto">
              <a:xfrm>
                <a:off x="4696" y="3062"/>
                <a:ext cx="0" cy="363"/>
              </a:xfrm>
              <a:prstGeom prst="line">
                <a:avLst/>
              </a:prstGeom>
              <a:ln>
                <a:solidFill>
                  <a:srgbClr val="B83D68"/>
                </a:solidFill>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zh-CN" altLang="en-US"/>
              </a:p>
            </p:txBody>
          </p:sp>
          <p:sp>
            <p:nvSpPr>
              <p:cNvPr id="87064" name="Text Box 31">
                <a:extLst>
                  <a:ext uri="{FF2B5EF4-FFF2-40B4-BE49-F238E27FC236}">
                    <a16:creationId xmlns:a16="http://schemas.microsoft.com/office/drawing/2014/main" id="{2E7DAC64-1CA2-4BEA-BB31-73DDFD0F3E17}"/>
                  </a:ext>
                </a:extLst>
              </p:cNvPr>
              <p:cNvSpPr txBox="1">
                <a:spLocks noChangeArrowheads="1"/>
              </p:cNvSpPr>
              <p:nvPr/>
            </p:nvSpPr>
            <p:spPr bwMode="auto">
              <a:xfrm>
                <a:off x="4501" y="3373"/>
                <a:ext cx="328" cy="2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dirty="0" err="1">
                    <a:solidFill>
                      <a:schemeClr val="tx1"/>
                    </a:solidFill>
                    <a:latin typeface="Times New Roman" panose="02020603050405020304" pitchFamily="18" charset="0"/>
                    <a:cs typeface="Times New Roman" panose="02020603050405020304" pitchFamily="18" charset="0"/>
                  </a:rPr>
                  <a:t>ter</a:t>
                </a:r>
                <a:endParaRPr kumimoji="1" lang="en-US" altLang="zh-CN" sz="2000" dirty="0">
                  <a:solidFill>
                    <a:schemeClr val="tx1"/>
                  </a:solidFill>
                  <a:latin typeface="Times New Roman" panose="02020603050405020304" pitchFamily="18" charset="0"/>
                  <a:cs typeface="Times New Roman" panose="02020603050405020304" pitchFamily="18" charset="0"/>
                </a:endParaRPr>
              </a:p>
            </p:txBody>
          </p:sp>
          <p:sp>
            <p:nvSpPr>
              <p:cNvPr id="87065" name="Line 32">
                <a:extLst>
                  <a:ext uri="{FF2B5EF4-FFF2-40B4-BE49-F238E27FC236}">
                    <a16:creationId xmlns:a16="http://schemas.microsoft.com/office/drawing/2014/main" id="{C2D6A60B-4E8B-449E-B127-A817C2894AF6}"/>
                  </a:ext>
                </a:extLst>
              </p:cNvPr>
              <p:cNvSpPr>
                <a:spLocks noChangeShapeType="1"/>
              </p:cNvSpPr>
              <p:nvPr/>
            </p:nvSpPr>
            <p:spPr bwMode="auto">
              <a:xfrm>
                <a:off x="1475" y="3425"/>
                <a:ext cx="363" cy="0"/>
              </a:xfrm>
              <a:prstGeom prst="line">
                <a:avLst/>
              </a:prstGeom>
              <a:noFill/>
              <a:ln w="9525">
                <a:solidFill>
                  <a:srgbClr val="B83D68"/>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7066" name="Line 33">
                <a:extLst>
                  <a:ext uri="{FF2B5EF4-FFF2-40B4-BE49-F238E27FC236}">
                    <a16:creationId xmlns:a16="http://schemas.microsoft.com/office/drawing/2014/main" id="{39030AF0-1AE3-4BAB-ABEA-E4E5256C2A91}"/>
                  </a:ext>
                </a:extLst>
              </p:cNvPr>
              <p:cNvSpPr>
                <a:spLocks noChangeShapeType="1"/>
              </p:cNvSpPr>
              <p:nvPr/>
            </p:nvSpPr>
            <p:spPr bwMode="auto">
              <a:xfrm>
                <a:off x="3198" y="3425"/>
                <a:ext cx="545" cy="0"/>
              </a:xfrm>
              <a:prstGeom prst="line">
                <a:avLst/>
              </a:prstGeom>
              <a:noFill/>
              <a:ln w="9525">
                <a:solidFill>
                  <a:srgbClr val="B83D68"/>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87050" name="Text Box 34">
              <a:extLst>
                <a:ext uri="{FF2B5EF4-FFF2-40B4-BE49-F238E27FC236}">
                  <a16:creationId xmlns:a16="http://schemas.microsoft.com/office/drawing/2014/main" id="{E9EC1B8F-6537-41CA-BA7B-9F5C3419B497}"/>
                </a:ext>
              </a:extLst>
            </p:cNvPr>
            <p:cNvSpPr txBox="1">
              <a:spLocks noChangeArrowheads="1"/>
            </p:cNvSpPr>
            <p:nvPr/>
          </p:nvSpPr>
          <p:spPr bwMode="auto">
            <a:xfrm>
              <a:off x="819" y="2322"/>
              <a:ext cx="4279" cy="35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2800">
                  <a:solidFill>
                    <a:schemeClr val="tx1"/>
                  </a:solidFill>
                  <a:latin typeface="Times New Roman" panose="02020603050405020304" pitchFamily="18" charset="0"/>
                  <a:ea typeface="华文楷体" panose="02010600040101010101" pitchFamily="2" charset="-122"/>
                </a:rPr>
                <a:t>A                           B                                   C</a:t>
              </a:r>
            </a:p>
          </p:txBody>
        </p:sp>
      </p:grpSp>
      <p:grpSp>
        <p:nvGrpSpPr>
          <p:cNvPr id="87044" name="Group 4">
            <a:extLst>
              <a:ext uri="{FF2B5EF4-FFF2-40B4-BE49-F238E27FC236}">
                <a16:creationId xmlns:a16="http://schemas.microsoft.com/office/drawing/2014/main" id="{0EB93782-0361-4278-B250-6C2818F478A1}"/>
              </a:ext>
            </a:extLst>
          </p:cNvPr>
          <p:cNvGrpSpPr>
            <a:grpSpLocks/>
          </p:cNvGrpSpPr>
          <p:nvPr/>
        </p:nvGrpSpPr>
        <p:grpSpPr bwMode="auto">
          <a:xfrm>
            <a:off x="3935413" y="692696"/>
            <a:ext cx="3643312" cy="1300162"/>
            <a:chOff x="1474" y="2789"/>
            <a:chExt cx="2794" cy="1189"/>
          </a:xfrm>
        </p:grpSpPr>
        <p:sp>
          <p:nvSpPr>
            <p:cNvPr id="87045" name="Freeform 5">
              <a:extLst>
                <a:ext uri="{FF2B5EF4-FFF2-40B4-BE49-F238E27FC236}">
                  <a16:creationId xmlns:a16="http://schemas.microsoft.com/office/drawing/2014/main" id="{9CF0DC49-D8D5-467F-B151-B337DCF2E002}"/>
                </a:ext>
              </a:extLst>
            </p:cNvPr>
            <p:cNvSpPr>
              <a:spLocks/>
            </p:cNvSpPr>
            <p:nvPr/>
          </p:nvSpPr>
          <p:spPr bwMode="auto">
            <a:xfrm>
              <a:off x="1681" y="2789"/>
              <a:ext cx="2304" cy="304"/>
            </a:xfrm>
            <a:custGeom>
              <a:avLst/>
              <a:gdLst>
                <a:gd name="T0" fmla="*/ 0 w 2736"/>
                <a:gd name="T1" fmla="*/ 104 h 304"/>
                <a:gd name="T2" fmla="*/ 13 w 2736"/>
                <a:gd name="T3" fmla="*/ 152 h 304"/>
                <a:gd name="T4" fmla="*/ 20 w 2736"/>
                <a:gd name="T5" fmla="*/ 152 h 304"/>
                <a:gd name="T6" fmla="*/ 36 w 2736"/>
                <a:gd name="T7" fmla="*/ 152 h 304"/>
                <a:gd name="T8" fmla="*/ 47 w 2736"/>
                <a:gd name="T9" fmla="*/ 152 h 304"/>
                <a:gd name="T10" fmla="*/ 55 w 2736"/>
                <a:gd name="T11" fmla="*/ 104 h 304"/>
                <a:gd name="T12" fmla="*/ 56 w 2736"/>
                <a:gd name="T13" fmla="*/ 56 h 304"/>
                <a:gd name="T14" fmla="*/ 60 w 2736"/>
                <a:gd name="T15" fmla="*/ 56 h 304"/>
                <a:gd name="T16" fmla="*/ 65 w 2736"/>
                <a:gd name="T17" fmla="*/ 8 h 304"/>
                <a:gd name="T18" fmla="*/ 70 w 2736"/>
                <a:gd name="T19" fmla="*/ 8 h 304"/>
                <a:gd name="T20" fmla="*/ 78 w 2736"/>
                <a:gd name="T21" fmla="*/ 56 h 304"/>
                <a:gd name="T22" fmla="*/ 90 w 2736"/>
                <a:gd name="T23" fmla="*/ 56 h 304"/>
                <a:gd name="T24" fmla="*/ 96 w 2736"/>
                <a:gd name="T25" fmla="*/ 104 h 304"/>
                <a:gd name="T26" fmla="*/ 100 w 2736"/>
                <a:gd name="T27" fmla="*/ 152 h 304"/>
                <a:gd name="T28" fmla="*/ 111 w 2736"/>
                <a:gd name="T29" fmla="*/ 200 h 304"/>
                <a:gd name="T30" fmla="*/ 124 w 2736"/>
                <a:gd name="T31" fmla="*/ 248 h 304"/>
                <a:gd name="T32" fmla="*/ 134 w 2736"/>
                <a:gd name="T33" fmla="*/ 248 h 304"/>
                <a:gd name="T34" fmla="*/ 146 w 2736"/>
                <a:gd name="T35" fmla="*/ 296 h 304"/>
                <a:gd name="T36" fmla="*/ 147 w 2736"/>
                <a:gd name="T37" fmla="*/ 296 h 3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36"/>
                <a:gd name="T58" fmla="*/ 0 h 304"/>
                <a:gd name="T59" fmla="*/ 2736 w 2736"/>
                <a:gd name="T60" fmla="*/ 304 h 3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36" h="304">
                  <a:moveTo>
                    <a:pt x="0" y="104"/>
                  </a:moveTo>
                  <a:cubicBezTo>
                    <a:pt x="88" y="124"/>
                    <a:pt x="176" y="144"/>
                    <a:pt x="240" y="152"/>
                  </a:cubicBezTo>
                  <a:cubicBezTo>
                    <a:pt x="304" y="160"/>
                    <a:pt x="312" y="152"/>
                    <a:pt x="384" y="152"/>
                  </a:cubicBezTo>
                  <a:cubicBezTo>
                    <a:pt x="456" y="152"/>
                    <a:pt x="592" y="152"/>
                    <a:pt x="672" y="152"/>
                  </a:cubicBezTo>
                  <a:cubicBezTo>
                    <a:pt x="752" y="152"/>
                    <a:pt x="808" y="160"/>
                    <a:pt x="864" y="152"/>
                  </a:cubicBezTo>
                  <a:cubicBezTo>
                    <a:pt x="920" y="144"/>
                    <a:pt x="976" y="120"/>
                    <a:pt x="1008" y="104"/>
                  </a:cubicBezTo>
                  <a:cubicBezTo>
                    <a:pt x="1040" y="88"/>
                    <a:pt x="1040" y="64"/>
                    <a:pt x="1056" y="56"/>
                  </a:cubicBezTo>
                  <a:cubicBezTo>
                    <a:pt x="1072" y="48"/>
                    <a:pt x="1080" y="64"/>
                    <a:pt x="1104" y="56"/>
                  </a:cubicBezTo>
                  <a:cubicBezTo>
                    <a:pt x="1128" y="48"/>
                    <a:pt x="1168" y="16"/>
                    <a:pt x="1200" y="8"/>
                  </a:cubicBezTo>
                  <a:cubicBezTo>
                    <a:pt x="1232" y="0"/>
                    <a:pt x="1256" y="0"/>
                    <a:pt x="1296" y="8"/>
                  </a:cubicBezTo>
                  <a:cubicBezTo>
                    <a:pt x="1336" y="16"/>
                    <a:pt x="1376" y="48"/>
                    <a:pt x="1440" y="56"/>
                  </a:cubicBezTo>
                  <a:cubicBezTo>
                    <a:pt x="1504" y="64"/>
                    <a:pt x="1624" y="48"/>
                    <a:pt x="1680" y="56"/>
                  </a:cubicBezTo>
                  <a:cubicBezTo>
                    <a:pt x="1736" y="64"/>
                    <a:pt x="1744" y="88"/>
                    <a:pt x="1776" y="104"/>
                  </a:cubicBezTo>
                  <a:cubicBezTo>
                    <a:pt x="1808" y="120"/>
                    <a:pt x="1824" y="136"/>
                    <a:pt x="1872" y="152"/>
                  </a:cubicBezTo>
                  <a:cubicBezTo>
                    <a:pt x="1920" y="168"/>
                    <a:pt x="1992" y="184"/>
                    <a:pt x="2064" y="200"/>
                  </a:cubicBezTo>
                  <a:cubicBezTo>
                    <a:pt x="2136" y="216"/>
                    <a:pt x="2232" y="240"/>
                    <a:pt x="2304" y="248"/>
                  </a:cubicBezTo>
                  <a:cubicBezTo>
                    <a:pt x="2376" y="256"/>
                    <a:pt x="2432" y="240"/>
                    <a:pt x="2496" y="248"/>
                  </a:cubicBezTo>
                  <a:cubicBezTo>
                    <a:pt x="2560" y="256"/>
                    <a:pt x="2648" y="288"/>
                    <a:pt x="2688" y="296"/>
                  </a:cubicBezTo>
                  <a:cubicBezTo>
                    <a:pt x="2728" y="304"/>
                    <a:pt x="2720" y="296"/>
                    <a:pt x="2736" y="296"/>
                  </a:cubicBezTo>
                </a:path>
              </a:pathLst>
            </a:custGeom>
            <a:noFill/>
            <a:ln w="5715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46" name="Freeform 6">
              <a:extLst>
                <a:ext uri="{FF2B5EF4-FFF2-40B4-BE49-F238E27FC236}">
                  <a16:creationId xmlns:a16="http://schemas.microsoft.com/office/drawing/2014/main" id="{C4A742D4-49F6-423D-941C-E57EB92DF391}"/>
                </a:ext>
              </a:extLst>
            </p:cNvPr>
            <p:cNvSpPr>
              <a:spLocks/>
            </p:cNvSpPr>
            <p:nvPr/>
          </p:nvSpPr>
          <p:spPr bwMode="auto">
            <a:xfrm>
              <a:off x="1681" y="2893"/>
              <a:ext cx="2102" cy="576"/>
            </a:xfrm>
            <a:custGeom>
              <a:avLst/>
              <a:gdLst>
                <a:gd name="T0" fmla="*/ 0 w 2496"/>
                <a:gd name="T1" fmla="*/ 0 h 576"/>
                <a:gd name="T2" fmla="*/ 5 w 2496"/>
                <a:gd name="T3" fmla="*/ 96 h 576"/>
                <a:gd name="T4" fmla="*/ 10 w 2496"/>
                <a:gd name="T5" fmla="*/ 144 h 576"/>
                <a:gd name="T6" fmla="*/ 13 w 2496"/>
                <a:gd name="T7" fmla="*/ 192 h 576"/>
                <a:gd name="T8" fmla="*/ 18 w 2496"/>
                <a:gd name="T9" fmla="*/ 288 h 576"/>
                <a:gd name="T10" fmla="*/ 29 w 2496"/>
                <a:gd name="T11" fmla="*/ 336 h 576"/>
                <a:gd name="T12" fmla="*/ 36 w 2496"/>
                <a:gd name="T13" fmla="*/ 336 h 576"/>
                <a:gd name="T14" fmla="*/ 42 w 2496"/>
                <a:gd name="T15" fmla="*/ 384 h 576"/>
                <a:gd name="T16" fmla="*/ 50 w 2496"/>
                <a:gd name="T17" fmla="*/ 432 h 576"/>
                <a:gd name="T18" fmla="*/ 55 w 2496"/>
                <a:gd name="T19" fmla="*/ 480 h 576"/>
                <a:gd name="T20" fmla="*/ 70 w 2496"/>
                <a:gd name="T21" fmla="*/ 528 h 576"/>
                <a:gd name="T22" fmla="*/ 72 w 2496"/>
                <a:gd name="T23" fmla="*/ 528 h 576"/>
                <a:gd name="T24" fmla="*/ 83 w 2496"/>
                <a:gd name="T25" fmla="*/ 576 h 576"/>
                <a:gd name="T26" fmla="*/ 93 w 2496"/>
                <a:gd name="T27" fmla="*/ 528 h 576"/>
                <a:gd name="T28" fmla="*/ 98 w 2496"/>
                <a:gd name="T29" fmla="*/ 480 h 576"/>
                <a:gd name="T30" fmla="*/ 106 w 2496"/>
                <a:gd name="T31" fmla="*/ 432 h 576"/>
                <a:gd name="T32" fmla="*/ 111 w 2496"/>
                <a:gd name="T33" fmla="*/ 336 h 576"/>
                <a:gd name="T34" fmla="*/ 116 w 2496"/>
                <a:gd name="T35" fmla="*/ 288 h 576"/>
                <a:gd name="T36" fmla="*/ 124 w 2496"/>
                <a:gd name="T37" fmla="*/ 240 h 576"/>
                <a:gd name="T38" fmla="*/ 129 w 2496"/>
                <a:gd name="T39" fmla="*/ 192 h 576"/>
                <a:gd name="T40" fmla="*/ 132 w 2496"/>
                <a:gd name="T41" fmla="*/ 144 h 576"/>
                <a:gd name="T42" fmla="*/ 134 w 2496"/>
                <a:gd name="T43" fmla="*/ 144 h 5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96"/>
                <a:gd name="T67" fmla="*/ 0 h 576"/>
                <a:gd name="T68" fmla="*/ 2496 w 2496"/>
                <a:gd name="T69" fmla="*/ 576 h 57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96" h="576">
                  <a:moveTo>
                    <a:pt x="0" y="0"/>
                  </a:moveTo>
                  <a:cubicBezTo>
                    <a:pt x="32" y="36"/>
                    <a:pt x="64" y="72"/>
                    <a:pt x="96" y="96"/>
                  </a:cubicBezTo>
                  <a:cubicBezTo>
                    <a:pt x="128" y="120"/>
                    <a:pt x="168" y="128"/>
                    <a:pt x="192" y="144"/>
                  </a:cubicBezTo>
                  <a:cubicBezTo>
                    <a:pt x="216" y="160"/>
                    <a:pt x="216" y="168"/>
                    <a:pt x="240" y="192"/>
                  </a:cubicBezTo>
                  <a:cubicBezTo>
                    <a:pt x="264" y="216"/>
                    <a:pt x="288" y="264"/>
                    <a:pt x="336" y="288"/>
                  </a:cubicBezTo>
                  <a:cubicBezTo>
                    <a:pt x="384" y="312"/>
                    <a:pt x="472" y="328"/>
                    <a:pt x="528" y="336"/>
                  </a:cubicBezTo>
                  <a:cubicBezTo>
                    <a:pt x="584" y="344"/>
                    <a:pt x="632" y="328"/>
                    <a:pt x="672" y="336"/>
                  </a:cubicBezTo>
                  <a:cubicBezTo>
                    <a:pt x="712" y="344"/>
                    <a:pt x="728" y="368"/>
                    <a:pt x="768" y="384"/>
                  </a:cubicBezTo>
                  <a:cubicBezTo>
                    <a:pt x="808" y="400"/>
                    <a:pt x="872" y="416"/>
                    <a:pt x="912" y="432"/>
                  </a:cubicBezTo>
                  <a:cubicBezTo>
                    <a:pt x="952" y="448"/>
                    <a:pt x="944" y="464"/>
                    <a:pt x="1008" y="480"/>
                  </a:cubicBezTo>
                  <a:cubicBezTo>
                    <a:pt x="1072" y="496"/>
                    <a:pt x="1240" y="520"/>
                    <a:pt x="1296" y="528"/>
                  </a:cubicBezTo>
                  <a:cubicBezTo>
                    <a:pt x="1352" y="536"/>
                    <a:pt x="1304" y="520"/>
                    <a:pt x="1344" y="528"/>
                  </a:cubicBezTo>
                  <a:cubicBezTo>
                    <a:pt x="1384" y="536"/>
                    <a:pt x="1472" y="576"/>
                    <a:pt x="1536" y="576"/>
                  </a:cubicBezTo>
                  <a:cubicBezTo>
                    <a:pt x="1600" y="576"/>
                    <a:pt x="1680" y="544"/>
                    <a:pt x="1728" y="528"/>
                  </a:cubicBezTo>
                  <a:cubicBezTo>
                    <a:pt x="1776" y="512"/>
                    <a:pt x="1784" y="496"/>
                    <a:pt x="1824" y="480"/>
                  </a:cubicBezTo>
                  <a:cubicBezTo>
                    <a:pt x="1864" y="464"/>
                    <a:pt x="1928" y="456"/>
                    <a:pt x="1968" y="432"/>
                  </a:cubicBezTo>
                  <a:cubicBezTo>
                    <a:pt x="2008" y="408"/>
                    <a:pt x="2032" y="360"/>
                    <a:pt x="2064" y="336"/>
                  </a:cubicBezTo>
                  <a:cubicBezTo>
                    <a:pt x="2096" y="312"/>
                    <a:pt x="2120" y="304"/>
                    <a:pt x="2160" y="288"/>
                  </a:cubicBezTo>
                  <a:cubicBezTo>
                    <a:pt x="2200" y="272"/>
                    <a:pt x="2264" y="256"/>
                    <a:pt x="2304" y="240"/>
                  </a:cubicBezTo>
                  <a:cubicBezTo>
                    <a:pt x="2344" y="224"/>
                    <a:pt x="2376" y="208"/>
                    <a:pt x="2400" y="192"/>
                  </a:cubicBezTo>
                  <a:cubicBezTo>
                    <a:pt x="2424" y="176"/>
                    <a:pt x="2432" y="152"/>
                    <a:pt x="2448" y="144"/>
                  </a:cubicBezTo>
                  <a:cubicBezTo>
                    <a:pt x="2464" y="136"/>
                    <a:pt x="2480" y="140"/>
                    <a:pt x="2496" y="144"/>
                  </a:cubicBezTo>
                </a:path>
              </a:pathLst>
            </a:custGeom>
            <a:noFill/>
            <a:ln w="5715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47" name="Freeform 7">
              <a:extLst>
                <a:ext uri="{FF2B5EF4-FFF2-40B4-BE49-F238E27FC236}">
                  <a16:creationId xmlns:a16="http://schemas.microsoft.com/office/drawing/2014/main" id="{15A306AB-3F54-44F7-895D-28542F16A852}"/>
                </a:ext>
              </a:extLst>
            </p:cNvPr>
            <p:cNvSpPr>
              <a:spLocks/>
            </p:cNvSpPr>
            <p:nvPr/>
          </p:nvSpPr>
          <p:spPr bwMode="auto">
            <a:xfrm>
              <a:off x="2409" y="2941"/>
              <a:ext cx="970" cy="200"/>
            </a:xfrm>
            <a:custGeom>
              <a:avLst/>
              <a:gdLst>
                <a:gd name="T0" fmla="*/ 0 w 1152"/>
                <a:gd name="T1" fmla="*/ 0 h 200"/>
                <a:gd name="T2" fmla="*/ 5 w 1152"/>
                <a:gd name="T3" fmla="*/ 96 h 200"/>
                <a:gd name="T4" fmla="*/ 13 w 1152"/>
                <a:gd name="T5" fmla="*/ 96 h 200"/>
                <a:gd name="T6" fmla="*/ 20 w 1152"/>
                <a:gd name="T7" fmla="*/ 144 h 200"/>
                <a:gd name="T8" fmla="*/ 25 w 1152"/>
                <a:gd name="T9" fmla="*/ 144 h 200"/>
                <a:gd name="T10" fmla="*/ 34 w 1152"/>
                <a:gd name="T11" fmla="*/ 144 h 200"/>
                <a:gd name="T12" fmla="*/ 42 w 1152"/>
                <a:gd name="T13" fmla="*/ 192 h 200"/>
                <a:gd name="T14" fmla="*/ 46 w 1152"/>
                <a:gd name="T15" fmla="*/ 192 h 200"/>
                <a:gd name="T16" fmla="*/ 52 w 1152"/>
                <a:gd name="T17" fmla="*/ 192 h 200"/>
                <a:gd name="T18" fmla="*/ 56 w 1152"/>
                <a:gd name="T19" fmla="*/ 144 h 200"/>
                <a:gd name="T20" fmla="*/ 60 w 1152"/>
                <a:gd name="T21" fmla="*/ 96 h 200"/>
                <a:gd name="T22" fmla="*/ 62 w 1152"/>
                <a:gd name="T23" fmla="*/ 48 h 2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2"/>
                <a:gd name="T37" fmla="*/ 0 h 200"/>
                <a:gd name="T38" fmla="*/ 1152 w 1152"/>
                <a:gd name="T39" fmla="*/ 200 h 2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2" h="200">
                  <a:moveTo>
                    <a:pt x="0" y="0"/>
                  </a:moveTo>
                  <a:cubicBezTo>
                    <a:pt x="28" y="40"/>
                    <a:pt x="56" y="80"/>
                    <a:pt x="96" y="96"/>
                  </a:cubicBezTo>
                  <a:cubicBezTo>
                    <a:pt x="136" y="112"/>
                    <a:pt x="192" y="88"/>
                    <a:pt x="240" y="96"/>
                  </a:cubicBezTo>
                  <a:cubicBezTo>
                    <a:pt x="288" y="104"/>
                    <a:pt x="344" y="136"/>
                    <a:pt x="384" y="144"/>
                  </a:cubicBezTo>
                  <a:cubicBezTo>
                    <a:pt x="424" y="152"/>
                    <a:pt x="440" y="144"/>
                    <a:pt x="480" y="144"/>
                  </a:cubicBezTo>
                  <a:cubicBezTo>
                    <a:pt x="520" y="144"/>
                    <a:pt x="576" y="136"/>
                    <a:pt x="624" y="144"/>
                  </a:cubicBezTo>
                  <a:cubicBezTo>
                    <a:pt x="672" y="152"/>
                    <a:pt x="728" y="184"/>
                    <a:pt x="768" y="192"/>
                  </a:cubicBezTo>
                  <a:cubicBezTo>
                    <a:pt x="808" y="200"/>
                    <a:pt x="832" y="192"/>
                    <a:pt x="864" y="192"/>
                  </a:cubicBezTo>
                  <a:cubicBezTo>
                    <a:pt x="896" y="192"/>
                    <a:pt x="928" y="200"/>
                    <a:pt x="960" y="192"/>
                  </a:cubicBezTo>
                  <a:cubicBezTo>
                    <a:pt x="992" y="184"/>
                    <a:pt x="1032" y="160"/>
                    <a:pt x="1056" y="144"/>
                  </a:cubicBezTo>
                  <a:cubicBezTo>
                    <a:pt x="1080" y="128"/>
                    <a:pt x="1088" y="112"/>
                    <a:pt x="1104" y="96"/>
                  </a:cubicBezTo>
                  <a:cubicBezTo>
                    <a:pt x="1120" y="80"/>
                    <a:pt x="1144" y="56"/>
                    <a:pt x="1152" y="48"/>
                  </a:cubicBezTo>
                </a:path>
              </a:pathLst>
            </a:custGeom>
            <a:noFill/>
            <a:ln w="57150">
              <a:solidFill>
                <a:srgbClr val="B83D6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7048" name="Text Box 8">
              <a:extLst>
                <a:ext uri="{FF2B5EF4-FFF2-40B4-BE49-F238E27FC236}">
                  <a16:creationId xmlns:a16="http://schemas.microsoft.com/office/drawing/2014/main" id="{B7A8927A-8048-442F-8739-F23A918A360C}"/>
                </a:ext>
              </a:extLst>
            </p:cNvPr>
            <p:cNvSpPr txBox="1">
              <a:spLocks noChangeArrowheads="1"/>
            </p:cNvSpPr>
            <p:nvPr/>
          </p:nvSpPr>
          <p:spPr bwMode="auto">
            <a:xfrm>
              <a:off x="1474" y="3612"/>
              <a:ext cx="2794" cy="3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50000"/>
                </a:spcBef>
                <a:buClrTx/>
                <a:buFontTx/>
                <a:buNone/>
              </a:pPr>
              <a:r>
                <a:rPr kumimoji="1" lang="zh-CN" altLang="en-US" sz="2000">
                  <a:solidFill>
                    <a:schemeClr val="tx1"/>
                  </a:solidFill>
                  <a:latin typeface="宋体" panose="02010600030101010101" pitchFamily="2" charset="-122"/>
                  <a:ea typeface="宋体" panose="02010600030101010101" pitchFamily="2" charset="-122"/>
                </a:rPr>
                <a:t>复制中的放射自显影图像</a:t>
              </a:r>
            </a:p>
          </p:txBody>
        </p:sp>
      </p:grpSp>
    </p:spTree>
    <p:extLst>
      <p:ext uri="{BB962C8B-B14F-4D97-AF65-F5344CB8AC3E}">
        <p14:creationId xmlns:p14="http://schemas.microsoft.com/office/powerpoint/2010/main" val="38975815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5F7F7F14-36CA-4756-ABDD-72E294E0F152}"/>
              </a:ext>
            </a:extLst>
          </p:cNvPr>
          <p:cNvSpPr>
            <a:spLocks noGrp="1" noChangeArrowheads="1"/>
          </p:cNvSpPr>
          <p:nvPr>
            <p:ph type="body" idx="4294967295"/>
          </p:nvPr>
        </p:nvSpPr>
        <p:spPr>
          <a:xfrm>
            <a:off x="837854" y="833852"/>
            <a:ext cx="10858153" cy="3195638"/>
          </a:xfrm>
        </p:spPr>
        <p:txBody>
          <a:bodyPr/>
          <a:lstStyle/>
          <a:p>
            <a:pPr marL="355600" indent="-355600" algn="just">
              <a:lnSpc>
                <a:spcPct val="120000"/>
              </a:lnSpc>
              <a:buClr>
                <a:srgbClr val="002060"/>
              </a:buClr>
              <a:buFont typeface="Wingdings" panose="05000000000000000000" pitchFamily="2" charset="2"/>
              <a:buChar char="Ø"/>
              <a:defRPr/>
            </a:pPr>
            <a:r>
              <a:rPr sz="2800" dirty="0">
                <a:solidFill>
                  <a:srgbClr val="002060"/>
                </a:solidFill>
              </a:rPr>
              <a:t>真核生物每个染色体有多个起始点</a:t>
            </a:r>
            <a:endParaRPr lang="en-US" altLang="zh-CN" sz="2800" dirty="0">
              <a:solidFill>
                <a:srgbClr val="002060"/>
              </a:solidFill>
            </a:endParaRPr>
          </a:p>
          <a:p>
            <a:pPr lvl="1" algn="just">
              <a:lnSpc>
                <a:spcPct val="120000"/>
              </a:lnSpc>
              <a:buClr>
                <a:srgbClr val="FF0000"/>
              </a:buClr>
              <a:buFont typeface="Times New Roman" panose="02020603050405020304" pitchFamily="18" charset="0"/>
              <a:buChar char="⁃"/>
              <a:defRPr/>
            </a:pPr>
            <a:r>
              <a:rPr lang="zh-CN" altLang="en-US" dirty="0">
                <a:solidFill>
                  <a:srgbClr val="FF0000"/>
                </a:solidFill>
              </a:rPr>
              <a:t>多起点双向复制 </a:t>
            </a:r>
          </a:p>
          <a:p>
            <a:pPr marL="355600" indent="-355600" algn="just">
              <a:lnSpc>
                <a:spcPct val="120000"/>
              </a:lnSpc>
              <a:buClr>
                <a:srgbClr val="002060"/>
              </a:buClr>
              <a:buFont typeface="Wingdings" panose="05000000000000000000" pitchFamily="2" charset="2"/>
              <a:buChar char="Ø"/>
              <a:defRPr/>
            </a:pPr>
            <a:r>
              <a:rPr sz="2800" dirty="0">
                <a:solidFill>
                  <a:srgbClr val="002060"/>
                </a:solidFill>
              </a:rPr>
              <a:t>习惯上把两个相邻起始点之间的距离定为一个</a:t>
            </a:r>
            <a:r>
              <a:rPr sz="2800" dirty="0">
                <a:solidFill>
                  <a:srgbClr val="FF0000"/>
                </a:solidFill>
              </a:rPr>
              <a:t>复制子</a:t>
            </a:r>
            <a:r>
              <a:rPr lang="en-US" altLang="zh-CN" sz="2800" dirty="0">
                <a:solidFill>
                  <a:srgbClr val="FF0000"/>
                </a:solidFill>
              </a:rPr>
              <a:t>(</a:t>
            </a:r>
            <a:r>
              <a:rPr lang="en-US" altLang="zh-CN" sz="2800" dirty="0" err="1">
                <a:solidFill>
                  <a:srgbClr val="FF0000"/>
                </a:solidFill>
              </a:rPr>
              <a:t>replicon</a:t>
            </a:r>
            <a:r>
              <a:rPr lang="en-US" altLang="zh-CN" sz="2800" dirty="0">
                <a:solidFill>
                  <a:srgbClr val="FF0000"/>
                </a:solidFill>
              </a:rPr>
              <a:t>) </a:t>
            </a:r>
            <a:r>
              <a:rPr sz="2800" dirty="0">
                <a:solidFill>
                  <a:srgbClr val="002060"/>
                </a:solidFill>
              </a:rPr>
              <a:t>。复制子是独立完成复制的功能单位 </a:t>
            </a:r>
            <a:endParaRPr lang="en-US" altLang="zh-CN" sz="2800" dirty="0">
              <a:solidFill>
                <a:srgbClr val="002060"/>
              </a:solidFill>
            </a:endParaRPr>
          </a:p>
          <a:p>
            <a:pPr lvl="1" algn="just">
              <a:lnSpc>
                <a:spcPct val="120000"/>
              </a:lnSpc>
              <a:buClr>
                <a:srgbClr val="FF0000"/>
              </a:buClr>
              <a:buFont typeface="Times New Roman" panose="02020603050405020304" pitchFamily="18" charset="0"/>
              <a:buChar char="⁃"/>
              <a:defRPr/>
            </a:pPr>
            <a:r>
              <a:rPr lang="zh-CN" altLang="en-US" dirty="0">
                <a:solidFill>
                  <a:srgbClr val="FF0000"/>
                </a:solidFill>
              </a:rPr>
              <a:t>多复制子的复制</a:t>
            </a:r>
          </a:p>
        </p:txBody>
      </p:sp>
      <p:grpSp>
        <p:nvGrpSpPr>
          <p:cNvPr id="88067" name="Group 3">
            <a:extLst>
              <a:ext uri="{FF2B5EF4-FFF2-40B4-BE49-F238E27FC236}">
                <a16:creationId xmlns:a16="http://schemas.microsoft.com/office/drawing/2014/main" id="{D1844ADC-D5AC-43D6-9731-41690EA5E948}"/>
              </a:ext>
            </a:extLst>
          </p:cNvPr>
          <p:cNvGrpSpPr>
            <a:grpSpLocks/>
          </p:cNvGrpSpPr>
          <p:nvPr/>
        </p:nvGrpSpPr>
        <p:grpSpPr bwMode="auto">
          <a:xfrm>
            <a:off x="1985558" y="4344813"/>
            <a:ext cx="7962900" cy="1081087"/>
            <a:chOff x="385" y="210"/>
            <a:chExt cx="5016" cy="681"/>
          </a:xfrm>
        </p:grpSpPr>
        <p:grpSp>
          <p:nvGrpSpPr>
            <p:cNvPr id="88068" name="Group 4">
              <a:extLst>
                <a:ext uri="{FF2B5EF4-FFF2-40B4-BE49-F238E27FC236}">
                  <a16:creationId xmlns:a16="http://schemas.microsoft.com/office/drawing/2014/main" id="{7D6F1404-1D9F-42D8-80B7-CC44F8F5B37C}"/>
                </a:ext>
              </a:extLst>
            </p:cNvPr>
            <p:cNvGrpSpPr>
              <a:grpSpLocks/>
            </p:cNvGrpSpPr>
            <p:nvPr/>
          </p:nvGrpSpPr>
          <p:grpSpPr bwMode="auto">
            <a:xfrm>
              <a:off x="567" y="527"/>
              <a:ext cx="4582" cy="181"/>
              <a:chOff x="657" y="618"/>
              <a:chExt cx="4582" cy="181"/>
            </a:xfrm>
          </p:grpSpPr>
          <p:sp>
            <p:nvSpPr>
              <p:cNvPr id="88085" name="Line 5">
                <a:extLst>
                  <a:ext uri="{FF2B5EF4-FFF2-40B4-BE49-F238E27FC236}">
                    <a16:creationId xmlns:a16="http://schemas.microsoft.com/office/drawing/2014/main" id="{49767E49-8C72-4765-8720-FAF0D2E1DCA4}"/>
                  </a:ext>
                </a:extLst>
              </p:cNvPr>
              <p:cNvSpPr>
                <a:spLocks noChangeShapeType="1"/>
              </p:cNvSpPr>
              <p:nvPr/>
            </p:nvSpPr>
            <p:spPr bwMode="auto">
              <a:xfrm>
                <a:off x="657" y="618"/>
                <a:ext cx="458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8086" name="Line 6">
                <a:extLst>
                  <a:ext uri="{FF2B5EF4-FFF2-40B4-BE49-F238E27FC236}">
                    <a16:creationId xmlns:a16="http://schemas.microsoft.com/office/drawing/2014/main" id="{DD54FEC0-10F0-4493-8C1F-2A06B17568F1}"/>
                  </a:ext>
                </a:extLst>
              </p:cNvPr>
              <p:cNvSpPr>
                <a:spLocks noChangeShapeType="1"/>
              </p:cNvSpPr>
              <p:nvPr/>
            </p:nvSpPr>
            <p:spPr bwMode="auto">
              <a:xfrm>
                <a:off x="657" y="799"/>
                <a:ext cx="458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88069" name="Text Box 7">
              <a:extLst>
                <a:ext uri="{FF2B5EF4-FFF2-40B4-BE49-F238E27FC236}">
                  <a16:creationId xmlns:a16="http://schemas.microsoft.com/office/drawing/2014/main" id="{45F043AA-4A35-4878-862C-71737BCE6D50}"/>
                </a:ext>
              </a:extLst>
            </p:cNvPr>
            <p:cNvSpPr txBox="1">
              <a:spLocks noChangeArrowheads="1"/>
            </p:cNvSpPr>
            <p:nvPr/>
          </p:nvSpPr>
          <p:spPr bwMode="auto">
            <a:xfrm>
              <a:off x="385" y="300"/>
              <a:ext cx="23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5</a:t>
              </a:r>
              <a:r>
                <a:rPr kumimoji="1" lang="en-US" altLang="zh-CN" sz="2000" baseline="30000">
                  <a:solidFill>
                    <a:schemeClr val="tx2"/>
                  </a:solidFill>
                  <a:latin typeface="Times New Roman" panose="02020603050405020304" pitchFamily="18" charset="0"/>
                  <a:cs typeface="Times New Roman" panose="02020603050405020304" pitchFamily="18" charset="0"/>
                </a:rPr>
                <a:t>’</a:t>
              </a:r>
              <a:endParaRPr kumimoji="1" lang="en-US" altLang="zh-CN" sz="2000">
                <a:solidFill>
                  <a:schemeClr val="tx2"/>
                </a:solidFill>
                <a:latin typeface="Times New Roman" panose="02020603050405020304" pitchFamily="18" charset="0"/>
                <a:cs typeface="Times New Roman" panose="02020603050405020304" pitchFamily="18" charset="0"/>
              </a:endParaRPr>
            </a:p>
          </p:txBody>
        </p:sp>
        <p:sp>
          <p:nvSpPr>
            <p:cNvPr id="88070" name="Text Box 8">
              <a:extLst>
                <a:ext uri="{FF2B5EF4-FFF2-40B4-BE49-F238E27FC236}">
                  <a16:creationId xmlns:a16="http://schemas.microsoft.com/office/drawing/2014/main" id="{717C5132-0440-49F1-979B-3AC1EEAA36BD}"/>
                </a:ext>
              </a:extLst>
            </p:cNvPr>
            <p:cNvSpPr txBox="1">
              <a:spLocks noChangeArrowheads="1"/>
            </p:cNvSpPr>
            <p:nvPr/>
          </p:nvSpPr>
          <p:spPr bwMode="auto">
            <a:xfrm>
              <a:off x="385" y="618"/>
              <a:ext cx="23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3</a:t>
              </a:r>
              <a:r>
                <a:rPr kumimoji="1" lang="en-US" altLang="zh-CN" sz="2000" baseline="30000">
                  <a:solidFill>
                    <a:schemeClr val="tx2"/>
                  </a:solidFill>
                  <a:latin typeface="Times New Roman" panose="02020603050405020304" pitchFamily="18" charset="0"/>
                  <a:cs typeface="Times New Roman" panose="02020603050405020304" pitchFamily="18" charset="0"/>
                </a:rPr>
                <a:t>’</a:t>
              </a:r>
              <a:endParaRPr kumimoji="1" lang="en-US" altLang="zh-CN" sz="2000">
                <a:solidFill>
                  <a:schemeClr val="tx2"/>
                </a:solidFill>
                <a:latin typeface="Times New Roman" panose="02020603050405020304" pitchFamily="18" charset="0"/>
                <a:cs typeface="Times New Roman" panose="02020603050405020304" pitchFamily="18" charset="0"/>
              </a:endParaRPr>
            </a:p>
          </p:txBody>
        </p:sp>
        <p:grpSp>
          <p:nvGrpSpPr>
            <p:cNvPr id="88071" name="Group 9">
              <a:extLst>
                <a:ext uri="{FF2B5EF4-FFF2-40B4-BE49-F238E27FC236}">
                  <a16:creationId xmlns:a16="http://schemas.microsoft.com/office/drawing/2014/main" id="{72788D00-435D-49D6-BD81-793EC11E0C30}"/>
                </a:ext>
              </a:extLst>
            </p:cNvPr>
            <p:cNvGrpSpPr>
              <a:grpSpLocks/>
            </p:cNvGrpSpPr>
            <p:nvPr/>
          </p:nvGrpSpPr>
          <p:grpSpPr bwMode="auto">
            <a:xfrm>
              <a:off x="1066" y="210"/>
              <a:ext cx="313" cy="681"/>
              <a:chOff x="1066" y="164"/>
              <a:chExt cx="313" cy="681"/>
            </a:xfrm>
          </p:grpSpPr>
          <p:sp>
            <p:nvSpPr>
              <p:cNvPr id="88083" name="Line 10">
                <a:extLst>
                  <a:ext uri="{FF2B5EF4-FFF2-40B4-BE49-F238E27FC236}">
                    <a16:creationId xmlns:a16="http://schemas.microsoft.com/office/drawing/2014/main" id="{ABC645DF-E1C1-49CD-861D-656392E16DEB}"/>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8084" name="Text Box 11">
                <a:extLst>
                  <a:ext uri="{FF2B5EF4-FFF2-40B4-BE49-F238E27FC236}">
                    <a16:creationId xmlns:a16="http://schemas.microsoft.com/office/drawing/2014/main" id="{2103D667-6B66-43D2-A986-3CE98F4A44F4}"/>
                  </a:ext>
                </a:extLst>
              </p:cNvPr>
              <p:cNvSpPr txBox="1">
                <a:spLocks noChangeArrowheads="1"/>
              </p:cNvSpPr>
              <p:nvPr/>
            </p:nvSpPr>
            <p:spPr bwMode="auto">
              <a:xfrm>
                <a:off x="1066" y="164"/>
                <a:ext cx="31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ori</a:t>
                </a:r>
              </a:p>
            </p:txBody>
          </p:sp>
        </p:grpSp>
        <p:grpSp>
          <p:nvGrpSpPr>
            <p:cNvPr id="88072" name="Group 12">
              <a:extLst>
                <a:ext uri="{FF2B5EF4-FFF2-40B4-BE49-F238E27FC236}">
                  <a16:creationId xmlns:a16="http://schemas.microsoft.com/office/drawing/2014/main" id="{4FADBB93-0F06-4579-8362-828CE406CDB8}"/>
                </a:ext>
              </a:extLst>
            </p:cNvPr>
            <p:cNvGrpSpPr>
              <a:grpSpLocks/>
            </p:cNvGrpSpPr>
            <p:nvPr/>
          </p:nvGrpSpPr>
          <p:grpSpPr bwMode="auto">
            <a:xfrm>
              <a:off x="2562" y="210"/>
              <a:ext cx="313" cy="681"/>
              <a:chOff x="1066" y="164"/>
              <a:chExt cx="313" cy="681"/>
            </a:xfrm>
          </p:grpSpPr>
          <p:sp>
            <p:nvSpPr>
              <p:cNvPr id="88081" name="Line 13">
                <a:extLst>
                  <a:ext uri="{FF2B5EF4-FFF2-40B4-BE49-F238E27FC236}">
                    <a16:creationId xmlns:a16="http://schemas.microsoft.com/office/drawing/2014/main" id="{B4B04261-4FF3-499B-AF2F-99015E244BE5}"/>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8082" name="Text Box 14">
                <a:extLst>
                  <a:ext uri="{FF2B5EF4-FFF2-40B4-BE49-F238E27FC236}">
                    <a16:creationId xmlns:a16="http://schemas.microsoft.com/office/drawing/2014/main" id="{8CAC9050-329D-4392-8718-68E4CBEC47A9}"/>
                  </a:ext>
                </a:extLst>
              </p:cNvPr>
              <p:cNvSpPr txBox="1">
                <a:spLocks noChangeArrowheads="1"/>
              </p:cNvSpPr>
              <p:nvPr/>
            </p:nvSpPr>
            <p:spPr bwMode="auto">
              <a:xfrm>
                <a:off x="1066" y="164"/>
                <a:ext cx="31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ori</a:t>
                </a:r>
              </a:p>
            </p:txBody>
          </p:sp>
        </p:grpSp>
        <p:grpSp>
          <p:nvGrpSpPr>
            <p:cNvPr id="88073" name="Group 15">
              <a:extLst>
                <a:ext uri="{FF2B5EF4-FFF2-40B4-BE49-F238E27FC236}">
                  <a16:creationId xmlns:a16="http://schemas.microsoft.com/office/drawing/2014/main" id="{33778DB8-FFA4-49A9-A05D-C82526242CAD}"/>
                </a:ext>
              </a:extLst>
            </p:cNvPr>
            <p:cNvGrpSpPr>
              <a:grpSpLocks/>
            </p:cNvGrpSpPr>
            <p:nvPr/>
          </p:nvGrpSpPr>
          <p:grpSpPr bwMode="auto">
            <a:xfrm>
              <a:off x="3651" y="210"/>
              <a:ext cx="313" cy="681"/>
              <a:chOff x="1066" y="164"/>
              <a:chExt cx="313" cy="681"/>
            </a:xfrm>
          </p:grpSpPr>
          <p:sp>
            <p:nvSpPr>
              <p:cNvPr id="88079" name="Line 16">
                <a:extLst>
                  <a:ext uri="{FF2B5EF4-FFF2-40B4-BE49-F238E27FC236}">
                    <a16:creationId xmlns:a16="http://schemas.microsoft.com/office/drawing/2014/main" id="{E416DCE1-2225-4DD6-AD88-1B71974570A8}"/>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8080" name="Text Box 17">
                <a:extLst>
                  <a:ext uri="{FF2B5EF4-FFF2-40B4-BE49-F238E27FC236}">
                    <a16:creationId xmlns:a16="http://schemas.microsoft.com/office/drawing/2014/main" id="{C6364921-4881-4A03-9CBA-88CE61A20EAC}"/>
                  </a:ext>
                </a:extLst>
              </p:cNvPr>
              <p:cNvSpPr txBox="1">
                <a:spLocks noChangeArrowheads="1"/>
              </p:cNvSpPr>
              <p:nvPr/>
            </p:nvSpPr>
            <p:spPr bwMode="auto">
              <a:xfrm>
                <a:off x="1066" y="164"/>
                <a:ext cx="31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ori</a:t>
                </a:r>
              </a:p>
            </p:txBody>
          </p:sp>
        </p:grpSp>
        <p:grpSp>
          <p:nvGrpSpPr>
            <p:cNvPr id="88074" name="Group 18">
              <a:extLst>
                <a:ext uri="{FF2B5EF4-FFF2-40B4-BE49-F238E27FC236}">
                  <a16:creationId xmlns:a16="http://schemas.microsoft.com/office/drawing/2014/main" id="{54BA078E-C5D7-4DA5-A0A3-BE7700CFD7D7}"/>
                </a:ext>
              </a:extLst>
            </p:cNvPr>
            <p:cNvGrpSpPr>
              <a:grpSpLocks/>
            </p:cNvGrpSpPr>
            <p:nvPr/>
          </p:nvGrpSpPr>
          <p:grpSpPr bwMode="auto">
            <a:xfrm>
              <a:off x="4513" y="210"/>
              <a:ext cx="313" cy="681"/>
              <a:chOff x="1066" y="164"/>
              <a:chExt cx="313" cy="681"/>
            </a:xfrm>
          </p:grpSpPr>
          <p:sp>
            <p:nvSpPr>
              <p:cNvPr id="88077" name="Line 19">
                <a:extLst>
                  <a:ext uri="{FF2B5EF4-FFF2-40B4-BE49-F238E27FC236}">
                    <a16:creationId xmlns:a16="http://schemas.microsoft.com/office/drawing/2014/main" id="{2CFA79D8-9E20-4C14-B3FF-6F1CFD91B103}"/>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8078" name="Text Box 20">
                <a:extLst>
                  <a:ext uri="{FF2B5EF4-FFF2-40B4-BE49-F238E27FC236}">
                    <a16:creationId xmlns:a16="http://schemas.microsoft.com/office/drawing/2014/main" id="{6F4D1F7B-CB20-4EA4-BD75-A0E95DB5D660}"/>
                  </a:ext>
                </a:extLst>
              </p:cNvPr>
              <p:cNvSpPr txBox="1">
                <a:spLocks noChangeArrowheads="1"/>
              </p:cNvSpPr>
              <p:nvPr/>
            </p:nvSpPr>
            <p:spPr bwMode="auto">
              <a:xfrm>
                <a:off x="1066" y="164"/>
                <a:ext cx="31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ori</a:t>
                </a:r>
              </a:p>
            </p:txBody>
          </p:sp>
        </p:grpSp>
        <p:sp>
          <p:nvSpPr>
            <p:cNvPr id="88075" name="Text Box 21">
              <a:extLst>
                <a:ext uri="{FF2B5EF4-FFF2-40B4-BE49-F238E27FC236}">
                  <a16:creationId xmlns:a16="http://schemas.microsoft.com/office/drawing/2014/main" id="{2C06BC37-5EB6-473D-A4E8-F572C923756D}"/>
                </a:ext>
              </a:extLst>
            </p:cNvPr>
            <p:cNvSpPr txBox="1">
              <a:spLocks noChangeArrowheads="1"/>
            </p:cNvSpPr>
            <p:nvPr/>
          </p:nvSpPr>
          <p:spPr bwMode="auto">
            <a:xfrm>
              <a:off x="5168" y="638"/>
              <a:ext cx="23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5</a:t>
              </a:r>
              <a:r>
                <a:rPr kumimoji="1" lang="en-US" altLang="zh-CN" sz="2000" baseline="30000">
                  <a:solidFill>
                    <a:schemeClr val="tx2"/>
                  </a:solidFill>
                  <a:latin typeface="Times New Roman" panose="02020603050405020304" pitchFamily="18" charset="0"/>
                  <a:cs typeface="Times New Roman" panose="02020603050405020304" pitchFamily="18" charset="0"/>
                </a:rPr>
                <a:t>’</a:t>
              </a:r>
              <a:endParaRPr kumimoji="1" lang="en-US" altLang="zh-CN" sz="2000">
                <a:solidFill>
                  <a:schemeClr val="tx2"/>
                </a:solidFill>
                <a:latin typeface="Times New Roman" panose="02020603050405020304" pitchFamily="18" charset="0"/>
                <a:cs typeface="Times New Roman" panose="02020603050405020304" pitchFamily="18" charset="0"/>
              </a:endParaRPr>
            </a:p>
          </p:txBody>
        </p:sp>
        <p:sp>
          <p:nvSpPr>
            <p:cNvPr id="88076" name="Text Box 22">
              <a:extLst>
                <a:ext uri="{FF2B5EF4-FFF2-40B4-BE49-F238E27FC236}">
                  <a16:creationId xmlns:a16="http://schemas.microsoft.com/office/drawing/2014/main" id="{B0D27157-DF52-4FCA-A288-560C85189975}"/>
                </a:ext>
              </a:extLst>
            </p:cNvPr>
            <p:cNvSpPr txBox="1">
              <a:spLocks noChangeArrowheads="1"/>
            </p:cNvSpPr>
            <p:nvPr/>
          </p:nvSpPr>
          <p:spPr bwMode="auto">
            <a:xfrm>
              <a:off x="5148" y="346"/>
              <a:ext cx="23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2"/>
                  </a:solidFill>
                  <a:latin typeface="Times New Roman" panose="02020603050405020304" pitchFamily="18" charset="0"/>
                  <a:cs typeface="Times New Roman" panose="02020603050405020304" pitchFamily="18" charset="0"/>
                </a:rPr>
                <a:t>3</a:t>
              </a:r>
              <a:r>
                <a:rPr kumimoji="1" lang="en-US" altLang="zh-CN" sz="2000" baseline="30000">
                  <a:solidFill>
                    <a:schemeClr val="tx2"/>
                  </a:solidFill>
                  <a:latin typeface="Times New Roman" panose="02020603050405020304" pitchFamily="18" charset="0"/>
                  <a:cs typeface="Times New Roman" panose="02020603050405020304" pitchFamily="18" charset="0"/>
                </a:rPr>
                <a:t>’</a:t>
              </a:r>
              <a:endParaRPr kumimoji="1" lang="en-US" altLang="zh-CN" sz="2000">
                <a:solidFill>
                  <a:schemeClr val="tx2"/>
                </a:solidFill>
                <a:latin typeface="Times New Roman" panose="02020603050405020304" pitchFamily="18" charset="0"/>
                <a:cs typeface="Times New Roman" panose="02020603050405020304" pitchFamily="18" charset="0"/>
              </a:endParaRPr>
            </a:p>
          </p:txBody>
        </p:sp>
      </p:gr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2">
            <a:extLst>
              <a:ext uri="{FF2B5EF4-FFF2-40B4-BE49-F238E27FC236}">
                <a16:creationId xmlns:a16="http://schemas.microsoft.com/office/drawing/2014/main" id="{EB7C6C7D-0C13-4836-A26E-094EF010EE3C}"/>
              </a:ext>
            </a:extLst>
          </p:cNvPr>
          <p:cNvGrpSpPr>
            <a:grpSpLocks/>
          </p:cNvGrpSpPr>
          <p:nvPr/>
        </p:nvGrpSpPr>
        <p:grpSpPr bwMode="auto">
          <a:xfrm>
            <a:off x="1987879" y="696756"/>
            <a:ext cx="7943850" cy="1081087"/>
            <a:chOff x="385" y="210"/>
            <a:chExt cx="5004" cy="681"/>
          </a:xfrm>
        </p:grpSpPr>
        <p:grpSp>
          <p:nvGrpSpPr>
            <p:cNvPr id="89122" name="Group 3">
              <a:extLst>
                <a:ext uri="{FF2B5EF4-FFF2-40B4-BE49-F238E27FC236}">
                  <a16:creationId xmlns:a16="http://schemas.microsoft.com/office/drawing/2014/main" id="{44552960-85D6-4050-AF1C-3DCDC0F4D469}"/>
                </a:ext>
              </a:extLst>
            </p:cNvPr>
            <p:cNvGrpSpPr>
              <a:grpSpLocks/>
            </p:cNvGrpSpPr>
            <p:nvPr/>
          </p:nvGrpSpPr>
          <p:grpSpPr bwMode="auto">
            <a:xfrm>
              <a:off x="567" y="527"/>
              <a:ext cx="4582" cy="181"/>
              <a:chOff x="657" y="618"/>
              <a:chExt cx="4582" cy="181"/>
            </a:xfrm>
          </p:grpSpPr>
          <p:sp>
            <p:nvSpPr>
              <p:cNvPr id="89139" name="Line 4">
                <a:extLst>
                  <a:ext uri="{FF2B5EF4-FFF2-40B4-BE49-F238E27FC236}">
                    <a16:creationId xmlns:a16="http://schemas.microsoft.com/office/drawing/2014/main" id="{B36448E0-7BF0-4C46-91F8-85A9425C5E72}"/>
                  </a:ext>
                </a:extLst>
              </p:cNvPr>
              <p:cNvSpPr>
                <a:spLocks noChangeShapeType="1"/>
              </p:cNvSpPr>
              <p:nvPr/>
            </p:nvSpPr>
            <p:spPr bwMode="auto">
              <a:xfrm>
                <a:off x="657" y="618"/>
                <a:ext cx="458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40" name="Line 5">
                <a:extLst>
                  <a:ext uri="{FF2B5EF4-FFF2-40B4-BE49-F238E27FC236}">
                    <a16:creationId xmlns:a16="http://schemas.microsoft.com/office/drawing/2014/main" id="{2460B47F-BDB2-41B9-A898-CA1B31B351C0}"/>
                  </a:ext>
                </a:extLst>
              </p:cNvPr>
              <p:cNvSpPr>
                <a:spLocks noChangeShapeType="1"/>
              </p:cNvSpPr>
              <p:nvPr/>
            </p:nvSpPr>
            <p:spPr bwMode="auto">
              <a:xfrm>
                <a:off x="657" y="799"/>
                <a:ext cx="458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89123" name="Text Box 6">
              <a:extLst>
                <a:ext uri="{FF2B5EF4-FFF2-40B4-BE49-F238E27FC236}">
                  <a16:creationId xmlns:a16="http://schemas.microsoft.com/office/drawing/2014/main" id="{FCF4AC06-D602-4666-8045-F27D7B73BF71}"/>
                </a:ext>
              </a:extLst>
            </p:cNvPr>
            <p:cNvSpPr txBox="1">
              <a:spLocks noChangeArrowheads="1"/>
            </p:cNvSpPr>
            <p:nvPr/>
          </p:nvSpPr>
          <p:spPr bwMode="auto">
            <a:xfrm>
              <a:off x="385" y="300"/>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5</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124" name="Text Box 7">
              <a:extLst>
                <a:ext uri="{FF2B5EF4-FFF2-40B4-BE49-F238E27FC236}">
                  <a16:creationId xmlns:a16="http://schemas.microsoft.com/office/drawing/2014/main" id="{F569DE5A-EF34-4DE9-8B8C-094174746C65}"/>
                </a:ext>
              </a:extLst>
            </p:cNvPr>
            <p:cNvSpPr txBox="1">
              <a:spLocks noChangeArrowheads="1"/>
            </p:cNvSpPr>
            <p:nvPr/>
          </p:nvSpPr>
          <p:spPr bwMode="auto">
            <a:xfrm>
              <a:off x="385" y="618"/>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3</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grpSp>
          <p:nvGrpSpPr>
            <p:cNvPr id="89125" name="Group 8">
              <a:extLst>
                <a:ext uri="{FF2B5EF4-FFF2-40B4-BE49-F238E27FC236}">
                  <a16:creationId xmlns:a16="http://schemas.microsoft.com/office/drawing/2014/main" id="{D2A05414-E6E4-4456-9D46-72912F244D78}"/>
                </a:ext>
              </a:extLst>
            </p:cNvPr>
            <p:cNvGrpSpPr>
              <a:grpSpLocks/>
            </p:cNvGrpSpPr>
            <p:nvPr/>
          </p:nvGrpSpPr>
          <p:grpSpPr bwMode="auto">
            <a:xfrm>
              <a:off x="1066" y="210"/>
              <a:ext cx="294" cy="681"/>
              <a:chOff x="1066" y="164"/>
              <a:chExt cx="294" cy="681"/>
            </a:xfrm>
          </p:grpSpPr>
          <p:sp>
            <p:nvSpPr>
              <p:cNvPr id="89137" name="Line 9">
                <a:extLst>
                  <a:ext uri="{FF2B5EF4-FFF2-40B4-BE49-F238E27FC236}">
                    <a16:creationId xmlns:a16="http://schemas.microsoft.com/office/drawing/2014/main" id="{64532202-FAD3-4A00-B244-DC55FBFD703F}"/>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38" name="Text Box 10">
                <a:extLst>
                  <a:ext uri="{FF2B5EF4-FFF2-40B4-BE49-F238E27FC236}">
                    <a16:creationId xmlns:a16="http://schemas.microsoft.com/office/drawing/2014/main" id="{9CAB975E-78D2-4783-B169-E94EBECC38EA}"/>
                  </a:ext>
                </a:extLst>
              </p:cNvPr>
              <p:cNvSpPr txBox="1">
                <a:spLocks noChangeArrowheads="1"/>
              </p:cNvSpPr>
              <p:nvPr/>
            </p:nvSpPr>
            <p:spPr bwMode="auto">
              <a:xfrm>
                <a:off x="1066" y="164"/>
                <a:ext cx="29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ori</a:t>
                </a:r>
              </a:p>
            </p:txBody>
          </p:sp>
        </p:grpSp>
        <p:grpSp>
          <p:nvGrpSpPr>
            <p:cNvPr id="89126" name="Group 11">
              <a:extLst>
                <a:ext uri="{FF2B5EF4-FFF2-40B4-BE49-F238E27FC236}">
                  <a16:creationId xmlns:a16="http://schemas.microsoft.com/office/drawing/2014/main" id="{83762B2F-BB03-49BF-A74F-4A30C4246AED}"/>
                </a:ext>
              </a:extLst>
            </p:cNvPr>
            <p:cNvGrpSpPr>
              <a:grpSpLocks/>
            </p:cNvGrpSpPr>
            <p:nvPr/>
          </p:nvGrpSpPr>
          <p:grpSpPr bwMode="auto">
            <a:xfrm>
              <a:off x="2562" y="210"/>
              <a:ext cx="294" cy="681"/>
              <a:chOff x="1066" y="164"/>
              <a:chExt cx="294" cy="681"/>
            </a:xfrm>
          </p:grpSpPr>
          <p:sp>
            <p:nvSpPr>
              <p:cNvPr id="89135" name="Line 12">
                <a:extLst>
                  <a:ext uri="{FF2B5EF4-FFF2-40B4-BE49-F238E27FC236}">
                    <a16:creationId xmlns:a16="http://schemas.microsoft.com/office/drawing/2014/main" id="{09038FCF-9544-419C-B428-15D124F11CE5}"/>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36" name="Text Box 13">
                <a:extLst>
                  <a:ext uri="{FF2B5EF4-FFF2-40B4-BE49-F238E27FC236}">
                    <a16:creationId xmlns:a16="http://schemas.microsoft.com/office/drawing/2014/main" id="{A7D8A840-5B94-4A1C-875A-7D509090793E}"/>
                  </a:ext>
                </a:extLst>
              </p:cNvPr>
              <p:cNvSpPr txBox="1">
                <a:spLocks noChangeArrowheads="1"/>
              </p:cNvSpPr>
              <p:nvPr/>
            </p:nvSpPr>
            <p:spPr bwMode="auto">
              <a:xfrm>
                <a:off x="1066" y="164"/>
                <a:ext cx="29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ori</a:t>
                </a:r>
              </a:p>
            </p:txBody>
          </p:sp>
        </p:grpSp>
        <p:grpSp>
          <p:nvGrpSpPr>
            <p:cNvPr id="89127" name="Group 14">
              <a:extLst>
                <a:ext uri="{FF2B5EF4-FFF2-40B4-BE49-F238E27FC236}">
                  <a16:creationId xmlns:a16="http://schemas.microsoft.com/office/drawing/2014/main" id="{FD9E4F53-6BD9-4367-973F-B0BD51C0DFBD}"/>
                </a:ext>
              </a:extLst>
            </p:cNvPr>
            <p:cNvGrpSpPr>
              <a:grpSpLocks/>
            </p:cNvGrpSpPr>
            <p:nvPr/>
          </p:nvGrpSpPr>
          <p:grpSpPr bwMode="auto">
            <a:xfrm>
              <a:off x="3651" y="210"/>
              <a:ext cx="294" cy="681"/>
              <a:chOff x="1066" y="164"/>
              <a:chExt cx="294" cy="681"/>
            </a:xfrm>
          </p:grpSpPr>
          <p:sp>
            <p:nvSpPr>
              <p:cNvPr id="89133" name="Line 15">
                <a:extLst>
                  <a:ext uri="{FF2B5EF4-FFF2-40B4-BE49-F238E27FC236}">
                    <a16:creationId xmlns:a16="http://schemas.microsoft.com/office/drawing/2014/main" id="{07D0BC12-8C43-40A3-A00D-7892D25826FB}"/>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34" name="Text Box 16">
                <a:extLst>
                  <a:ext uri="{FF2B5EF4-FFF2-40B4-BE49-F238E27FC236}">
                    <a16:creationId xmlns:a16="http://schemas.microsoft.com/office/drawing/2014/main" id="{FDC52CDA-D011-4AF5-B95F-4E5E7E6D3B6D}"/>
                  </a:ext>
                </a:extLst>
              </p:cNvPr>
              <p:cNvSpPr txBox="1">
                <a:spLocks noChangeArrowheads="1"/>
              </p:cNvSpPr>
              <p:nvPr/>
            </p:nvSpPr>
            <p:spPr bwMode="auto">
              <a:xfrm>
                <a:off x="1066" y="164"/>
                <a:ext cx="29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ori</a:t>
                </a:r>
              </a:p>
            </p:txBody>
          </p:sp>
        </p:grpSp>
        <p:grpSp>
          <p:nvGrpSpPr>
            <p:cNvPr id="89128" name="Group 17">
              <a:extLst>
                <a:ext uri="{FF2B5EF4-FFF2-40B4-BE49-F238E27FC236}">
                  <a16:creationId xmlns:a16="http://schemas.microsoft.com/office/drawing/2014/main" id="{0E661A71-307F-4F95-AE20-9697EA7AA1AB}"/>
                </a:ext>
              </a:extLst>
            </p:cNvPr>
            <p:cNvGrpSpPr>
              <a:grpSpLocks/>
            </p:cNvGrpSpPr>
            <p:nvPr/>
          </p:nvGrpSpPr>
          <p:grpSpPr bwMode="auto">
            <a:xfrm>
              <a:off x="4513" y="210"/>
              <a:ext cx="294" cy="681"/>
              <a:chOff x="1066" y="164"/>
              <a:chExt cx="294" cy="681"/>
            </a:xfrm>
          </p:grpSpPr>
          <p:sp>
            <p:nvSpPr>
              <p:cNvPr id="89131" name="Line 18">
                <a:extLst>
                  <a:ext uri="{FF2B5EF4-FFF2-40B4-BE49-F238E27FC236}">
                    <a16:creationId xmlns:a16="http://schemas.microsoft.com/office/drawing/2014/main" id="{28AE1B81-F985-4D5A-8629-D701C960237C}"/>
                  </a:ext>
                </a:extLst>
              </p:cNvPr>
              <p:cNvSpPr>
                <a:spLocks noChangeShapeType="1"/>
              </p:cNvSpPr>
              <p:nvPr/>
            </p:nvSpPr>
            <p:spPr bwMode="auto">
              <a:xfrm>
                <a:off x="1202" y="391"/>
                <a:ext cx="0" cy="45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32" name="Text Box 19">
                <a:extLst>
                  <a:ext uri="{FF2B5EF4-FFF2-40B4-BE49-F238E27FC236}">
                    <a16:creationId xmlns:a16="http://schemas.microsoft.com/office/drawing/2014/main" id="{ADFD2F72-159D-4635-A2CB-088612B4DE2B}"/>
                  </a:ext>
                </a:extLst>
              </p:cNvPr>
              <p:cNvSpPr txBox="1">
                <a:spLocks noChangeArrowheads="1"/>
              </p:cNvSpPr>
              <p:nvPr/>
            </p:nvSpPr>
            <p:spPr bwMode="auto">
              <a:xfrm>
                <a:off x="1066" y="164"/>
                <a:ext cx="29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ori</a:t>
                </a:r>
              </a:p>
            </p:txBody>
          </p:sp>
        </p:grpSp>
        <p:sp>
          <p:nvSpPr>
            <p:cNvPr id="89129" name="Text Box 20">
              <a:extLst>
                <a:ext uri="{FF2B5EF4-FFF2-40B4-BE49-F238E27FC236}">
                  <a16:creationId xmlns:a16="http://schemas.microsoft.com/office/drawing/2014/main" id="{CB29B8C5-B13F-4208-ABB8-E26C71652F15}"/>
                </a:ext>
              </a:extLst>
            </p:cNvPr>
            <p:cNvSpPr txBox="1">
              <a:spLocks noChangeArrowheads="1"/>
            </p:cNvSpPr>
            <p:nvPr/>
          </p:nvSpPr>
          <p:spPr bwMode="auto">
            <a:xfrm>
              <a:off x="5168" y="638"/>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5</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130" name="Text Box 21">
              <a:extLst>
                <a:ext uri="{FF2B5EF4-FFF2-40B4-BE49-F238E27FC236}">
                  <a16:creationId xmlns:a16="http://schemas.microsoft.com/office/drawing/2014/main" id="{A886602C-F21B-4F4C-9A03-B1F7CFD32619}"/>
                </a:ext>
              </a:extLst>
            </p:cNvPr>
            <p:cNvSpPr txBox="1">
              <a:spLocks noChangeArrowheads="1"/>
            </p:cNvSpPr>
            <p:nvPr/>
          </p:nvSpPr>
          <p:spPr bwMode="auto">
            <a:xfrm>
              <a:off x="5148" y="346"/>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3</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grpSp>
      <p:grpSp>
        <p:nvGrpSpPr>
          <p:cNvPr id="89091" name="Group 22">
            <a:extLst>
              <a:ext uri="{FF2B5EF4-FFF2-40B4-BE49-F238E27FC236}">
                <a16:creationId xmlns:a16="http://schemas.microsoft.com/office/drawing/2014/main" id="{1E0B6944-A11C-4852-BFA4-32C83F2D860C}"/>
              </a:ext>
            </a:extLst>
          </p:cNvPr>
          <p:cNvGrpSpPr>
            <a:grpSpLocks/>
          </p:cNvGrpSpPr>
          <p:nvPr/>
        </p:nvGrpSpPr>
        <p:grpSpPr bwMode="auto">
          <a:xfrm>
            <a:off x="1847850" y="2409826"/>
            <a:ext cx="8343900" cy="1090613"/>
            <a:chOff x="204" y="1525"/>
            <a:chExt cx="5256" cy="687"/>
          </a:xfrm>
        </p:grpSpPr>
        <p:grpSp>
          <p:nvGrpSpPr>
            <p:cNvPr id="89111" name="Group 23">
              <a:extLst>
                <a:ext uri="{FF2B5EF4-FFF2-40B4-BE49-F238E27FC236}">
                  <a16:creationId xmlns:a16="http://schemas.microsoft.com/office/drawing/2014/main" id="{94791C21-B56E-4322-ACFB-0D6FB460AFA9}"/>
                </a:ext>
              </a:extLst>
            </p:cNvPr>
            <p:cNvGrpSpPr>
              <a:grpSpLocks/>
            </p:cNvGrpSpPr>
            <p:nvPr/>
          </p:nvGrpSpPr>
          <p:grpSpPr bwMode="auto">
            <a:xfrm>
              <a:off x="295" y="1525"/>
              <a:ext cx="4945" cy="674"/>
              <a:chOff x="657" y="1570"/>
              <a:chExt cx="4945" cy="674"/>
            </a:xfrm>
          </p:grpSpPr>
          <p:sp>
            <p:nvSpPr>
              <p:cNvPr id="89120" name="Freeform 24">
                <a:extLst>
                  <a:ext uri="{FF2B5EF4-FFF2-40B4-BE49-F238E27FC236}">
                    <a16:creationId xmlns:a16="http://schemas.microsoft.com/office/drawing/2014/main" id="{6FB53A9E-DE3D-434F-8A9C-7092C3B9750B}"/>
                  </a:ext>
                </a:extLst>
              </p:cNvPr>
              <p:cNvSpPr>
                <a:spLocks/>
              </p:cNvSpPr>
              <p:nvPr/>
            </p:nvSpPr>
            <p:spPr bwMode="auto">
              <a:xfrm>
                <a:off x="703" y="1570"/>
                <a:ext cx="4899" cy="265"/>
              </a:xfrm>
              <a:custGeom>
                <a:avLst/>
                <a:gdLst>
                  <a:gd name="T0" fmla="*/ 0 w 4899"/>
                  <a:gd name="T1" fmla="*/ 227 h 265"/>
                  <a:gd name="T2" fmla="*/ 589 w 4899"/>
                  <a:gd name="T3" fmla="*/ 227 h 265"/>
                  <a:gd name="T4" fmla="*/ 952 w 4899"/>
                  <a:gd name="T5" fmla="*/ 46 h 265"/>
                  <a:gd name="T6" fmla="*/ 1406 w 4899"/>
                  <a:gd name="T7" fmla="*/ 227 h 265"/>
                  <a:gd name="T8" fmla="*/ 1859 w 4899"/>
                  <a:gd name="T9" fmla="*/ 227 h 265"/>
                  <a:gd name="T10" fmla="*/ 2313 w 4899"/>
                  <a:gd name="T11" fmla="*/ 0 h 265"/>
                  <a:gd name="T12" fmla="*/ 2857 w 4899"/>
                  <a:gd name="T13" fmla="*/ 227 h 265"/>
                  <a:gd name="T14" fmla="*/ 3266 w 4899"/>
                  <a:gd name="T15" fmla="*/ 227 h 265"/>
                  <a:gd name="T16" fmla="*/ 3492 w 4899"/>
                  <a:gd name="T17" fmla="*/ 91 h 265"/>
                  <a:gd name="T18" fmla="*/ 3765 w 4899"/>
                  <a:gd name="T19" fmla="*/ 227 h 265"/>
                  <a:gd name="T20" fmla="*/ 4082 w 4899"/>
                  <a:gd name="T21" fmla="*/ 227 h 265"/>
                  <a:gd name="T22" fmla="*/ 4309 w 4899"/>
                  <a:gd name="T23" fmla="*/ 91 h 265"/>
                  <a:gd name="T24" fmla="*/ 4581 w 4899"/>
                  <a:gd name="T25" fmla="*/ 227 h 265"/>
                  <a:gd name="T26" fmla="*/ 4899 w 4899"/>
                  <a:gd name="T27" fmla="*/ 227 h 2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99"/>
                  <a:gd name="T43" fmla="*/ 0 h 265"/>
                  <a:gd name="T44" fmla="*/ 4899 w 4899"/>
                  <a:gd name="T45" fmla="*/ 265 h 2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99" h="265">
                    <a:moveTo>
                      <a:pt x="0" y="227"/>
                    </a:moveTo>
                    <a:cubicBezTo>
                      <a:pt x="215" y="242"/>
                      <a:pt x="430" y="257"/>
                      <a:pt x="589" y="227"/>
                    </a:cubicBezTo>
                    <a:cubicBezTo>
                      <a:pt x="748" y="197"/>
                      <a:pt x="816" y="46"/>
                      <a:pt x="952" y="46"/>
                    </a:cubicBezTo>
                    <a:cubicBezTo>
                      <a:pt x="1088" y="46"/>
                      <a:pt x="1255" y="197"/>
                      <a:pt x="1406" y="227"/>
                    </a:cubicBezTo>
                    <a:cubicBezTo>
                      <a:pt x="1557" y="257"/>
                      <a:pt x="1708" y="265"/>
                      <a:pt x="1859" y="227"/>
                    </a:cubicBezTo>
                    <a:cubicBezTo>
                      <a:pt x="2010" y="189"/>
                      <a:pt x="2147" y="0"/>
                      <a:pt x="2313" y="0"/>
                    </a:cubicBezTo>
                    <a:cubicBezTo>
                      <a:pt x="2479" y="0"/>
                      <a:pt x="2698" y="189"/>
                      <a:pt x="2857" y="227"/>
                    </a:cubicBezTo>
                    <a:cubicBezTo>
                      <a:pt x="3016" y="265"/>
                      <a:pt x="3160" y="250"/>
                      <a:pt x="3266" y="227"/>
                    </a:cubicBezTo>
                    <a:cubicBezTo>
                      <a:pt x="3372" y="204"/>
                      <a:pt x="3409" y="91"/>
                      <a:pt x="3492" y="91"/>
                    </a:cubicBezTo>
                    <a:cubicBezTo>
                      <a:pt x="3575" y="91"/>
                      <a:pt x="3667" y="204"/>
                      <a:pt x="3765" y="227"/>
                    </a:cubicBezTo>
                    <a:cubicBezTo>
                      <a:pt x="3863" y="250"/>
                      <a:pt x="3991" y="250"/>
                      <a:pt x="4082" y="227"/>
                    </a:cubicBezTo>
                    <a:cubicBezTo>
                      <a:pt x="4173" y="204"/>
                      <a:pt x="4226" y="91"/>
                      <a:pt x="4309" y="91"/>
                    </a:cubicBezTo>
                    <a:cubicBezTo>
                      <a:pt x="4392" y="91"/>
                      <a:pt x="4483" y="204"/>
                      <a:pt x="4581" y="227"/>
                    </a:cubicBezTo>
                    <a:cubicBezTo>
                      <a:pt x="4679" y="250"/>
                      <a:pt x="4789" y="238"/>
                      <a:pt x="4899" y="227"/>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9121" name="Freeform 25">
                <a:extLst>
                  <a:ext uri="{FF2B5EF4-FFF2-40B4-BE49-F238E27FC236}">
                    <a16:creationId xmlns:a16="http://schemas.microsoft.com/office/drawing/2014/main" id="{E3E28F09-07FD-4D6F-9912-F3C58EB5D769}"/>
                  </a:ext>
                </a:extLst>
              </p:cNvPr>
              <p:cNvSpPr>
                <a:spLocks/>
              </p:cNvSpPr>
              <p:nvPr/>
            </p:nvSpPr>
            <p:spPr bwMode="auto">
              <a:xfrm rot="98612" flipV="1">
                <a:off x="657" y="1979"/>
                <a:ext cx="4899" cy="265"/>
              </a:xfrm>
              <a:custGeom>
                <a:avLst/>
                <a:gdLst>
                  <a:gd name="T0" fmla="*/ 0 w 4899"/>
                  <a:gd name="T1" fmla="*/ 227 h 265"/>
                  <a:gd name="T2" fmla="*/ 589 w 4899"/>
                  <a:gd name="T3" fmla="*/ 227 h 265"/>
                  <a:gd name="T4" fmla="*/ 952 w 4899"/>
                  <a:gd name="T5" fmla="*/ 46 h 265"/>
                  <a:gd name="T6" fmla="*/ 1406 w 4899"/>
                  <a:gd name="T7" fmla="*/ 227 h 265"/>
                  <a:gd name="T8" fmla="*/ 1859 w 4899"/>
                  <a:gd name="T9" fmla="*/ 227 h 265"/>
                  <a:gd name="T10" fmla="*/ 2313 w 4899"/>
                  <a:gd name="T11" fmla="*/ 0 h 265"/>
                  <a:gd name="T12" fmla="*/ 2857 w 4899"/>
                  <a:gd name="T13" fmla="*/ 227 h 265"/>
                  <a:gd name="T14" fmla="*/ 3266 w 4899"/>
                  <a:gd name="T15" fmla="*/ 227 h 265"/>
                  <a:gd name="T16" fmla="*/ 3492 w 4899"/>
                  <a:gd name="T17" fmla="*/ 91 h 265"/>
                  <a:gd name="T18" fmla="*/ 3765 w 4899"/>
                  <a:gd name="T19" fmla="*/ 227 h 265"/>
                  <a:gd name="T20" fmla="*/ 4082 w 4899"/>
                  <a:gd name="T21" fmla="*/ 227 h 265"/>
                  <a:gd name="T22" fmla="*/ 4309 w 4899"/>
                  <a:gd name="T23" fmla="*/ 91 h 265"/>
                  <a:gd name="T24" fmla="*/ 4581 w 4899"/>
                  <a:gd name="T25" fmla="*/ 227 h 265"/>
                  <a:gd name="T26" fmla="*/ 4899 w 4899"/>
                  <a:gd name="T27" fmla="*/ 227 h 2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99"/>
                  <a:gd name="T43" fmla="*/ 0 h 265"/>
                  <a:gd name="T44" fmla="*/ 4899 w 4899"/>
                  <a:gd name="T45" fmla="*/ 265 h 2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99" h="265">
                    <a:moveTo>
                      <a:pt x="0" y="227"/>
                    </a:moveTo>
                    <a:cubicBezTo>
                      <a:pt x="215" y="242"/>
                      <a:pt x="430" y="257"/>
                      <a:pt x="589" y="227"/>
                    </a:cubicBezTo>
                    <a:cubicBezTo>
                      <a:pt x="748" y="197"/>
                      <a:pt x="816" y="46"/>
                      <a:pt x="952" y="46"/>
                    </a:cubicBezTo>
                    <a:cubicBezTo>
                      <a:pt x="1088" y="46"/>
                      <a:pt x="1255" y="197"/>
                      <a:pt x="1406" y="227"/>
                    </a:cubicBezTo>
                    <a:cubicBezTo>
                      <a:pt x="1557" y="257"/>
                      <a:pt x="1708" y="265"/>
                      <a:pt x="1859" y="227"/>
                    </a:cubicBezTo>
                    <a:cubicBezTo>
                      <a:pt x="2010" y="189"/>
                      <a:pt x="2147" y="0"/>
                      <a:pt x="2313" y="0"/>
                    </a:cubicBezTo>
                    <a:cubicBezTo>
                      <a:pt x="2479" y="0"/>
                      <a:pt x="2698" y="189"/>
                      <a:pt x="2857" y="227"/>
                    </a:cubicBezTo>
                    <a:cubicBezTo>
                      <a:pt x="3016" y="265"/>
                      <a:pt x="3160" y="250"/>
                      <a:pt x="3266" y="227"/>
                    </a:cubicBezTo>
                    <a:cubicBezTo>
                      <a:pt x="3372" y="204"/>
                      <a:pt x="3409" y="91"/>
                      <a:pt x="3492" y="91"/>
                    </a:cubicBezTo>
                    <a:cubicBezTo>
                      <a:pt x="3575" y="91"/>
                      <a:pt x="3667" y="204"/>
                      <a:pt x="3765" y="227"/>
                    </a:cubicBezTo>
                    <a:cubicBezTo>
                      <a:pt x="3863" y="250"/>
                      <a:pt x="3991" y="250"/>
                      <a:pt x="4082" y="227"/>
                    </a:cubicBezTo>
                    <a:cubicBezTo>
                      <a:pt x="4173" y="204"/>
                      <a:pt x="4226" y="91"/>
                      <a:pt x="4309" y="91"/>
                    </a:cubicBezTo>
                    <a:cubicBezTo>
                      <a:pt x="4392" y="91"/>
                      <a:pt x="4483" y="204"/>
                      <a:pt x="4581" y="227"/>
                    </a:cubicBezTo>
                    <a:cubicBezTo>
                      <a:pt x="4679" y="250"/>
                      <a:pt x="4789" y="238"/>
                      <a:pt x="4899" y="227"/>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89112" name="Text Box 26">
              <a:extLst>
                <a:ext uri="{FF2B5EF4-FFF2-40B4-BE49-F238E27FC236}">
                  <a16:creationId xmlns:a16="http://schemas.microsoft.com/office/drawing/2014/main" id="{83D7F353-AE7D-496E-A1BF-05C89CEC8E4C}"/>
                </a:ext>
              </a:extLst>
            </p:cNvPr>
            <p:cNvSpPr txBox="1">
              <a:spLocks noChangeArrowheads="1"/>
            </p:cNvSpPr>
            <p:nvPr/>
          </p:nvSpPr>
          <p:spPr bwMode="auto">
            <a:xfrm>
              <a:off x="204" y="1525"/>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5</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113" name="Text Box 27">
              <a:extLst>
                <a:ext uri="{FF2B5EF4-FFF2-40B4-BE49-F238E27FC236}">
                  <a16:creationId xmlns:a16="http://schemas.microsoft.com/office/drawing/2014/main" id="{67E762B5-188B-4454-BF5E-1F1F5DF7377C}"/>
                </a:ext>
              </a:extLst>
            </p:cNvPr>
            <p:cNvSpPr txBox="1">
              <a:spLocks noChangeArrowheads="1"/>
            </p:cNvSpPr>
            <p:nvPr/>
          </p:nvSpPr>
          <p:spPr bwMode="auto">
            <a:xfrm>
              <a:off x="5239" y="1953"/>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5</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114" name="Text Box 28">
              <a:extLst>
                <a:ext uri="{FF2B5EF4-FFF2-40B4-BE49-F238E27FC236}">
                  <a16:creationId xmlns:a16="http://schemas.microsoft.com/office/drawing/2014/main" id="{CB1CDB04-8937-4E50-9BFB-04E2D50BDE69}"/>
                </a:ext>
              </a:extLst>
            </p:cNvPr>
            <p:cNvSpPr txBox="1">
              <a:spLocks noChangeArrowheads="1"/>
            </p:cNvSpPr>
            <p:nvPr/>
          </p:nvSpPr>
          <p:spPr bwMode="auto">
            <a:xfrm>
              <a:off x="204" y="1979"/>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3</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115" name="Text Box 29">
              <a:extLst>
                <a:ext uri="{FF2B5EF4-FFF2-40B4-BE49-F238E27FC236}">
                  <a16:creationId xmlns:a16="http://schemas.microsoft.com/office/drawing/2014/main" id="{B2EB67F8-E14B-4E22-8BD5-CD0BD882F970}"/>
                </a:ext>
              </a:extLst>
            </p:cNvPr>
            <p:cNvSpPr txBox="1">
              <a:spLocks noChangeArrowheads="1"/>
            </p:cNvSpPr>
            <p:nvPr/>
          </p:nvSpPr>
          <p:spPr bwMode="auto">
            <a:xfrm>
              <a:off x="5239" y="1570"/>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3</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116" name="Freeform 30">
              <a:extLst>
                <a:ext uri="{FF2B5EF4-FFF2-40B4-BE49-F238E27FC236}">
                  <a16:creationId xmlns:a16="http://schemas.microsoft.com/office/drawing/2014/main" id="{9E580611-C14C-4E72-961C-066DECF442B5}"/>
                </a:ext>
              </a:extLst>
            </p:cNvPr>
            <p:cNvSpPr>
              <a:spLocks/>
            </p:cNvSpPr>
            <p:nvPr/>
          </p:nvSpPr>
          <p:spPr bwMode="auto">
            <a:xfrm>
              <a:off x="1111" y="1706"/>
              <a:ext cx="363" cy="53"/>
            </a:xfrm>
            <a:custGeom>
              <a:avLst/>
              <a:gdLst>
                <a:gd name="T0" fmla="*/ 363 w 363"/>
                <a:gd name="T1" fmla="*/ 1 h 98"/>
                <a:gd name="T2" fmla="*/ 272 w 363"/>
                <a:gd name="T3" fmla="*/ 1 h 98"/>
                <a:gd name="T4" fmla="*/ 136 w 363"/>
                <a:gd name="T5" fmla="*/ 1 h 98"/>
                <a:gd name="T6" fmla="*/ 0 w 363"/>
                <a:gd name="T7" fmla="*/ 1 h 98"/>
                <a:gd name="T8" fmla="*/ 0 60000 65536"/>
                <a:gd name="T9" fmla="*/ 0 60000 65536"/>
                <a:gd name="T10" fmla="*/ 0 60000 65536"/>
                <a:gd name="T11" fmla="*/ 0 60000 65536"/>
                <a:gd name="T12" fmla="*/ 0 w 363"/>
                <a:gd name="T13" fmla="*/ 0 h 98"/>
                <a:gd name="T14" fmla="*/ 363 w 363"/>
                <a:gd name="T15" fmla="*/ 98 h 98"/>
              </a:gdLst>
              <a:ahLst/>
              <a:cxnLst>
                <a:cxn ang="T8">
                  <a:pos x="T0" y="T1"/>
                </a:cxn>
                <a:cxn ang="T9">
                  <a:pos x="T2" y="T3"/>
                </a:cxn>
                <a:cxn ang="T10">
                  <a:pos x="T4" y="T5"/>
                </a:cxn>
                <a:cxn ang="T11">
                  <a:pos x="T6" y="T7"/>
                </a:cxn>
              </a:cxnLst>
              <a:rect l="T12" t="T13" r="T14" b="T15"/>
              <a:pathLst>
                <a:path w="363" h="98">
                  <a:moveTo>
                    <a:pt x="363" y="98"/>
                  </a:moveTo>
                  <a:cubicBezTo>
                    <a:pt x="336" y="83"/>
                    <a:pt x="310" y="68"/>
                    <a:pt x="272" y="53"/>
                  </a:cubicBezTo>
                  <a:cubicBezTo>
                    <a:pt x="234" y="38"/>
                    <a:pt x="181" y="0"/>
                    <a:pt x="136" y="7"/>
                  </a:cubicBezTo>
                  <a:cubicBezTo>
                    <a:pt x="91" y="14"/>
                    <a:pt x="45" y="56"/>
                    <a:pt x="0" y="98"/>
                  </a:cubicBezTo>
                </a:path>
              </a:pathLst>
            </a:custGeom>
            <a:noFill/>
            <a:ln w="28575">
              <a:solidFill>
                <a:srgbClr val="C0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9117" name="Freeform 31">
              <a:extLst>
                <a:ext uri="{FF2B5EF4-FFF2-40B4-BE49-F238E27FC236}">
                  <a16:creationId xmlns:a16="http://schemas.microsoft.com/office/drawing/2014/main" id="{D46E41A4-4B46-497C-BD4D-0B0F719EAD9B}"/>
                </a:ext>
              </a:extLst>
            </p:cNvPr>
            <p:cNvSpPr>
              <a:spLocks/>
            </p:cNvSpPr>
            <p:nvPr/>
          </p:nvSpPr>
          <p:spPr bwMode="auto">
            <a:xfrm rot="10402496">
              <a:off x="1156" y="1933"/>
              <a:ext cx="363" cy="53"/>
            </a:xfrm>
            <a:custGeom>
              <a:avLst/>
              <a:gdLst>
                <a:gd name="T0" fmla="*/ 363 w 363"/>
                <a:gd name="T1" fmla="*/ 1 h 98"/>
                <a:gd name="T2" fmla="*/ 272 w 363"/>
                <a:gd name="T3" fmla="*/ 1 h 98"/>
                <a:gd name="T4" fmla="*/ 136 w 363"/>
                <a:gd name="T5" fmla="*/ 1 h 98"/>
                <a:gd name="T6" fmla="*/ 0 w 363"/>
                <a:gd name="T7" fmla="*/ 1 h 98"/>
                <a:gd name="T8" fmla="*/ 0 60000 65536"/>
                <a:gd name="T9" fmla="*/ 0 60000 65536"/>
                <a:gd name="T10" fmla="*/ 0 60000 65536"/>
                <a:gd name="T11" fmla="*/ 0 60000 65536"/>
                <a:gd name="T12" fmla="*/ 0 w 363"/>
                <a:gd name="T13" fmla="*/ 0 h 98"/>
                <a:gd name="T14" fmla="*/ 363 w 363"/>
                <a:gd name="T15" fmla="*/ 98 h 98"/>
              </a:gdLst>
              <a:ahLst/>
              <a:cxnLst>
                <a:cxn ang="T8">
                  <a:pos x="T0" y="T1"/>
                </a:cxn>
                <a:cxn ang="T9">
                  <a:pos x="T2" y="T3"/>
                </a:cxn>
                <a:cxn ang="T10">
                  <a:pos x="T4" y="T5"/>
                </a:cxn>
                <a:cxn ang="T11">
                  <a:pos x="T6" y="T7"/>
                </a:cxn>
              </a:cxnLst>
              <a:rect l="T12" t="T13" r="T14" b="T15"/>
              <a:pathLst>
                <a:path w="363" h="98">
                  <a:moveTo>
                    <a:pt x="363" y="98"/>
                  </a:moveTo>
                  <a:cubicBezTo>
                    <a:pt x="336" y="83"/>
                    <a:pt x="310" y="68"/>
                    <a:pt x="272" y="53"/>
                  </a:cubicBezTo>
                  <a:cubicBezTo>
                    <a:pt x="234" y="38"/>
                    <a:pt x="181" y="0"/>
                    <a:pt x="136" y="7"/>
                  </a:cubicBezTo>
                  <a:cubicBezTo>
                    <a:pt x="91" y="14"/>
                    <a:pt x="45" y="56"/>
                    <a:pt x="0" y="98"/>
                  </a:cubicBezTo>
                </a:path>
              </a:pathLst>
            </a:custGeom>
            <a:noFill/>
            <a:ln w="28575">
              <a:solidFill>
                <a:srgbClr val="C0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9118" name="Freeform 32">
              <a:extLst>
                <a:ext uri="{FF2B5EF4-FFF2-40B4-BE49-F238E27FC236}">
                  <a16:creationId xmlns:a16="http://schemas.microsoft.com/office/drawing/2014/main" id="{90CFA30B-694B-4CF8-B88C-982BDB8F80B1}"/>
                </a:ext>
              </a:extLst>
            </p:cNvPr>
            <p:cNvSpPr>
              <a:spLocks/>
            </p:cNvSpPr>
            <p:nvPr/>
          </p:nvSpPr>
          <p:spPr bwMode="auto">
            <a:xfrm>
              <a:off x="2472" y="1706"/>
              <a:ext cx="363" cy="53"/>
            </a:xfrm>
            <a:custGeom>
              <a:avLst/>
              <a:gdLst>
                <a:gd name="T0" fmla="*/ 363 w 363"/>
                <a:gd name="T1" fmla="*/ 1 h 98"/>
                <a:gd name="T2" fmla="*/ 272 w 363"/>
                <a:gd name="T3" fmla="*/ 1 h 98"/>
                <a:gd name="T4" fmla="*/ 136 w 363"/>
                <a:gd name="T5" fmla="*/ 1 h 98"/>
                <a:gd name="T6" fmla="*/ 0 w 363"/>
                <a:gd name="T7" fmla="*/ 1 h 98"/>
                <a:gd name="T8" fmla="*/ 0 60000 65536"/>
                <a:gd name="T9" fmla="*/ 0 60000 65536"/>
                <a:gd name="T10" fmla="*/ 0 60000 65536"/>
                <a:gd name="T11" fmla="*/ 0 60000 65536"/>
                <a:gd name="T12" fmla="*/ 0 w 363"/>
                <a:gd name="T13" fmla="*/ 0 h 98"/>
                <a:gd name="T14" fmla="*/ 363 w 363"/>
                <a:gd name="T15" fmla="*/ 98 h 98"/>
              </a:gdLst>
              <a:ahLst/>
              <a:cxnLst>
                <a:cxn ang="T8">
                  <a:pos x="T0" y="T1"/>
                </a:cxn>
                <a:cxn ang="T9">
                  <a:pos x="T2" y="T3"/>
                </a:cxn>
                <a:cxn ang="T10">
                  <a:pos x="T4" y="T5"/>
                </a:cxn>
                <a:cxn ang="T11">
                  <a:pos x="T6" y="T7"/>
                </a:cxn>
              </a:cxnLst>
              <a:rect l="T12" t="T13" r="T14" b="T15"/>
              <a:pathLst>
                <a:path w="363" h="98">
                  <a:moveTo>
                    <a:pt x="363" y="98"/>
                  </a:moveTo>
                  <a:cubicBezTo>
                    <a:pt x="336" y="83"/>
                    <a:pt x="310" y="68"/>
                    <a:pt x="272" y="53"/>
                  </a:cubicBezTo>
                  <a:cubicBezTo>
                    <a:pt x="234" y="38"/>
                    <a:pt x="181" y="0"/>
                    <a:pt x="136" y="7"/>
                  </a:cubicBezTo>
                  <a:cubicBezTo>
                    <a:pt x="91" y="14"/>
                    <a:pt x="45" y="56"/>
                    <a:pt x="0" y="98"/>
                  </a:cubicBezTo>
                </a:path>
              </a:pathLst>
            </a:custGeom>
            <a:noFill/>
            <a:ln w="28575">
              <a:solidFill>
                <a:srgbClr val="C0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9119" name="Freeform 33">
              <a:extLst>
                <a:ext uri="{FF2B5EF4-FFF2-40B4-BE49-F238E27FC236}">
                  <a16:creationId xmlns:a16="http://schemas.microsoft.com/office/drawing/2014/main" id="{76BBDB54-D4BC-4817-A6A7-C2AF11B0F5DF}"/>
                </a:ext>
              </a:extLst>
            </p:cNvPr>
            <p:cNvSpPr>
              <a:spLocks/>
            </p:cNvSpPr>
            <p:nvPr/>
          </p:nvSpPr>
          <p:spPr bwMode="auto">
            <a:xfrm rot="10648466">
              <a:off x="2517" y="2024"/>
              <a:ext cx="363" cy="53"/>
            </a:xfrm>
            <a:custGeom>
              <a:avLst/>
              <a:gdLst>
                <a:gd name="T0" fmla="*/ 363 w 363"/>
                <a:gd name="T1" fmla="*/ 1 h 98"/>
                <a:gd name="T2" fmla="*/ 272 w 363"/>
                <a:gd name="T3" fmla="*/ 1 h 98"/>
                <a:gd name="T4" fmla="*/ 136 w 363"/>
                <a:gd name="T5" fmla="*/ 1 h 98"/>
                <a:gd name="T6" fmla="*/ 0 w 363"/>
                <a:gd name="T7" fmla="*/ 1 h 98"/>
                <a:gd name="T8" fmla="*/ 0 60000 65536"/>
                <a:gd name="T9" fmla="*/ 0 60000 65536"/>
                <a:gd name="T10" fmla="*/ 0 60000 65536"/>
                <a:gd name="T11" fmla="*/ 0 60000 65536"/>
                <a:gd name="T12" fmla="*/ 0 w 363"/>
                <a:gd name="T13" fmla="*/ 0 h 98"/>
                <a:gd name="T14" fmla="*/ 363 w 363"/>
                <a:gd name="T15" fmla="*/ 98 h 98"/>
              </a:gdLst>
              <a:ahLst/>
              <a:cxnLst>
                <a:cxn ang="T8">
                  <a:pos x="T0" y="T1"/>
                </a:cxn>
                <a:cxn ang="T9">
                  <a:pos x="T2" y="T3"/>
                </a:cxn>
                <a:cxn ang="T10">
                  <a:pos x="T4" y="T5"/>
                </a:cxn>
                <a:cxn ang="T11">
                  <a:pos x="T6" y="T7"/>
                </a:cxn>
              </a:cxnLst>
              <a:rect l="T12" t="T13" r="T14" b="T15"/>
              <a:pathLst>
                <a:path w="363" h="98">
                  <a:moveTo>
                    <a:pt x="363" y="98"/>
                  </a:moveTo>
                  <a:cubicBezTo>
                    <a:pt x="336" y="83"/>
                    <a:pt x="310" y="68"/>
                    <a:pt x="272" y="53"/>
                  </a:cubicBezTo>
                  <a:cubicBezTo>
                    <a:pt x="234" y="38"/>
                    <a:pt x="181" y="0"/>
                    <a:pt x="136" y="7"/>
                  </a:cubicBezTo>
                  <a:cubicBezTo>
                    <a:pt x="91" y="14"/>
                    <a:pt x="45" y="56"/>
                    <a:pt x="0" y="98"/>
                  </a:cubicBezTo>
                </a:path>
              </a:pathLst>
            </a:custGeom>
            <a:noFill/>
            <a:ln w="28575">
              <a:solidFill>
                <a:srgbClr val="C0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89092" name="Group 34">
            <a:extLst>
              <a:ext uri="{FF2B5EF4-FFF2-40B4-BE49-F238E27FC236}">
                <a16:creationId xmlns:a16="http://schemas.microsoft.com/office/drawing/2014/main" id="{64D1819E-6ED8-46C8-8167-0F42F45957AD}"/>
              </a:ext>
            </a:extLst>
          </p:cNvPr>
          <p:cNvGrpSpPr>
            <a:grpSpLocks/>
          </p:cNvGrpSpPr>
          <p:nvPr/>
        </p:nvGrpSpPr>
        <p:grpSpPr bwMode="auto">
          <a:xfrm>
            <a:off x="1774825" y="3789364"/>
            <a:ext cx="8445500" cy="2522537"/>
            <a:chOff x="158" y="2387"/>
            <a:chExt cx="5320" cy="1589"/>
          </a:xfrm>
        </p:grpSpPr>
        <p:grpSp>
          <p:nvGrpSpPr>
            <p:cNvPr id="89093" name="Group 35">
              <a:extLst>
                <a:ext uri="{FF2B5EF4-FFF2-40B4-BE49-F238E27FC236}">
                  <a16:creationId xmlns:a16="http://schemas.microsoft.com/office/drawing/2014/main" id="{72152C56-1B64-4919-9116-2E604007A525}"/>
                </a:ext>
              </a:extLst>
            </p:cNvPr>
            <p:cNvGrpSpPr>
              <a:grpSpLocks/>
            </p:cNvGrpSpPr>
            <p:nvPr/>
          </p:nvGrpSpPr>
          <p:grpSpPr bwMode="auto">
            <a:xfrm>
              <a:off x="249" y="2387"/>
              <a:ext cx="5125" cy="1172"/>
              <a:chOff x="385" y="2568"/>
              <a:chExt cx="5307" cy="1172"/>
            </a:xfrm>
          </p:grpSpPr>
          <p:sp>
            <p:nvSpPr>
              <p:cNvPr id="89109" name="Freeform 36">
                <a:extLst>
                  <a:ext uri="{FF2B5EF4-FFF2-40B4-BE49-F238E27FC236}">
                    <a16:creationId xmlns:a16="http://schemas.microsoft.com/office/drawing/2014/main" id="{8730806D-F810-4FDF-B19C-D054AEA06550}"/>
                  </a:ext>
                </a:extLst>
              </p:cNvPr>
              <p:cNvSpPr>
                <a:spLocks/>
              </p:cNvSpPr>
              <p:nvPr/>
            </p:nvSpPr>
            <p:spPr bwMode="auto">
              <a:xfrm>
                <a:off x="385" y="2568"/>
                <a:ext cx="5261" cy="537"/>
              </a:xfrm>
              <a:custGeom>
                <a:avLst/>
                <a:gdLst>
                  <a:gd name="T0" fmla="*/ 0 w 4989"/>
                  <a:gd name="T1" fmla="*/ 454 h 537"/>
                  <a:gd name="T2" fmla="*/ 1341 w 4989"/>
                  <a:gd name="T3" fmla="*/ 454 h 537"/>
                  <a:gd name="T4" fmla="*/ 3807 w 4989"/>
                  <a:gd name="T5" fmla="*/ 0 h 537"/>
                  <a:gd name="T6" fmla="*/ 6483 w 4989"/>
                  <a:gd name="T7" fmla="*/ 454 h 537"/>
                  <a:gd name="T8" fmla="*/ 8052 w 4989"/>
                  <a:gd name="T9" fmla="*/ 499 h 537"/>
                  <a:gd name="T10" fmla="*/ 8834 w 4989"/>
                  <a:gd name="T11" fmla="*/ 318 h 537"/>
                  <a:gd name="T12" fmla="*/ 9616 w 4989"/>
                  <a:gd name="T13" fmla="*/ 499 h 537"/>
                  <a:gd name="T14" fmla="*/ 10510 w 4989"/>
                  <a:gd name="T15" fmla="*/ 499 h 537"/>
                  <a:gd name="T16" fmla="*/ 11071 w 4989"/>
                  <a:gd name="T17" fmla="*/ 318 h 537"/>
                  <a:gd name="T18" fmla="*/ 11630 w 4989"/>
                  <a:gd name="T19" fmla="*/ 499 h 537"/>
                  <a:gd name="T20" fmla="*/ 12300 w 4989"/>
                  <a:gd name="T21" fmla="*/ 499 h 5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89"/>
                  <a:gd name="T34" fmla="*/ 0 h 537"/>
                  <a:gd name="T35" fmla="*/ 4989 w 4989"/>
                  <a:gd name="T36" fmla="*/ 537 h 5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89" h="537">
                    <a:moveTo>
                      <a:pt x="0" y="454"/>
                    </a:moveTo>
                    <a:cubicBezTo>
                      <a:pt x="143" y="492"/>
                      <a:pt x="287" y="530"/>
                      <a:pt x="544" y="454"/>
                    </a:cubicBezTo>
                    <a:cubicBezTo>
                      <a:pt x="801" y="378"/>
                      <a:pt x="1194" y="0"/>
                      <a:pt x="1542" y="0"/>
                    </a:cubicBezTo>
                    <a:cubicBezTo>
                      <a:pt x="1890" y="0"/>
                      <a:pt x="2344" y="371"/>
                      <a:pt x="2631" y="454"/>
                    </a:cubicBezTo>
                    <a:cubicBezTo>
                      <a:pt x="2918" y="537"/>
                      <a:pt x="3107" y="522"/>
                      <a:pt x="3266" y="499"/>
                    </a:cubicBezTo>
                    <a:cubicBezTo>
                      <a:pt x="3425" y="476"/>
                      <a:pt x="3477" y="318"/>
                      <a:pt x="3583" y="318"/>
                    </a:cubicBezTo>
                    <a:cubicBezTo>
                      <a:pt x="3689" y="318"/>
                      <a:pt x="3788" y="469"/>
                      <a:pt x="3901" y="499"/>
                    </a:cubicBezTo>
                    <a:cubicBezTo>
                      <a:pt x="4014" y="529"/>
                      <a:pt x="4166" y="529"/>
                      <a:pt x="4264" y="499"/>
                    </a:cubicBezTo>
                    <a:cubicBezTo>
                      <a:pt x="4362" y="469"/>
                      <a:pt x="4415" y="318"/>
                      <a:pt x="4490" y="318"/>
                    </a:cubicBezTo>
                    <a:cubicBezTo>
                      <a:pt x="4565" y="318"/>
                      <a:pt x="4634" y="469"/>
                      <a:pt x="4717" y="499"/>
                    </a:cubicBezTo>
                    <a:cubicBezTo>
                      <a:pt x="4800" y="529"/>
                      <a:pt x="4894" y="514"/>
                      <a:pt x="4989" y="499"/>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9110" name="Freeform 37">
                <a:extLst>
                  <a:ext uri="{FF2B5EF4-FFF2-40B4-BE49-F238E27FC236}">
                    <a16:creationId xmlns:a16="http://schemas.microsoft.com/office/drawing/2014/main" id="{13B84800-22F9-4AA2-BC3E-1662850DCB60}"/>
                  </a:ext>
                </a:extLst>
              </p:cNvPr>
              <p:cNvSpPr>
                <a:spLocks/>
              </p:cNvSpPr>
              <p:nvPr/>
            </p:nvSpPr>
            <p:spPr bwMode="auto">
              <a:xfrm flipV="1">
                <a:off x="431" y="3203"/>
                <a:ext cx="5261" cy="537"/>
              </a:xfrm>
              <a:custGeom>
                <a:avLst/>
                <a:gdLst>
                  <a:gd name="T0" fmla="*/ 0 w 4989"/>
                  <a:gd name="T1" fmla="*/ 454 h 537"/>
                  <a:gd name="T2" fmla="*/ 1341 w 4989"/>
                  <a:gd name="T3" fmla="*/ 454 h 537"/>
                  <a:gd name="T4" fmla="*/ 3807 w 4989"/>
                  <a:gd name="T5" fmla="*/ 0 h 537"/>
                  <a:gd name="T6" fmla="*/ 6483 w 4989"/>
                  <a:gd name="T7" fmla="*/ 454 h 537"/>
                  <a:gd name="T8" fmla="*/ 8052 w 4989"/>
                  <a:gd name="T9" fmla="*/ 499 h 537"/>
                  <a:gd name="T10" fmla="*/ 8834 w 4989"/>
                  <a:gd name="T11" fmla="*/ 318 h 537"/>
                  <a:gd name="T12" fmla="*/ 9616 w 4989"/>
                  <a:gd name="T13" fmla="*/ 499 h 537"/>
                  <a:gd name="T14" fmla="*/ 10510 w 4989"/>
                  <a:gd name="T15" fmla="*/ 499 h 537"/>
                  <a:gd name="T16" fmla="*/ 11071 w 4989"/>
                  <a:gd name="T17" fmla="*/ 318 h 537"/>
                  <a:gd name="T18" fmla="*/ 11630 w 4989"/>
                  <a:gd name="T19" fmla="*/ 499 h 537"/>
                  <a:gd name="T20" fmla="*/ 12300 w 4989"/>
                  <a:gd name="T21" fmla="*/ 499 h 5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89"/>
                  <a:gd name="T34" fmla="*/ 0 h 537"/>
                  <a:gd name="T35" fmla="*/ 4989 w 4989"/>
                  <a:gd name="T36" fmla="*/ 537 h 5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89" h="537">
                    <a:moveTo>
                      <a:pt x="0" y="454"/>
                    </a:moveTo>
                    <a:cubicBezTo>
                      <a:pt x="143" y="492"/>
                      <a:pt x="287" y="530"/>
                      <a:pt x="544" y="454"/>
                    </a:cubicBezTo>
                    <a:cubicBezTo>
                      <a:pt x="801" y="378"/>
                      <a:pt x="1194" y="0"/>
                      <a:pt x="1542" y="0"/>
                    </a:cubicBezTo>
                    <a:cubicBezTo>
                      <a:pt x="1890" y="0"/>
                      <a:pt x="2344" y="371"/>
                      <a:pt x="2631" y="454"/>
                    </a:cubicBezTo>
                    <a:cubicBezTo>
                      <a:pt x="2918" y="537"/>
                      <a:pt x="3107" y="522"/>
                      <a:pt x="3266" y="499"/>
                    </a:cubicBezTo>
                    <a:cubicBezTo>
                      <a:pt x="3425" y="476"/>
                      <a:pt x="3477" y="318"/>
                      <a:pt x="3583" y="318"/>
                    </a:cubicBezTo>
                    <a:cubicBezTo>
                      <a:pt x="3689" y="318"/>
                      <a:pt x="3788" y="469"/>
                      <a:pt x="3901" y="499"/>
                    </a:cubicBezTo>
                    <a:cubicBezTo>
                      <a:pt x="4014" y="529"/>
                      <a:pt x="4166" y="529"/>
                      <a:pt x="4264" y="499"/>
                    </a:cubicBezTo>
                    <a:cubicBezTo>
                      <a:pt x="4362" y="469"/>
                      <a:pt x="4415" y="318"/>
                      <a:pt x="4490" y="318"/>
                    </a:cubicBezTo>
                    <a:cubicBezTo>
                      <a:pt x="4565" y="318"/>
                      <a:pt x="4634" y="469"/>
                      <a:pt x="4717" y="499"/>
                    </a:cubicBezTo>
                    <a:cubicBezTo>
                      <a:pt x="4800" y="529"/>
                      <a:pt x="4894" y="514"/>
                      <a:pt x="4989" y="499"/>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89094" name="Text Box 38">
              <a:extLst>
                <a:ext uri="{FF2B5EF4-FFF2-40B4-BE49-F238E27FC236}">
                  <a16:creationId xmlns:a16="http://schemas.microsoft.com/office/drawing/2014/main" id="{9A73878F-25E1-4893-8DC3-922DD3CA06EF}"/>
                </a:ext>
              </a:extLst>
            </p:cNvPr>
            <p:cNvSpPr txBox="1">
              <a:spLocks noChangeArrowheads="1"/>
            </p:cNvSpPr>
            <p:nvPr/>
          </p:nvSpPr>
          <p:spPr bwMode="auto">
            <a:xfrm>
              <a:off x="203" y="2569"/>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5</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095" name="Text Box 39">
              <a:extLst>
                <a:ext uri="{FF2B5EF4-FFF2-40B4-BE49-F238E27FC236}">
                  <a16:creationId xmlns:a16="http://schemas.microsoft.com/office/drawing/2014/main" id="{2D541C59-9303-4BAE-8272-61B2C01ACFF7}"/>
                </a:ext>
              </a:extLst>
            </p:cNvPr>
            <p:cNvSpPr txBox="1">
              <a:spLocks noChangeArrowheads="1"/>
            </p:cNvSpPr>
            <p:nvPr/>
          </p:nvSpPr>
          <p:spPr bwMode="auto">
            <a:xfrm>
              <a:off x="5193" y="3158"/>
              <a:ext cx="2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5</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096" name="Text Box 40">
              <a:extLst>
                <a:ext uri="{FF2B5EF4-FFF2-40B4-BE49-F238E27FC236}">
                  <a16:creationId xmlns:a16="http://schemas.microsoft.com/office/drawing/2014/main" id="{72582D1F-9B51-4B0B-A11C-8D20DB4622B4}"/>
                </a:ext>
              </a:extLst>
            </p:cNvPr>
            <p:cNvSpPr txBox="1">
              <a:spLocks noChangeArrowheads="1"/>
            </p:cNvSpPr>
            <p:nvPr/>
          </p:nvSpPr>
          <p:spPr bwMode="auto">
            <a:xfrm>
              <a:off x="158" y="3204"/>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3</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sp>
          <p:nvSpPr>
            <p:cNvPr id="89097" name="Arc 41">
              <a:extLst>
                <a:ext uri="{FF2B5EF4-FFF2-40B4-BE49-F238E27FC236}">
                  <a16:creationId xmlns:a16="http://schemas.microsoft.com/office/drawing/2014/main" id="{1E0D5A89-045C-4875-9BEE-8F6303B3D3B2}"/>
                </a:ext>
              </a:extLst>
            </p:cNvPr>
            <p:cNvSpPr>
              <a:spLocks/>
            </p:cNvSpPr>
            <p:nvPr/>
          </p:nvSpPr>
          <p:spPr bwMode="auto">
            <a:xfrm rot="9758777" flipH="1" flipV="1">
              <a:off x="1428" y="2523"/>
              <a:ext cx="992" cy="498"/>
            </a:xfrm>
            <a:custGeom>
              <a:avLst/>
              <a:gdLst>
                <a:gd name="T0" fmla="*/ 0 w 20554"/>
                <a:gd name="T1" fmla="*/ 0 h 21514"/>
                <a:gd name="T2" fmla="*/ 0 w 20554"/>
                <a:gd name="T3" fmla="*/ 0 h 21514"/>
                <a:gd name="T4" fmla="*/ 0 w 20554"/>
                <a:gd name="T5" fmla="*/ 0 h 21514"/>
                <a:gd name="T6" fmla="*/ 0 60000 65536"/>
                <a:gd name="T7" fmla="*/ 0 60000 65536"/>
                <a:gd name="T8" fmla="*/ 0 60000 65536"/>
                <a:gd name="T9" fmla="*/ 0 w 20554"/>
                <a:gd name="T10" fmla="*/ 0 h 21514"/>
                <a:gd name="T11" fmla="*/ 20554 w 20554"/>
                <a:gd name="T12" fmla="*/ 21514 h 21514"/>
              </a:gdLst>
              <a:ahLst/>
              <a:cxnLst>
                <a:cxn ang="T6">
                  <a:pos x="T0" y="T1"/>
                </a:cxn>
                <a:cxn ang="T7">
                  <a:pos x="T2" y="T3"/>
                </a:cxn>
                <a:cxn ang="T8">
                  <a:pos x="T4" y="T5"/>
                </a:cxn>
              </a:cxnLst>
              <a:rect l="T9" t="T10" r="T11" b="T12"/>
              <a:pathLst>
                <a:path w="20554" h="21514" fill="none" extrusionOk="0">
                  <a:moveTo>
                    <a:pt x="1923" y="-1"/>
                  </a:moveTo>
                  <a:cubicBezTo>
                    <a:pt x="10555" y="771"/>
                    <a:pt x="17890" y="6627"/>
                    <a:pt x="20554" y="14874"/>
                  </a:cubicBezTo>
                </a:path>
                <a:path w="20554" h="21514" stroke="0" extrusionOk="0">
                  <a:moveTo>
                    <a:pt x="1923" y="-1"/>
                  </a:moveTo>
                  <a:cubicBezTo>
                    <a:pt x="10555" y="771"/>
                    <a:pt x="17890" y="6627"/>
                    <a:pt x="20554" y="14874"/>
                  </a:cubicBezTo>
                  <a:lnTo>
                    <a:pt x="0" y="21514"/>
                  </a:lnTo>
                  <a:lnTo>
                    <a:pt x="1923" y="-1"/>
                  </a:lnTo>
                  <a:close/>
                </a:path>
              </a:pathLst>
            </a:custGeom>
            <a:noFill/>
            <a:ln w="28575">
              <a:solidFill>
                <a:srgbClr val="C00000"/>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9098" name="Arc 42">
              <a:extLst>
                <a:ext uri="{FF2B5EF4-FFF2-40B4-BE49-F238E27FC236}">
                  <a16:creationId xmlns:a16="http://schemas.microsoft.com/office/drawing/2014/main" id="{2FBECC0C-670C-45A5-8E59-F4BC668B96AD}"/>
                </a:ext>
              </a:extLst>
            </p:cNvPr>
            <p:cNvSpPr>
              <a:spLocks/>
            </p:cNvSpPr>
            <p:nvPr/>
          </p:nvSpPr>
          <p:spPr bwMode="auto">
            <a:xfrm rot="1092218" flipH="1" flipV="1">
              <a:off x="1003" y="3067"/>
              <a:ext cx="395" cy="9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C00000"/>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9099" name="Arc 43">
              <a:extLst>
                <a:ext uri="{FF2B5EF4-FFF2-40B4-BE49-F238E27FC236}">
                  <a16:creationId xmlns:a16="http://schemas.microsoft.com/office/drawing/2014/main" id="{006714ED-7083-4A28-BB06-19ED46189235}"/>
                </a:ext>
              </a:extLst>
            </p:cNvPr>
            <p:cNvSpPr>
              <a:spLocks/>
            </p:cNvSpPr>
            <p:nvPr/>
          </p:nvSpPr>
          <p:spPr bwMode="auto">
            <a:xfrm rot="8324000" flipH="1" flipV="1">
              <a:off x="975" y="2750"/>
              <a:ext cx="454" cy="9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C00000"/>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9100" name="Arc 44">
              <a:extLst>
                <a:ext uri="{FF2B5EF4-FFF2-40B4-BE49-F238E27FC236}">
                  <a16:creationId xmlns:a16="http://schemas.microsoft.com/office/drawing/2014/main" id="{8BBB546D-612B-4F3F-BB3D-F853361B1571}"/>
                </a:ext>
              </a:extLst>
            </p:cNvPr>
            <p:cNvSpPr>
              <a:spLocks/>
            </p:cNvSpPr>
            <p:nvPr/>
          </p:nvSpPr>
          <p:spPr bwMode="auto">
            <a:xfrm rot="676992" flipH="1" flipV="1">
              <a:off x="1395" y="3295"/>
              <a:ext cx="337" cy="8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38" y="0"/>
                  </a:moveTo>
                  <a:cubicBezTo>
                    <a:pt x="11953" y="21"/>
                    <a:pt x="21600" y="9685"/>
                    <a:pt x="21600" y="21600"/>
                  </a:cubicBezTo>
                </a:path>
                <a:path w="21600" h="21600" stroke="0" extrusionOk="0">
                  <a:moveTo>
                    <a:pt x="38" y="0"/>
                  </a:moveTo>
                  <a:cubicBezTo>
                    <a:pt x="11953" y="21"/>
                    <a:pt x="21600" y="9685"/>
                    <a:pt x="21600" y="21600"/>
                  </a:cubicBezTo>
                  <a:lnTo>
                    <a:pt x="0" y="21600"/>
                  </a:lnTo>
                  <a:lnTo>
                    <a:pt x="38" y="0"/>
                  </a:lnTo>
                  <a:close/>
                </a:path>
              </a:pathLst>
            </a:custGeom>
            <a:noFill/>
            <a:ln w="28575">
              <a:solidFill>
                <a:srgbClr val="C00000"/>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9101" name="Arc 45">
              <a:extLst>
                <a:ext uri="{FF2B5EF4-FFF2-40B4-BE49-F238E27FC236}">
                  <a16:creationId xmlns:a16="http://schemas.microsoft.com/office/drawing/2014/main" id="{C5463198-1646-457D-BD1E-831D27E463E7}"/>
                </a:ext>
              </a:extLst>
            </p:cNvPr>
            <p:cNvSpPr>
              <a:spLocks/>
            </p:cNvSpPr>
            <p:nvPr/>
          </p:nvSpPr>
          <p:spPr bwMode="auto">
            <a:xfrm rot="-1880048" flipH="1" flipV="1">
              <a:off x="2219" y="3209"/>
              <a:ext cx="403" cy="4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C00000"/>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9102" name="Line 46">
              <a:extLst>
                <a:ext uri="{FF2B5EF4-FFF2-40B4-BE49-F238E27FC236}">
                  <a16:creationId xmlns:a16="http://schemas.microsoft.com/office/drawing/2014/main" id="{3D888988-D2C1-4BE1-827B-11AB8D80E0F5}"/>
                </a:ext>
              </a:extLst>
            </p:cNvPr>
            <p:cNvSpPr>
              <a:spLocks noChangeShapeType="1"/>
            </p:cNvSpPr>
            <p:nvPr/>
          </p:nvSpPr>
          <p:spPr bwMode="auto">
            <a:xfrm>
              <a:off x="1156" y="3295"/>
              <a:ext cx="0" cy="6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03" name="Line 47">
              <a:extLst>
                <a:ext uri="{FF2B5EF4-FFF2-40B4-BE49-F238E27FC236}">
                  <a16:creationId xmlns:a16="http://schemas.microsoft.com/office/drawing/2014/main" id="{B0B79C91-3A68-4A1F-AC29-57D8795D0B2F}"/>
                </a:ext>
              </a:extLst>
            </p:cNvPr>
            <p:cNvSpPr>
              <a:spLocks noChangeShapeType="1"/>
            </p:cNvSpPr>
            <p:nvPr/>
          </p:nvSpPr>
          <p:spPr bwMode="auto">
            <a:xfrm>
              <a:off x="2751" y="3295"/>
              <a:ext cx="0" cy="6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104" name="Text Box 48">
              <a:extLst>
                <a:ext uri="{FF2B5EF4-FFF2-40B4-BE49-F238E27FC236}">
                  <a16:creationId xmlns:a16="http://schemas.microsoft.com/office/drawing/2014/main" id="{B4705FAF-B99B-4C92-BEFA-C3DBB0837BBE}"/>
                </a:ext>
              </a:extLst>
            </p:cNvPr>
            <p:cNvSpPr txBox="1">
              <a:spLocks noChangeArrowheads="1"/>
            </p:cNvSpPr>
            <p:nvPr/>
          </p:nvSpPr>
          <p:spPr bwMode="auto">
            <a:xfrm>
              <a:off x="1519" y="3657"/>
              <a:ext cx="7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0"/>
                </a:spcBef>
                <a:buClrTx/>
                <a:buFontTx/>
                <a:buNone/>
              </a:pPr>
              <a:r>
                <a:rPr kumimoji="1" lang="zh-CN" altLang="en-US">
                  <a:solidFill>
                    <a:schemeClr val="tx1"/>
                  </a:solidFill>
                  <a:latin typeface="宋体" panose="02010600030101010101" pitchFamily="2" charset="-122"/>
                  <a:ea typeface="宋体" panose="02010600030101010101" pitchFamily="2" charset="-122"/>
                  <a:cs typeface="Times New Roman" panose="02020603050405020304" pitchFamily="18" charset="0"/>
                </a:rPr>
                <a:t>复制</a:t>
              </a:r>
            </a:p>
          </p:txBody>
        </p:sp>
        <p:sp>
          <p:nvSpPr>
            <p:cNvPr id="89105" name="Line 49">
              <a:extLst>
                <a:ext uri="{FF2B5EF4-FFF2-40B4-BE49-F238E27FC236}">
                  <a16:creationId xmlns:a16="http://schemas.microsoft.com/office/drawing/2014/main" id="{839FF713-C1ED-4892-BBC9-B63895A05401}"/>
                </a:ext>
              </a:extLst>
            </p:cNvPr>
            <p:cNvSpPr>
              <a:spLocks noChangeShapeType="1"/>
            </p:cNvSpPr>
            <p:nvPr/>
          </p:nvSpPr>
          <p:spPr bwMode="auto">
            <a:xfrm flipH="1">
              <a:off x="1156" y="3839"/>
              <a:ext cx="40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9106" name="Line 50">
              <a:extLst>
                <a:ext uri="{FF2B5EF4-FFF2-40B4-BE49-F238E27FC236}">
                  <a16:creationId xmlns:a16="http://schemas.microsoft.com/office/drawing/2014/main" id="{D992FB66-1711-4308-9D66-43DF0576B3C3}"/>
                </a:ext>
              </a:extLst>
            </p:cNvPr>
            <p:cNvSpPr>
              <a:spLocks noChangeShapeType="1"/>
            </p:cNvSpPr>
            <p:nvPr/>
          </p:nvSpPr>
          <p:spPr bwMode="auto">
            <a:xfrm>
              <a:off x="2290" y="3839"/>
              <a:ext cx="45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9107" name="Arc 51">
              <a:extLst>
                <a:ext uri="{FF2B5EF4-FFF2-40B4-BE49-F238E27FC236}">
                  <a16:creationId xmlns:a16="http://schemas.microsoft.com/office/drawing/2014/main" id="{83A378EA-3049-4A51-9658-5FC685BA0E3C}"/>
                </a:ext>
              </a:extLst>
            </p:cNvPr>
            <p:cNvSpPr>
              <a:spLocks/>
            </p:cNvSpPr>
            <p:nvPr/>
          </p:nvSpPr>
          <p:spPr bwMode="auto">
            <a:xfrm rot="-778153" flipH="1" flipV="1">
              <a:off x="1753" y="3343"/>
              <a:ext cx="403" cy="4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C00000"/>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9108" name="Text Box 52">
              <a:extLst>
                <a:ext uri="{FF2B5EF4-FFF2-40B4-BE49-F238E27FC236}">
                  <a16:creationId xmlns:a16="http://schemas.microsoft.com/office/drawing/2014/main" id="{59948C0A-88C3-4140-8AE9-E7CA3A05C16E}"/>
                </a:ext>
              </a:extLst>
            </p:cNvPr>
            <p:cNvSpPr txBox="1">
              <a:spLocks noChangeArrowheads="1"/>
            </p:cNvSpPr>
            <p:nvPr/>
          </p:nvSpPr>
          <p:spPr bwMode="auto">
            <a:xfrm>
              <a:off x="5257" y="2569"/>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2"/>
                  </a:solidFill>
                  <a:latin typeface="Times New Roman" panose="02020603050405020304" pitchFamily="18" charset="0"/>
                  <a:cs typeface="Times New Roman" panose="02020603050405020304" pitchFamily="18" charset="0"/>
                </a:rPr>
                <a:t>3</a:t>
              </a:r>
              <a:r>
                <a:rPr kumimoji="1" lang="en-US" altLang="zh-CN" sz="1800" baseline="30000">
                  <a:solidFill>
                    <a:schemeClr val="tx2"/>
                  </a:solidFill>
                  <a:latin typeface="Times New Roman" panose="02020603050405020304" pitchFamily="18" charset="0"/>
                  <a:cs typeface="Times New Roman" panose="02020603050405020304" pitchFamily="18" charset="0"/>
                </a:rPr>
                <a:t>’</a:t>
              </a:r>
              <a:endParaRPr kumimoji="1" lang="en-US" altLang="zh-CN" sz="1800">
                <a:solidFill>
                  <a:schemeClr val="tx2"/>
                </a:solidFill>
                <a:latin typeface="Times New Roman" panose="02020603050405020304" pitchFamily="18" charset="0"/>
                <a:cs typeface="Times New Roman" panose="02020603050405020304" pitchFamily="18" charset="0"/>
              </a:endParaRPr>
            </a:p>
          </p:txBody>
        </p:sp>
      </p:gr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93331A5-A1E6-4541-87BA-DD80283A6BB1}"/>
              </a:ext>
            </a:extLst>
          </p:cNvPr>
          <p:cNvSpPr>
            <a:spLocks noGrp="1" noChangeArrowheads="1"/>
          </p:cNvSpPr>
          <p:nvPr>
            <p:ph type="title"/>
          </p:nvPr>
        </p:nvSpPr>
        <p:spPr>
          <a:xfrm>
            <a:off x="1427799" y="138189"/>
            <a:ext cx="4537075" cy="563563"/>
          </a:xfrm>
        </p:spPr>
        <p:txBody>
          <a:bodyPr/>
          <a:lstStyle/>
          <a:p>
            <a:pPr eaLnBrk="1" hangingPunct="1"/>
            <a:r>
              <a:rPr lang="en-US" altLang="zh-CN" dirty="0">
                <a:latin typeface="Times New Roman" panose="02020603050405020304" pitchFamily="18" charset="0"/>
                <a:cs typeface="Times New Roman" panose="02020603050405020304" pitchFamily="18" charset="0"/>
              </a:rPr>
              <a:t>2. DNA </a:t>
            </a:r>
            <a:r>
              <a:rPr lang="zh-CN" altLang="en-US" dirty="0">
                <a:latin typeface="Times New Roman" panose="02020603050405020304" pitchFamily="18" charset="0"/>
                <a:cs typeface="Times New Roman" panose="02020603050405020304" pitchFamily="18" charset="0"/>
              </a:rPr>
              <a:t>聚合酶</a:t>
            </a:r>
            <a:endParaRPr lang="en-US" altLang="zh-CN" dirty="0">
              <a:latin typeface="Times New Roman" panose="02020603050405020304" pitchFamily="18" charset="0"/>
              <a:cs typeface="Times New Roman" panose="02020603050405020304" pitchFamily="18" charset="0"/>
            </a:endParaRPr>
          </a:p>
        </p:txBody>
      </p:sp>
      <p:sp>
        <p:nvSpPr>
          <p:cNvPr id="29699" name="Rectangle 3">
            <a:extLst>
              <a:ext uri="{FF2B5EF4-FFF2-40B4-BE49-F238E27FC236}">
                <a16:creationId xmlns:a16="http://schemas.microsoft.com/office/drawing/2014/main" id="{283B458A-2790-43A2-A73C-7CE86855D0BF}"/>
              </a:ext>
            </a:extLst>
          </p:cNvPr>
          <p:cNvSpPr>
            <a:spLocks noGrp="1" noChangeArrowheads="1"/>
          </p:cNvSpPr>
          <p:nvPr>
            <p:ph sz="quarter" idx="1"/>
          </p:nvPr>
        </p:nvSpPr>
        <p:spPr>
          <a:xfrm>
            <a:off x="736478" y="2139354"/>
            <a:ext cx="4608512" cy="2357438"/>
          </a:xfrm>
        </p:spPr>
        <p:txBody>
          <a:bodyPr/>
          <a:lstStyle/>
          <a:p>
            <a:pPr marL="273050" lvl="1" eaLnBrk="1" hangingPunct="1">
              <a:lnSpc>
                <a:spcPct val="150000"/>
              </a:lnSpc>
              <a:spcBef>
                <a:spcPts val="600"/>
              </a:spcBef>
            </a:pPr>
            <a:r>
              <a:rPr lang="en-US" altLang="zh-CN" dirty="0">
                <a:latin typeface="微软雅黑" panose="020B0503020204020204" pitchFamily="34" charset="-122"/>
              </a:rPr>
              <a:t>DNA </a:t>
            </a:r>
            <a:r>
              <a:rPr lang="zh-CN" altLang="en-US" dirty="0">
                <a:latin typeface="微软雅黑" panose="020B0503020204020204" pitchFamily="34" charset="-122"/>
              </a:rPr>
              <a:t>聚合酶的分类</a:t>
            </a:r>
            <a:endParaRPr lang="en-US" altLang="zh-CN" dirty="0">
              <a:latin typeface="微软雅黑" panose="020B0503020204020204" pitchFamily="34" charset="-122"/>
            </a:endParaRPr>
          </a:p>
          <a:p>
            <a:pPr marL="273050" lvl="1" eaLnBrk="1" hangingPunct="1">
              <a:lnSpc>
                <a:spcPct val="150000"/>
              </a:lnSpc>
              <a:spcBef>
                <a:spcPts val="600"/>
              </a:spcBef>
            </a:pPr>
            <a:r>
              <a:rPr lang="en-US" altLang="zh-CN" dirty="0">
                <a:latin typeface="微软雅黑" panose="020B0503020204020204" pitchFamily="34" charset="-122"/>
              </a:rPr>
              <a:t>DNA </a:t>
            </a:r>
            <a:r>
              <a:rPr lang="zh-CN" altLang="en-US" dirty="0">
                <a:latin typeface="微软雅黑" panose="020B0503020204020204" pitchFamily="34" charset="-122"/>
              </a:rPr>
              <a:t>聚合酶的结构</a:t>
            </a:r>
            <a:endParaRPr lang="en-US" altLang="zh-CN" dirty="0">
              <a:latin typeface="微软雅黑" panose="020B0503020204020204" pitchFamily="34" charset="-122"/>
            </a:endParaRPr>
          </a:p>
          <a:p>
            <a:pPr marL="273050" lvl="1" eaLnBrk="1" hangingPunct="1">
              <a:lnSpc>
                <a:spcPct val="150000"/>
              </a:lnSpc>
              <a:spcBef>
                <a:spcPts val="600"/>
              </a:spcBef>
            </a:pPr>
            <a:r>
              <a:rPr lang="en-US" altLang="zh-CN" dirty="0">
                <a:latin typeface="微软雅黑" panose="020B0503020204020204" pitchFamily="34" charset="-122"/>
              </a:rPr>
              <a:t>DNA </a:t>
            </a:r>
            <a:r>
              <a:rPr lang="zh-CN" altLang="en-US" dirty="0">
                <a:latin typeface="微软雅黑" panose="020B0503020204020204" pitchFamily="34" charset="-122"/>
              </a:rPr>
              <a:t>聚合酶的作用机制</a:t>
            </a:r>
            <a:endParaRPr lang="en-US" altLang="zh-CN" dirty="0">
              <a:latin typeface="微软雅黑" panose="020B0503020204020204" pitchFamily="34" charset="-122"/>
            </a:endParaRPr>
          </a:p>
        </p:txBody>
      </p:sp>
      <p:pic>
        <p:nvPicPr>
          <p:cNvPr id="29700" name="Picture 5">
            <a:extLst>
              <a:ext uri="{FF2B5EF4-FFF2-40B4-BE49-F238E27FC236}">
                <a16:creationId xmlns:a16="http://schemas.microsoft.com/office/drawing/2014/main" id="{789FAD4D-4655-4DDD-9C8D-39210D7F88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6728409" y="295839"/>
            <a:ext cx="3851275"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514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74800641-3D70-472B-A130-B50C26306E4A}"/>
              </a:ext>
            </a:extLst>
          </p:cNvPr>
          <p:cNvSpPr>
            <a:spLocks noGrp="1"/>
          </p:cNvSpPr>
          <p:nvPr>
            <p:ph type="title"/>
          </p:nvPr>
        </p:nvSpPr>
        <p:spPr/>
        <p:txBody>
          <a:bodyPr/>
          <a:lstStyle/>
          <a:p>
            <a:r>
              <a:rPr lang="en-US" altLang="zh-CN" dirty="0"/>
              <a:t>2.1 DNA </a:t>
            </a:r>
            <a:r>
              <a:rPr lang="zh-CN" altLang="en-US" dirty="0"/>
              <a:t>聚合酶的分类</a:t>
            </a:r>
          </a:p>
        </p:txBody>
      </p:sp>
      <p:sp>
        <p:nvSpPr>
          <p:cNvPr id="4" name="Text Box 3">
            <a:extLst>
              <a:ext uri="{FF2B5EF4-FFF2-40B4-BE49-F238E27FC236}">
                <a16:creationId xmlns:a16="http://schemas.microsoft.com/office/drawing/2014/main" id="{48222CA6-D98C-474D-818E-F004F56BB93F}"/>
              </a:ext>
            </a:extLst>
          </p:cNvPr>
          <p:cNvSpPr txBox="1">
            <a:spLocks noChangeArrowheads="1"/>
          </p:cNvSpPr>
          <p:nvPr/>
        </p:nvSpPr>
        <p:spPr bwMode="black">
          <a:xfrm>
            <a:off x="1921916" y="1307171"/>
            <a:ext cx="9865531"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0" indent="-444500">
              <a:lnSpc>
                <a:spcPct val="130000"/>
              </a:lnSpc>
              <a:buClr>
                <a:schemeClr val="tx1"/>
              </a:buClr>
              <a:buFont typeface="Wingdings" panose="05000000000000000000" pitchFamily="2" charset="2"/>
              <a:buChar char="Ø"/>
            </a:pPr>
            <a:r>
              <a:rPr lang="zh-CN" altLang="en-US"/>
              <a:t>全称：</a:t>
            </a:r>
            <a:r>
              <a:rPr lang="zh-CN" altLang="en-US">
                <a:solidFill>
                  <a:srgbClr val="FF0000"/>
                </a:solidFill>
              </a:rPr>
              <a:t>依赖</a:t>
            </a:r>
            <a:r>
              <a:rPr lang="en-US" altLang="zh-CN">
                <a:solidFill>
                  <a:srgbClr val="FF0000"/>
                </a:solidFill>
              </a:rPr>
              <a:t>DNA</a:t>
            </a:r>
            <a:r>
              <a:rPr lang="zh-CN" altLang="en-US">
                <a:solidFill>
                  <a:srgbClr val="FF0000"/>
                </a:solidFill>
              </a:rPr>
              <a:t>的</a:t>
            </a:r>
            <a:r>
              <a:rPr lang="en-US" altLang="zh-CN">
                <a:solidFill>
                  <a:srgbClr val="FF0000"/>
                </a:solidFill>
              </a:rPr>
              <a:t>DNA</a:t>
            </a:r>
            <a:r>
              <a:rPr lang="zh-CN" altLang="en-US">
                <a:solidFill>
                  <a:srgbClr val="FF0000"/>
                </a:solidFill>
              </a:rPr>
              <a:t>聚合酶 </a:t>
            </a:r>
          </a:p>
          <a:p>
            <a:pPr marL="0" indent="0">
              <a:lnSpc>
                <a:spcPct val="130000"/>
              </a:lnSpc>
              <a:buClr>
                <a:schemeClr val="tx1"/>
              </a:buClr>
              <a:buFont typeface="Wingdings" panose="05000000000000000000" pitchFamily="2" charset="2"/>
              <a:buNone/>
            </a:pPr>
            <a:r>
              <a:rPr lang="zh-CN" altLang="en-US">
                <a:solidFill>
                  <a:srgbClr val="FF0000"/>
                </a:solidFill>
              </a:rPr>
              <a:t>                  </a:t>
            </a:r>
            <a:r>
              <a:rPr lang="en-US" altLang="zh-CN">
                <a:solidFill>
                  <a:srgbClr val="FF0000"/>
                </a:solidFill>
              </a:rPr>
              <a:t>(DNA-dependent DNA polymerase)</a:t>
            </a:r>
          </a:p>
          <a:p>
            <a:pPr marL="444500" indent="-444500">
              <a:lnSpc>
                <a:spcPct val="130000"/>
              </a:lnSpc>
              <a:buClr>
                <a:schemeClr val="tx1"/>
              </a:buClr>
              <a:buFont typeface="Wingdings" panose="05000000000000000000" pitchFamily="2" charset="2"/>
              <a:buChar char="Ø"/>
            </a:pPr>
            <a:r>
              <a:rPr lang="zh-CN" altLang="en-US"/>
              <a:t>简称：</a:t>
            </a:r>
            <a:r>
              <a:rPr lang="en-US" altLang="zh-CN">
                <a:solidFill>
                  <a:srgbClr val="FF0000"/>
                </a:solidFill>
              </a:rPr>
              <a:t>DNA-pol</a:t>
            </a:r>
            <a:endParaRPr lang="en-US" altLang="zh-CN" dirty="0">
              <a:solidFill>
                <a:srgbClr val="FF0000"/>
              </a:solidFill>
            </a:endParaRPr>
          </a:p>
        </p:txBody>
      </p:sp>
      <p:sp>
        <p:nvSpPr>
          <p:cNvPr id="5" name="Rectangle 4">
            <a:extLst>
              <a:ext uri="{FF2B5EF4-FFF2-40B4-BE49-F238E27FC236}">
                <a16:creationId xmlns:a16="http://schemas.microsoft.com/office/drawing/2014/main" id="{FD213E1B-DA69-454D-A231-4DFEDD58D63F}"/>
              </a:ext>
            </a:extLst>
          </p:cNvPr>
          <p:cNvSpPr>
            <a:spLocks noChangeArrowheads="1"/>
          </p:cNvSpPr>
          <p:nvPr/>
        </p:nvSpPr>
        <p:spPr bwMode="auto">
          <a:xfrm>
            <a:off x="1921916" y="3856292"/>
            <a:ext cx="6553200" cy="647700"/>
          </a:xfrm>
          <a:prstGeom prst="rect">
            <a:avLst/>
          </a:prstGeom>
          <a:noFill/>
          <a:ln w="9525" algn="ctr">
            <a:noFill/>
            <a:miter lim="800000"/>
            <a:headEnd/>
            <a:tailEnd/>
          </a:ln>
          <a:effectLst/>
        </p:spPr>
        <p:txBody>
          <a:bodyPr/>
          <a:lstStyle/>
          <a:p>
            <a:pPr marL="444500" indent="-444500" eaLnBrk="1" hangingPunct="1">
              <a:lnSpc>
                <a:spcPct val="110000"/>
              </a:lnSpc>
              <a:spcBef>
                <a:spcPct val="20000"/>
              </a:spcBef>
              <a:buFont typeface="Wingdings" pitchFamily="2" charset="2"/>
              <a:buChar char="Ø"/>
              <a:defRPr/>
            </a:pP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活性：</a:t>
            </a:r>
            <a:endParaRPr lang="zh-CN" altLang="zh-CN"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Rectangle 5">
            <a:extLst>
              <a:ext uri="{FF2B5EF4-FFF2-40B4-BE49-F238E27FC236}">
                <a16:creationId xmlns:a16="http://schemas.microsoft.com/office/drawing/2014/main" id="{ECCDF087-5EB3-48CD-82EC-B615EB84AB10}"/>
              </a:ext>
            </a:extLst>
          </p:cNvPr>
          <p:cNvSpPr>
            <a:spLocks noChangeArrowheads="1"/>
          </p:cNvSpPr>
          <p:nvPr/>
        </p:nvSpPr>
        <p:spPr bwMode="auto">
          <a:xfrm>
            <a:off x="3696423" y="3762827"/>
            <a:ext cx="4976813" cy="1482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444500" indent="-4445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FontTx/>
              <a:buNone/>
            </a:pP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GB"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的聚合活性</a:t>
            </a:r>
          </a:p>
          <a:p>
            <a:pPr eaLnBrk="1" hangingPunct="1">
              <a:lnSpc>
                <a:spcPct val="150000"/>
              </a:lnSpc>
              <a:spcBef>
                <a:spcPct val="0"/>
              </a:spcBef>
              <a:buClrTx/>
              <a:buFontTx/>
              <a:buNone/>
            </a:pP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核酸外切酶活性</a:t>
            </a:r>
            <a:endParaRPr lang="zh-CN"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339674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a:extLst>
              <a:ext uri="{FF2B5EF4-FFF2-40B4-BE49-F238E27FC236}">
                <a16:creationId xmlns:a16="http://schemas.microsoft.com/office/drawing/2014/main" id="{09602CE4-BF6C-423B-AA78-B67096EF5069}"/>
              </a:ext>
            </a:extLst>
          </p:cNvPr>
          <p:cNvSpPr>
            <a:spLocks noGrp="1" noChangeArrowheads="1"/>
          </p:cNvSpPr>
          <p:nvPr>
            <p:ph type="body" idx="1"/>
          </p:nvPr>
        </p:nvSpPr>
        <p:spPr>
          <a:xfrm>
            <a:off x="1542965" y="2473960"/>
            <a:ext cx="9953537" cy="1840345"/>
          </a:xfrm>
        </p:spPr>
        <p:txBody>
          <a:bodyPr/>
          <a:lstStyle/>
          <a:p>
            <a:pPr algn="just">
              <a:lnSpc>
                <a:spcPct val="140000"/>
              </a:lnSpc>
              <a:buClrTx/>
              <a:buFont typeface="Wingdings" panose="05000000000000000000" pitchFamily="2" charset="2"/>
              <a:buChar char="Ø"/>
              <a:defRPr/>
            </a:pPr>
            <a:r>
              <a:rPr dirty="0">
                <a:solidFill>
                  <a:srgbClr val="002060"/>
                </a:solidFill>
              </a:rPr>
              <a:t>核酸外切酶</a:t>
            </a:r>
            <a:r>
              <a:rPr lang="en-US" altLang="zh-CN" dirty="0">
                <a:solidFill>
                  <a:srgbClr val="002060"/>
                </a:solidFill>
              </a:rPr>
              <a:t>(exonuclease)</a:t>
            </a:r>
            <a:r>
              <a:rPr dirty="0">
                <a:solidFill>
                  <a:srgbClr val="002060"/>
                </a:solidFill>
              </a:rPr>
              <a:t>是指能从核酸链的末端把核苷酸依次水解出来的酶，外切酶是有方向性的。 </a:t>
            </a:r>
          </a:p>
        </p:txBody>
      </p:sp>
      <p:sp>
        <p:nvSpPr>
          <p:cNvPr id="4" name="矩形 3">
            <a:extLst>
              <a:ext uri="{FF2B5EF4-FFF2-40B4-BE49-F238E27FC236}">
                <a16:creationId xmlns:a16="http://schemas.microsoft.com/office/drawing/2014/main" id="{83FAF2FE-A8F8-4157-ADEC-0C292B52E7DD}"/>
              </a:ext>
            </a:extLst>
          </p:cNvPr>
          <p:cNvSpPr/>
          <p:nvPr/>
        </p:nvSpPr>
        <p:spPr>
          <a:xfrm>
            <a:off x="1111194" y="1221176"/>
            <a:ext cx="7786742" cy="646331"/>
          </a:xfrm>
          <a:prstGeom prst="rect">
            <a:avLst/>
          </a:prstGeom>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eaLnBrk="1" hangingPunct="1">
              <a:defRPr/>
            </a:pPr>
            <a:r>
              <a:rPr lang="zh-CN" altLang="en-US" sz="3600" b="1" cap="all" dirty="0">
                <a:ln w="0">
                  <a:noFill/>
                </a:ln>
                <a:latin typeface="微软雅黑" panose="020B0503020204020204" pitchFamily="34" charset="-122"/>
                <a:ea typeface="微软雅黑" panose="020B0503020204020204" pitchFamily="34" charset="-122"/>
              </a:rPr>
              <a:t>什么是核酸外切酶？</a:t>
            </a:r>
          </a:p>
        </p:txBody>
      </p:sp>
    </p:spTree>
    <p:extLst>
      <p:ext uri="{BB962C8B-B14F-4D97-AF65-F5344CB8AC3E}">
        <p14:creationId xmlns:p14="http://schemas.microsoft.com/office/powerpoint/2010/main" val="39400501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Line 2">
            <a:extLst>
              <a:ext uri="{FF2B5EF4-FFF2-40B4-BE49-F238E27FC236}">
                <a16:creationId xmlns:a16="http://schemas.microsoft.com/office/drawing/2014/main" id="{724A32B5-EB95-4E86-8E37-57AAF69D7AE9}"/>
              </a:ext>
            </a:extLst>
          </p:cNvPr>
          <p:cNvSpPr>
            <a:spLocks noChangeShapeType="1"/>
          </p:cNvSpPr>
          <p:nvPr/>
        </p:nvSpPr>
        <p:spPr bwMode="auto">
          <a:xfrm>
            <a:off x="3533775" y="1381125"/>
            <a:ext cx="0" cy="381000"/>
          </a:xfrm>
          <a:prstGeom prst="line">
            <a:avLst/>
          </a:prstGeom>
          <a:noFill/>
          <a:ln w="38100">
            <a:solidFill>
              <a:srgbClr val="A20070"/>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147459" name="Line 3">
            <a:extLst>
              <a:ext uri="{FF2B5EF4-FFF2-40B4-BE49-F238E27FC236}">
                <a16:creationId xmlns:a16="http://schemas.microsoft.com/office/drawing/2014/main" id="{20779006-D26F-4B77-9F36-11DDCE545A51}"/>
              </a:ext>
            </a:extLst>
          </p:cNvPr>
          <p:cNvSpPr>
            <a:spLocks noChangeShapeType="1"/>
          </p:cNvSpPr>
          <p:nvPr/>
        </p:nvSpPr>
        <p:spPr bwMode="auto">
          <a:xfrm>
            <a:off x="7176120" y="1365250"/>
            <a:ext cx="0" cy="381000"/>
          </a:xfrm>
          <a:prstGeom prst="line">
            <a:avLst/>
          </a:prstGeom>
          <a:noFill/>
          <a:ln w="38100">
            <a:solidFill>
              <a:srgbClr val="003366"/>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147460" name="Line 4">
            <a:extLst>
              <a:ext uri="{FF2B5EF4-FFF2-40B4-BE49-F238E27FC236}">
                <a16:creationId xmlns:a16="http://schemas.microsoft.com/office/drawing/2014/main" id="{3D9441D7-C743-437A-848A-6B656552C10B}"/>
              </a:ext>
            </a:extLst>
          </p:cNvPr>
          <p:cNvSpPr>
            <a:spLocks noChangeShapeType="1"/>
          </p:cNvSpPr>
          <p:nvPr/>
        </p:nvSpPr>
        <p:spPr bwMode="auto">
          <a:xfrm>
            <a:off x="3533775" y="1762125"/>
            <a:ext cx="0" cy="762000"/>
          </a:xfrm>
          <a:prstGeom prst="line">
            <a:avLst/>
          </a:prstGeom>
          <a:noFill/>
          <a:ln w="57150">
            <a:solidFill>
              <a:srgbClr val="A20070"/>
            </a:solidFill>
            <a:prstDash val="sysDot"/>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47461" name="Line 5">
            <a:extLst>
              <a:ext uri="{FF2B5EF4-FFF2-40B4-BE49-F238E27FC236}">
                <a16:creationId xmlns:a16="http://schemas.microsoft.com/office/drawing/2014/main" id="{2C42E1A7-A453-42DC-B320-12F58E458B2B}"/>
              </a:ext>
            </a:extLst>
          </p:cNvPr>
          <p:cNvSpPr>
            <a:spLocks noChangeShapeType="1"/>
          </p:cNvSpPr>
          <p:nvPr/>
        </p:nvSpPr>
        <p:spPr bwMode="auto">
          <a:xfrm>
            <a:off x="7176120" y="1797050"/>
            <a:ext cx="0" cy="762000"/>
          </a:xfrm>
          <a:prstGeom prst="line">
            <a:avLst/>
          </a:prstGeom>
          <a:noFill/>
          <a:ln w="57150">
            <a:solidFill>
              <a:srgbClr val="003366"/>
            </a:solidFill>
            <a:prstDash val="sysDot"/>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grpSp>
        <p:nvGrpSpPr>
          <p:cNvPr id="2" name="Group 6">
            <a:extLst>
              <a:ext uri="{FF2B5EF4-FFF2-40B4-BE49-F238E27FC236}">
                <a16:creationId xmlns:a16="http://schemas.microsoft.com/office/drawing/2014/main" id="{5F8835CB-6213-4621-B228-B9DE304EC56A}"/>
              </a:ext>
            </a:extLst>
          </p:cNvPr>
          <p:cNvGrpSpPr>
            <a:grpSpLocks/>
          </p:cNvGrpSpPr>
          <p:nvPr/>
        </p:nvGrpSpPr>
        <p:grpSpPr bwMode="auto">
          <a:xfrm>
            <a:off x="2438400" y="2032000"/>
            <a:ext cx="8229600" cy="1752600"/>
            <a:chOff x="912" y="1824"/>
            <a:chExt cx="4992" cy="1104"/>
          </a:xfrm>
        </p:grpSpPr>
        <p:sp>
          <p:nvSpPr>
            <p:cNvPr id="97295" name="Line 7">
              <a:extLst>
                <a:ext uri="{FF2B5EF4-FFF2-40B4-BE49-F238E27FC236}">
                  <a16:creationId xmlns:a16="http://schemas.microsoft.com/office/drawing/2014/main" id="{B5C36D8D-D499-4613-AFA8-2E2B1E4B27CC}"/>
                </a:ext>
              </a:extLst>
            </p:cNvPr>
            <p:cNvSpPr>
              <a:spLocks noChangeShapeType="1"/>
            </p:cNvSpPr>
            <p:nvPr/>
          </p:nvSpPr>
          <p:spPr bwMode="auto">
            <a:xfrm>
              <a:off x="1440" y="2928"/>
              <a:ext cx="3696" cy="0"/>
            </a:xfrm>
            <a:prstGeom prst="line">
              <a:avLst/>
            </a:prstGeom>
            <a:noFill/>
            <a:ln w="38100">
              <a:solidFill>
                <a:srgbClr val="6699FF"/>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97296" name="Line 8">
              <a:extLst>
                <a:ext uri="{FF2B5EF4-FFF2-40B4-BE49-F238E27FC236}">
                  <a16:creationId xmlns:a16="http://schemas.microsoft.com/office/drawing/2014/main" id="{E5F9DAE6-F122-4E02-A753-26EA7B325670}"/>
                </a:ext>
              </a:extLst>
            </p:cNvPr>
            <p:cNvSpPr>
              <a:spLocks noChangeShapeType="1"/>
            </p:cNvSpPr>
            <p:nvPr/>
          </p:nvSpPr>
          <p:spPr bwMode="auto">
            <a:xfrm>
              <a:off x="1440" y="1824"/>
              <a:ext cx="2736" cy="0"/>
            </a:xfrm>
            <a:prstGeom prst="line">
              <a:avLst/>
            </a:prstGeom>
            <a:noFill/>
            <a:ln w="38100">
              <a:solidFill>
                <a:srgbClr val="6699FF"/>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97297" name="Text Box 9">
              <a:extLst>
                <a:ext uri="{FF2B5EF4-FFF2-40B4-BE49-F238E27FC236}">
                  <a16:creationId xmlns:a16="http://schemas.microsoft.com/office/drawing/2014/main" id="{F00B353D-9470-454A-AA45-9187EE8AB601}"/>
                </a:ext>
              </a:extLst>
            </p:cNvPr>
            <p:cNvSpPr txBox="1">
              <a:spLocks noChangeArrowheads="1"/>
            </p:cNvSpPr>
            <p:nvPr/>
          </p:nvSpPr>
          <p:spPr bwMode="auto">
            <a:xfrm>
              <a:off x="912" y="1824"/>
              <a:ext cx="4848"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zh-CN" altLang="zh-CN" dirty="0">
                  <a:solidFill>
                    <a:schemeClr val="tx2"/>
                  </a:solidFill>
                  <a:latin typeface="Times New Roman" panose="02020603050405020304" pitchFamily="18" charset="0"/>
                </a:rPr>
                <a:t>5´     </a:t>
              </a:r>
              <a:r>
                <a:rPr kumimoji="1" lang="en-US" altLang="zh-CN" dirty="0">
                  <a:solidFill>
                    <a:schemeClr val="tx2"/>
                  </a:solidFill>
                  <a:latin typeface="Times New Roman" panose="02020603050405020304" pitchFamily="18" charset="0"/>
                </a:rPr>
                <a:t> A  G  C  T  </a:t>
              </a:r>
              <a:r>
                <a:rPr kumimoji="1" lang="en-US" altLang="zh-CN" dirty="0" err="1">
                  <a:solidFill>
                    <a:schemeClr val="tx2"/>
                  </a:solidFill>
                  <a:latin typeface="Times New Roman" panose="02020603050405020304" pitchFamily="18" charset="0"/>
                </a:rPr>
                <a:t>T</a:t>
              </a:r>
              <a:r>
                <a:rPr kumimoji="1" lang="en-US" altLang="zh-CN" dirty="0">
                  <a:solidFill>
                    <a:schemeClr val="tx2"/>
                  </a:solidFill>
                  <a:latin typeface="Times New Roman" panose="02020603050405020304" pitchFamily="18" charset="0"/>
                </a:rPr>
                <a:t>  C  A  G  </a:t>
              </a:r>
              <a:r>
                <a:rPr kumimoji="1" lang="en-US" altLang="zh-CN" dirty="0" err="1">
                  <a:solidFill>
                    <a:schemeClr val="tx2"/>
                  </a:solidFill>
                  <a:latin typeface="Times New Roman" panose="02020603050405020304" pitchFamily="18" charset="0"/>
                </a:rPr>
                <a:t>G</a:t>
              </a:r>
              <a:r>
                <a:rPr kumimoji="1" lang="en-US" altLang="zh-CN" dirty="0">
                  <a:solidFill>
                    <a:schemeClr val="tx2"/>
                  </a:solidFill>
                  <a:latin typeface="Times New Roman" panose="02020603050405020304" pitchFamily="18" charset="0"/>
                </a:rPr>
                <a:t>  A  T  A        </a:t>
              </a:r>
              <a:r>
                <a:rPr kumimoji="1" lang="en-US" altLang="zh-CN" dirty="0">
                  <a:solidFill>
                    <a:schemeClr val="tx2"/>
                  </a:solidFill>
                  <a:latin typeface="Times New Roman" panose="02020603050405020304" pitchFamily="18" charset="0"/>
                  <a:sym typeface="Symbol" panose="05050102010706020507" pitchFamily="18" charset="2"/>
                </a:rPr>
                <a:t></a:t>
              </a:r>
              <a:r>
                <a:rPr kumimoji="1" lang="en-US" altLang="zh-CN" dirty="0">
                  <a:solidFill>
                    <a:schemeClr val="tx2"/>
                  </a:solidFill>
                  <a:latin typeface="Times New Roman" panose="02020603050405020304" pitchFamily="18" charset="0"/>
                </a:rPr>
                <a:t>             3´</a:t>
              </a:r>
            </a:p>
            <a:p>
              <a:pPr eaLnBrk="1" hangingPunct="1">
                <a:spcBef>
                  <a:spcPct val="50000"/>
                </a:spcBef>
                <a:buClrTx/>
                <a:buFontTx/>
                <a:buNone/>
              </a:pPr>
              <a:r>
                <a:rPr kumimoji="1" lang="en-US" altLang="zh-CN" dirty="0">
                  <a:solidFill>
                    <a:schemeClr val="tx2"/>
                  </a:solidFill>
                  <a:latin typeface="Times New Roman" panose="02020603050405020304" pitchFamily="18" charset="0"/>
                </a:rPr>
                <a:t>               </a:t>
              </a:r>
              <a:endParaRPr kumimoji="1" lang="en-US" altLang="zh-CN" sz="2800" dirty="0">
                <a:solidFill>
                  <a:schemeClr val="tx2"/>
                </a:solidFill>
                <a:latin typeface="Times New Roman" panose="02020603050405020304" pitchFamily="18" charset="0"/>
              </a:endParaRPr>
            </a:p>
          </p:txBody>
        </p:sp>
        <p:sp>
          <p:nvSpPr>
            <p:cNvPr id="97298" name="Text Box 10">
              <a:extLst>
                <a:ext uri="{FF2B5EF4-FFF2-40B4-BE49-F238E27FC236}">
                  <a16:creationId xmlns:a16="http://schemas.microsoft.com/office/drawing/2014/main" id="{109F0DFC-996B-4586-BEDA-C588C921FD56}"/>
                </a:ext>
              </a:extLst>
            </p:cNvPr>
            <p:cNvSpPr txBox="1">
              <a:spLocks noChangeArrowheads="1"/>
            </p:cNvSpPr>
            <p:nvPr/>
          </p:nvSpPr>
          <p:spPr bwMode="auto">
            <a:xfrm>
              <a:off x="912" y="2640"/>
              <a:ext cx="49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en-US" altLang="zh-CN" dirty="0">
                  <a:solidFill>
                    <a:schemeClr val="tx2"/>
                  </a:solidFill>
                  <a:latin typeface="Times New Roman" panose="02020603050405020304" pitchFamily="18" charset="0"/>
                </a:rPr>
                <a:t>3´      T  C  G  A  </a:t>
              </a:r>
              <a:r>
                <a:rPr kumimoji="1" lang="en-US" altLang="zh-CN" dirty="0" err="1">
                  <a:solidFill>
                    <a:schemeClr val="tx2"/>
                  </a:solidFill>
                  <a:latin typeface="Times New Roman" panose="02020603050405020304" pitchFamily="18" charset="0"/>
                </a:rPr>
                <a:t>A</a:t>
              </a:r>
              <a:r>
                <a:rPr kumimoji="1" lang="en-US" altLang="zh-CN" dirty="0">
                  <a:solidFill>
                    <a:schemeClr val="tx2"/>
                  </a:solidFill>
                  <a:latin typeface="Times New Roman" panose="02020603050405020304" pitchFamily="18" charset="0"/>
                </a:rPr>
                <a:t>  G  T  C  </a:t>
              </a:r>
              <a:r>
                <a:rPr kumimoji="1" lang="en-US" altLang="zh-CN" dirty="0" err="1">
                  <a:solidFill>
                    <a:schemeClr val="tx2"/>
                  </a:solidFill>
                  <a:latin typeface="Times New Roman" panose="02020603050405020304" pitchFamily="18" charset="0"/>
                </a:rPr>
                <a:t>C</a:t>
              </a:r>
              <a:r>
                <a:rPr kumimoji="1" lang="en-US" altLang="zh-CN" dirty="0">
                  <a:solidFill>
                    <a:schemeClr val="tx2"/>
                  </a:solidFill>
                  <a:latin typeface="Times New Roman" panose="02020603050405020304" pitchFamily="18" charset="0"/>
                </a:rPr>
                <a:t>  T  A  G  C  G  A  C          5´</a:t>
              </a:r>
            </a:p>
          </p:txBody>
        </p:sp>
      </p:grpSp>
      <p:sp>
        <p:nvSpPr>
          <p:cNvPr id="147467" name="Text Box 11">
            <a:extLst>
              <a:ext uri="{FF2B5EF4-FFF2-40B4-BE49-F238E27FC236}">
                <a16:creationId xmlns:a16="http://schemas.microsoft.com/office/drawing/2014/main" id="{185DE456-CBDC-4DA1-8FB8-7DDEB41FACB3}"/>
              </a:ext>
            </a:extLst>
          </p:cNvPr>
          <p:cNvSpPr txBox="1">
            <a:spLocks noChangeArrowheads="1"/>
          </p:cNvSpPr>
          <p:nvPr/>
        </p:nvSpPr>
        <p:spPr bwMode="auto">
          <a:xfrm>
            <a:off x="2890838" y="4076701"/>
            <a:ext cx="4991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
                <a:schemeClr val="tx1"/>
              </a:buClr>
              <a:buFont typeface="Wingdings" panose="05000000000000000000" pitchFamily="2" charset="2"/>
              <a:buChar char="Ø"/>
            </a:pP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  </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1" lang="zh-CN" altLang="en-US"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外切酶活性</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147468" name="AutoShape 12">
            <a:extLst>
              <a:ext uri="{FF2B5EF4-FFF2-40B4-BE49-F238E27FC236}">
                <a16:creationId xmlns:a16="http://schemas.microsoft.com/office/drawing/2014/main" id="{2C4BF8C2-BA8B-41CB-AA65-9F30E4CF1159}"/>
              </a:ext>
            </a:extLst>
          </p:cNvPr>
          <p:cNvSpPr>
            <a:spLocks noChangeArrowheads="1"/>
          </p:cNvSpPr>
          <p:nvPr/>
        </p:nvSpPr>
        <p:spPr bwMode="auto">
          <a:xfrm>
            <a:off x="6672064" y="792243"/>
            <a:ext cx="914400" cy="958691"/>
          </a:xfrm>
          <a:prstGeom prst="star5">
            <a:avLst/>
          </a:prstGeom>
          <a:solidFill>
            <a:srgbClr val="002060"/>
          </a:solidFill>
          <a:ln w="9525">
            <a:solidFill>
              <a:srgbClr val="002060"/>
            </a:solidFill>
            <a:miter lim="800000"/>
            <a:headEnd/>
            <a:tailEnd/>
          </a:ln>
          <a:effectLst/>
        </p:spPr>
        <p:txBody>
          <a:bodyPr anchor="ctr">
            <a:spAutoFit/>
          </a:bodyPr>
          <a:lstStyle/>
          <a:p>
            <a:pPr eaLnBrk="1" hangingPunct="1">
              <a:defRPr/>
            </a:pPr>
            <a:endParaRPr lang="zh-CN" altLang="en-US"/>
          </a:p>
        </p:txBody>
      </p:sp>
      <p:sp>
        <p:nvSpPr>
          <p:cNvPr id="147469" name="AutoShape 13">
            <a:extLst>
              <a:ext uri="{FF2B5EF4-FFF2-40B4-BE49-F238E27FC236}">
                <a16:creationId xmlns:a16="http://schemas.microsoft.com/office/drawing/2014/main" id="{CB98A2A9-C3E1-495C-B60E-57A4F204B564}"/>
              </a:ext>
            </a:extLst>
          </p:cNvPr>
          <p:cNvSpPr>
            <a:spLocks noChangeArrowheads="1"/>
          </p:cNvSpPr>
          <p:nvPr/>
        </p:nvSpPr>
        <p:spPr bwMode="auto">
          <a:xfrm>
            <a:off x="3000375" y="765453"/>
            <a:ext cx="838200" cy="1155144"/>
          </a:xfrm>
          <a:prstGeom prst="lightningBolt">
            <a:avLst/>
          </a:prstGeom>
          <a:solidFill>
            <a:schemeClr val="accent1"/>
          </a:solidFill>
          <a:ln w="9525">
            <a:solidFill>
              <a:schemeClr val="accent1">
                <a:lumMod val="75000"/>
              </a:schemeClr>
            </a:solidFill>
            <a:miter lim="800000"/>
            <a:headEnd/>
            <a:tailEnd/>
          </a:ln>
          <a:effectLst/>
        </p:spPr>
        <p:txBody>
          <a:bodyPr anchor="ctr">
            <a:spAutoFit/>
          </a:bodyPr>
          <a:lstStyle/>
          <a:p>
            <a:pPr eaLnBrk="1" hangingPunct="1">
              <a:defRPr/>
            </a:pPr>
            <a:endParaRPr lang="zh-CN" altLang="en-US"/>
          </a:p>
        </p:txBody>
      </p:sp>
      <p:sp>
        <p:nvSpPr>
          <p:cNvPr id="147470" name="Text Box 14">
            <a:extLst>
              <a:ext uri="{FF2B5EF4-FFF2-40B4-BE49-F238E27FC236}">
                <a16:creationId xmlns:a16="http://schemas.microsoft.com/office/drawing/2014/main" id="{828F2B7D-21DB-432C-827B-9D38523AC358}"/>
              </a:ext>
            </a:extLst>
          </p:cNvPr>
          <p:cNvSpPr txBox="1">
            <a:spLocks noChangeArrowheads="1"/>
          </p:cNvSpPr>
          <p:nvPr/>
        </p:nvSpPr>
        <p:spPr bwMode="auto">
          <a:xfrm>
            <a:off x="2870201" y="5318126"/>
            <a:ext cx="47863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
                <a:schemeClr val="tx1"/>
              </a:buClr>
              <a:buFont typeface="Wingdings" panose="05000000000000000000" pitchFamily="2" charset="2"/>
              <a:buChar char="Ø"/>
            </a:pP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  </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1" lang="zh-CN" altLang="en-US"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外切酶活性</a:t>
            </a:r>
            <a:r>
              <a:rPr kumimoji="1" lang="en-US" altLang="zh-CN" sz="28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147471" name="Text Box 15">
            <a:extLst>
              <a:ext uri="{FF2B5EF4-FFF2-40B4-BE49-F238E27FC236}">
                <a16:creationId xmlns:a16="http://schemas.microsoft.com/office/drawing/2014/main" id="{2F418D54-CFE5-4638-8555-AACFE0967985}"/>
              </a:ext>
            </a:extLst>
          </p:cNvPr>
          <p:cNvSpPr txBox="1">
            <a:spLocks noChangeArrowheads="1"/>
          </p:cNvSpPr>
          <p:nvPr/>
        </p:nvSpPr>
        <p:spPr bwMode="auto">
          <a:xfrm>
            <a:off x="7353300" y="2413000"/>
            <a:ext cx="533400" cy="914400"/>
          </a:xfrm>
          <a:prstGeom prst="rect">
            <a:avLst/>
          </a:prstGeom>
          <a:noFill/>
          <a:ln w="9525">
            <a:noFill/>
            <a:miter lim="800000"/>
            <a:headEnd/>
            <a:tailEnd/>
          </a:ln>
          <a:effectLst/>
        </p:spPr>
        <p:txBody>
          <a:bodyPr>
            <a:spAutoFit/>
          </a:bodyPr>
          <a:lstStyle/>
          <a:p>
            <a:pPr eaLnBrk="1" hangingPunct="1">
              <a:spcBef>
                <a:spcPct val="50000"/>
              </a:spcBef>
              <a:defRPr/>
            </a:pPr>
            <a:r>
              <a:rPr kumimoji="1" lang="en-US" altLang="zh-CN" sz="5400" b="1" dirty="0">
                <a:ln>
                  <a:solidFill>
                    <a:schemeClr val="accent1"/>
                  </a:solidFill>
                </a:ln>
                <a:solidFill>
                  <a:srgbClr val="800080"/>
                </a:solidFill>
                <a:latin typeface="Times New Roman" pitchFamily="18" charset="0"/>
                <a:ea typeface="隶书" pitchFamily="49" charset="-122"/>
              </a:rPr>
              <a:t>?</a:t>
            </a:r>
          </a:p>
        </p:txBody>
      </p:sp>
      <p:sp>
        <p:nvSpPr>
          <p:cNvPr id="147472" name="Text Box 16">
            <a:extLst>
              <a:ext uri="{FF2B5EF4-FFF2-40B4-BE49-F238E27FC236}">
                <a16:creationId xmlns:a16="http://schemas.microsoft.com/office/drawing/2014/main" id="{1C5C8A77-2BA7-440E-AA60-54194BDC9ACD}"/>
              </a:ext>
            </a:extLst>
          </p:cNvPr>
          <p:cNvSpPr txBox="1">
            <a:spLocks noChangeArrowheads="1"/>
          </p:cNvSpPr>
          <p:nvPr/>
        </p:nvSpPr>
        <p:spPr bwMode="auto">
          <a:xfrm>
            <a:off x="3143250" y="5862638"/>
            <a:ext cx="5334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zh-CN" altLang="en-US" sz="28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能切除突变的 </a:t>
            </a:r>
            <a:r>
              <a:rPr kumimoji="1" lang="en-US" altLang="zh-CN" sz="28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片段。</a:t>
            </a:r>
            <a:endParaRPr kumimoji="1" lang="zh-CN" altLang="en-US" sz="2800" b="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7473" name="Text Box 17">
            <a:extLst>
              <a:ext uri="{FF2B5EF4-FFF2-40B4-BE49-F238E27FC236}">
                <a16:creationId xmlns:a16="http://schemas.microsoft.com/office/drawing/2014/main" id="{10D6E7B7-AC79-401C-AC4B-DF64B3D22E0A}"/>
              </a:ext>
            </a:extLst>
          </p:cNvPr>
          <p:cNvSpPr txBox="1">
            <a:spLocks noChangeArrowheads="1"/>
          </p:cNvSpPr>
          <p:nvPr/>
        </p:nvSpPr>
        <p:spPr bwMode="auto">
          <a:xfrm>
            <a:off x="3214688" y="4614863"/>
            <a:ext cx="6553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能辨认错配的碱基对，并将其水解。</a:t>
            </a:r>
          </a:p>
        </p:txBody>
      </p:sp>
      <p:sp>
        <p:nvSpPr>
          <p:cNvPr id="147474" name="Text Box 18">
            <a:extLst>
              <a:ext uri="{FF2B5EF4-FFF2-40B4-BE49-F238E27FC236}">
                <a16:creationId xmlns:a16="http://schemas.microsoft.com/office/drawing/2014/main" id="{1D871B2C-239B-42B4-8DAE-5B7D26328143}"/>
              </a:ext>
            </a:extLst>
          </p:cNvPr>
          <p:cNvSpPr txBox="1">
            <a:spLocks noChangeArrowheads="1"/>
          </p:cNvSpPr>
          <p:nvPr/>
        </p:nvSpPr>
        <p:spPr bwMode="auto">
          <a:xfrm>
            <a:off x="1313483" y="-4415"/>
            <a:ext cx="5862637"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defRPr sz="4000" b="1">
                <a:latin typeface="微软雅黑" panose="020B0503020204020204" pitchFamily="34" charset="-122"/>
                <a:ea typeface="微软雅黑" panose="020B0503020204020204" pitchFamily="34" charset="-122"/>
                <a:cs typeface="+mj-cs"/>
              </a:defRPr>
            </a:lvl1pPr>
            <a:lvl2pPr>
              <a:defRPr sz="4000" b="1">
                <a:latin typeface="微软雅黑" panose="020B0503020204020204" pitchFamily="34" charset="-122"/>
                <a:ea typeface="微软雅黑" panose="020B0503020204020204" pitchFamily="34" charset="-122"/>
              </a:defRPr>
            </a:lvl2pPr>
            <a:lvl3pPr>
              <a:defRPr sz="4000" b="1">
                <a:latin typeface="微软雅黑" panose="020B0503020204020204" pitchFamily="34" charset="-122"/>
                <a:ea typeface="微软雅黑" panose="020B0503020204020204" pitchFamily="34" charset="-122"/>
              </a:defRPr>
            </a:lvl3pPr>
            <a:lvl4pPr>
              <a:defRPr sz="4000" b="1">
                <a:latin typeface="微软雅黑" panose="020B0503020204020204" pitchFamily="34" charset="-122"/>
                <a:ea typeface="微软雅黑" panose="020B0503020204020204" pitchFamily="34" charset="-122"/>
              </a:defRPr>
            </a:lvl4pPr>
            <a:lvl5pPr>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defRPr>
            </a:lvl6pPr>
            <a:lvl7pPr marL="914400" fontAlgn="base">
              <a:spcBef>
                <a:spcPct val="0"/>
              </a:spcBef>
              <a:spcAft>
                <a:spcPct val="0"/>
              </a:spcAft>
              <a:defRPr sz="3200">
                <a:solidFill>
                  <a:schemeClr val="bg1"/>
                </a:solidFill>
              </a:defRPr>
            </a:lvl7pPr>
            <a:lvl8pPr marL="1371600" fontAlgn="base">
              <a:spcBef>
                <a:spcPct val="0"/>
              </a:spcBef>
              <a:spcAft>
                <a:spcPct val="0"/>
              </a:spcAft>
              <a:defRPr sz="3200">
                <a:solidFill>
                  <a:schemeClr val="bg1"/>
                </a:solidFill>
              </a:defRPr>
            </a:lvl8pPr>
            <a:lvl9pPr marL="1828800" fontAlgn="base">
              <a:spcBef>
                <a:spcPct val="0"/>
              </a:spcBef>
              <a:spcAft>
                <a:spcPct val="0"/>
              </a:spcAft>
              <a:defRPr sz="3200">
                <a:solidFill>
                  <a:schemeClr val="bg1"/>
                </a:solidFill>
              </a:defRPr>
            </a:lvl9pPr>
          </a:lstStyle>
          <a:p>
            <a:r>
              <a:rPr lang="zh-CN" altLang="en-US" dirty="0"/>
              <a:t>核酸外切酶活性</a:t>
            </a:r>
            <a:r>
              <a:rPr lang="en-US" altLang="zh-CN" dirty="0"/>
              <a:t>: </a:t>
            </a:r>
          </a:p>
        </p:txBody>
      </p:sp>
      <p:cxnSp>
        <p:nvCxnSpPr>
          <p:cNvPr id="5" name="直接连接符 4">
            <a:extLst>
              <a:ext uri="{FF2B5EF4-FFF2-40B4-BE49-F238E27FC236}">
                <a16:creationId xmlns:a16="http://schemas.microsoft.com/office/drawing/2014/main" id="{17600E90-C1E8-4EDF-8209-44225458257F}"/>
              </a:ext>
            </a:extLst>
          </p:cNvPr>
          <p:cNvCxnSpPr/>
          <p:nvPr/>
        </p:nvCxnSpPr>
        <p:spPr bwMode="auto">
          <a:xfrm>
            <a:off x="3348183" y="2616000"/>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4B3649C6-456A-4F56-B6C1-C87DB396F90D}"/>
              </a:ext>
            </a:extLst>
          </p:cNvPr>
          <p:cNvCxnSpPr/>
          <p:nvPr/>
        </p:nvCxnSpPr>
        <p:spPr bwMode="auto">
          <a:xfrm>
            <a:off x="3708720" y="2603324"/>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F95A33D0-7F36-4FE4-889F-8A712D3FF7A4}"/>
              </a:ext>
            </a:extLst>
          </p:cNvPr>
          <p:cNvCxnSpPr/>
          <p:nvPr/>
        </p:nvCxnSpPr>
        <p:spPr bwMode="auto">
          <a:xfrm>
            <a:off x="4074311" y="2610492"/>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AFA261F6-7583-48A9-B92C-B2E61785042F}"/>
              </a:ext>
            </a:extLst>
          </p:cNvPr>
          <p:cNvCxnSpPr/>
          <p:nvPr/>
        </p:nvCxnSpPr>
        <p:spPr bwMode="auto">
          <a:xfrm>
            <a:off x="4428800" y="2603324"/>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FC3E150A-B022-44C2-910B-20C05DABEC83}"/>
              </a:ext>
            </a:extLst>
          </p:cNvPr>
          <p:cNvCxnSpPr/>
          <p:nvPr/>
        </p:nvCxnSpPr>
        <p:spPr bwMode="auto">
          <a:xfrm>
            <a:off x="4760399" y="2603324"/>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6A107A1C-D476-46A4-ADDF-55E1B9E50910}"/>
              </a:ext>
            </a:extLst>
          </p:cNvPr>
          <p:cNvCxnSpPr/>
          <p:nvPr/>
        </p:nvCxnSpPr>
        <p:spPr bwMode="auto">
          <a:xfrm>
            <a:off x="5120936" y="2590648"/>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D97A8F1F-10D5-4BC2-B61D-9AB3F30E0C22}"/>
              </a:ext>
            </a:extLst>
          </p:cNvPr>
          <p:cNvCxnSpPr/>
          <p:nvPr/>
        </p:nvCxnSpPr>
        <p:spPr bwMode="auto">
          <a:xfrm>
            <a:off x="5486527" y="2597816"/>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A70E4EA1-7E26-469A-8175-5CE0E563C7A1}"/>
              </a:ext>
            </a:extLst>
          </p:cNvPr>
          <p:cNvCxnSpPr/>
          <p:nvPr/>
        </p:nvCxnSpPr>
        <p:spPr bwMode="auto">
          <a:xfrm>
            <a:off x="5841016" y="2590648"/>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C52637A5-208C-445B-AA14-5030728BA6C0}"/>
              </a:ext>
            </a:extLst>
          </p:cNvPr>
          <p:cNvCxnSpPr/>
          <p:nvPr/>
        </p:nvCxnSpPr>
        <p:spPr bwMode="auto">
          <a:xfrm>
            <a:off x="6233968" y="2596156"/>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B8A5E602-6866-45AB-BD68-F9464B7F1C6A}"/>
              </a:ext>
            </a:extLst>
          </p:cNvPr>
          <p:cNvCxnSpPr/>
          <p:nvPr/>
        </p:nvCxnSpPr>
        <p:spPr bwMode="auto">
          <a:xfrm>
            <a:off x="6594505" y="2583480"/>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190DC412-DD61-4487-9FCF-B1ED8DE15BE8}"/>
              </a:ext>
            </a:extLst>
          </p:cNvPr>
          <p:cNvCxnSpPr/>
          <p:nvPr/>
        </p:nvCxnSpPr>
        <p:spPr bwMode="auto">
          <a:xfrm>
            <a:off x="6960096" y="2590648"/>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7D915959-B137-4EB3-A308-2029ED13C552}"/>
              </a:ext>
            </a:extLst>
          </p:cNvPr>
          <p:cNvCxnSpPr/>
          <p:nvPr/>
        </p:nvCxnSpPr>
        <p:spPr bwMode="auto">
          <a:xfrm>
            <a:off x="7314585" y="2583480"/>
            <a:ext cx="0" cy="57600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4664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47468"/>
                                        </p:tgtEl>
                                        <p:attrNameLst>
                                          <p:attrName>style.visibility</p:attrName>
                                        </p:attrNameLst>
                                      </p:cBhvr>
                                      <p:to>
                                        <p:strVal val="visible"/>
                                      </p:to>
                                    </p:set>
                                  </p:childTnLst>
                                </p:cTn>
                              </p:par>
                            </p:childTnLst>
                          </p:cTn>
                        </p:par>
                        <p:par>
                          <p:cTn id="11" fill="hold" nodeType="afterGroup">
                            <p:stCondLst>
                              <p:cond delay="500"/>
                            </p:stCondLst>
                            <p:childTnLst>
                              <p:par>
                                <p:cTn id="12" presetID="4" presetClass="entr" presetSubtype="32" fill="hold" nodeType="afterEffect">
                                  <p:stCondLst>
                                    <p:cond delay="0"/>
                                  </p:stCondLst>
                                  <p:childTnLst>
                                    <p:set>
                                      <p:cBhvr>
                                        <p:cTn id="13" dur="1" fill="hold">
                                          <p:stCondLst>
                                            <p:cond delay="0"/>
                                          </p:stCondLst>
                                        </p:cTn>
                                        <p:tgtEl>
                                          <p:spTgt spid="147459"/>
                                        </p:tgtEl>
                                        <p:attrNameLst>
                                          <p:attrName>style.visibility</p:attrName>
                                        </p:attrNameLst>
                                      </p:cBhvr>
                                      <p:to>
                                        <p:strVal val="visible"/>
                                      </p:to>
                                    </p:set>
                                    <p:animEffect transition="in" filter="box(out)">
                                      <p:cBhvr>
                                        <p:cTn id="14" dur="500"/>
                                        <p:tgtEl>
                                          <p:spTgt spid="147459"/>
                                        </p:tgtEl>
                                      </p:cBhvr>
                                    </p:animEffect>
                                  </p:childTnLst>
                                </p:cTn>
                              </p:par>
                            </p:childTnLst>
                          </p:cTn>
                        </p:par>
                        <p:par>
                          <p:cTn id="15" fill="hold" nodeType="afterGroup">
                            <p:stCondLst>
                              <p:cond delay="1000"/>
                            </p:stCondLst>
                            <p:childTnLst>
                              <p:par>
                                <p:cTn id="16" presetID="4" presetClass="entr" presetSubtype="32" fill="hold" nodeType="afterEffect">
                                  <p:stCondLst>
                                    <p:cond delay="0"/>
                                  </p:stCondLst>
                                  <p:childTnLst>
                                    <p:set>
                                      <p:cBhvr>
                                        <p:cTn id="17" dur="1" fill="hold">
                                          <p:stCondLst>
                                            <p:cond delay="0"/>
                                          </p:stCondLst>
                                        </p:cTn>
                                        <p:tgtEl>
                                          <p:spTgt spid="147461"/>
                                        </p:tgtEl>
                                        <p:attrNameLst>
                                          <p:attrName>style.visibility</p:attrName>
                                        </p:attrNameLst>
                                      </p:cBhvr>
                                      <p:to>
                                        <p:strVal val="visible"/>
                                      </p:to>
                                    </p:set>
                                    <p:animEffect transition="in" filter="box(out)">
                                      <p:cBhvr>
                                        <p:cTn id="18" dur="500"/>
                                        <p:tgtEl>
                                          <p:spTgt spid="147461"/>
                                        </p:tgtEl>
                                      </p:cBhvr>
                                    </p:animEffect>
                                  </p:childTnLst>
                                </p:cTn>
                              </p:par>
                            </p:childTnLst>
                          </p:cTn>
                        </p:par>
                        <p:par>
                          <p:cTn id="19" fill="hold" nodeType="afterGroup">
                            <p:stCondLst>
                              <p:cond delay="1500"/>
                            </p:stCondLst>
                            <p:childTnLst>
                              <p:par>
                                <p:cTn id="20" presetID="1" presetClass="entr" presetSubtype="0" fill="hold" grpId="0" nodeType="afterEffect">
                                  <p:stCondLst>
                                    <p:cond delay="0"/>
                                  </p:stCondLst>
                                  <p:childTnLst>
                                    <p:set>
                                      <p:cBhvr>
                                        <p:cTn id="21" dur="1" fill="hold">
                                          <p:stCondLst>
                                            <p:cond delay="499"/>
                                          </p:stCondLst>
                                        </p:cTn>
                                        <p:tgtEl>
                                          <p:spTgt spid="147467"/>
                                        </p:tgtEl>
                                        <p:attrNameLst>
                                          <p:attrName>style.visibility</p:attrName>
                                        </p:attrNameLst>
                                      </p:cBhvr>
                                      <p:to>
                                        <p:strVal val="visible"/>
                                      </p:to>
                                    </p:set>
                                  </p:childTnLst>
                                </p:cTn>
                              </p:par>
                            </p:childTnLst>
                          </p:cTn>
                        </p:par>
                        <p:par>
                          <p:cTn id="22" fill="hold" nodeType="afterGroup">
                            <p:stCondLst>
                              <p:cond delay="2000"/>
                            </p:stCondLst>
                            <p:childTnLst>
                              <p:par>
                                <p:cTn id="23" presetID="9" presetClass="entr" presetSubtype="0" fill="hold" grpId="0" nodeType="afterEffect">
                                  <p:stCondLst>
                                    <p:cond delay="0"/>
                                  </p:stCondLst>
                                  <p:childTnLst>
                                    <p:set>
                                      <p:cBhvr>
                                        <p:cTn id="24" dur="1" fill="hold">
                                          <p:stCondLst>
                                            <p:cond delay="0"/>
                                          </p:stCondLst>
                                        </p:cTn>
                                        <p:tgtEl>
                                          <p:spTgt spid="147473"/>
                                        </p:tgtEl>
                                        <p:attrNameLst>
                                          <p:attrName>style.visibility</p:attrName>
                                        </p:attrNameLst>
                                      </p:cBhvr>
                                      <p:to>
                                        <p:strVal val="visible"/>
                                      </p:to>
                                    </p:set>
                                    <p:animEffect transition="in" filter="dissolve">
                                      <p:cBhvr>
                                        <p:cTn id="25" dur="500"/>
                                        <p:tgtEl>
                                          <p:spTgt spid="14747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47469"/>
                                        </p:tgtEl>
                                        <p:attrNameLst>
                                          <p:attrName>style.visibility</p:attrName>
                                        </p:attrNameLst>
                                      </p:cBhvr>
                                      <p:to>
                                        <p:strVal val="visible"/>
                                      </p:to>
                                    </p:set>
                                  </p:childTnLst>
                                </p:cTn>
                              </p:par>
                            </p:childTnLst>
                          </p:cTn>
                        </p:par>
                        <p:par>
                          <p:cTn id="30" fill="hold" nodeType="afterGroup">
                            <p:stCondLst>
                              <p:cond delay="500"/>
                            </p:stCondLst>
                            <p:childTnLst>
                              <p:par>
                                <p:cTn id="31" presetID="4" presetClass="entr" presetSubtype="32" fill="hold" nodeType="afterEffect">
                                  <p:stCondLst>
                                    <p:cond delay="0"/>
                                  </p:stCondLst>
                                  <p:childTnLst>
                                    <p:set>
                                      <p:cBhvr>
                                        <p:cTn id="32" dur="1" fill="hold">
                                          <p:stCondLst>
                                            <p:cond delay="0"/>
                                          </p:stCondLst>
                                        </p:cTn>
                                        <p:tgtEl>
                                          <p:spTgt spid="147458"/>
                                        </p:tgtEl>
                                        <p:attrNameLst>
                                          <p:attrName>style.visibility</p:attrName>
                                        </p:attrNameLst>
                                      </p:cBhvr>
                                      <p:to>
                                        <p:strVal val="visible"/>
                                      </p:to>
                                    </p:set>
                                    <p:animEffect transition="in" filter="box(out)">
                                      <p:cBhvr>
                                        <p:cTn id="33" dur="500"/>
                                        <p:tgtEl>
                                          <p:spTgt spid="147458"/>
                                        </p:tgtEl>
                                      </p:cBhvr>
                                    </p:animEffect>
                                  </p:childTnLst>
                                </p:cTn>
                              </p:par>
                            </p:childTnLst>
                          </p:cTn>
                        </p:par>
                        <p:par>
                          <p:cTn id="34" fill="hold" nodeType="afterGroup">
                            <p:stCondLst>
                              <p:cond delay="1000"/>
                            </p:stCondLst>
                            <p:childTnLst>
                              <p:par>
                                <p:cTn id="35" presetID="4" presetClass="entr" presetSubtype="32" fill="hold" nodeType="afterEffect">
                                  <p:stCondLst>
                                    <p:cond delay="0"/>
                                  </p:stCondLst>
                                  <p:childTnLst>
                                    <p:set>
                                      <p:cBhvr>
                                        <p:cTn id="36" dur="1" fill="hold">
                                          <p:stCondLst>
                                            <p:cond delay="0"/>
                                          </p:stCondLst>
                                        </p:cTn>
                                        <p:tgtEl>
                                          <p:spTgt spid="147460"/>
                                        </p:tgtEl>
                                        <p:attrNameLst>
                                          <p:attrName>style.visibility</p:attrName>
                                        </p:attrNameLst>
                                      </p:cBhvr>
                                      <p:to>
                                        <p:strVal val="visible"/>
                                      </p:to>
                                    </p:set>
                                    <p:animEffect transition="in" filter="box(out)">
                                      <p:cBhvr>
                                        <p:cTn id="37" dur="500"/>
                                        <p:tgtEl>
                                          <p:spTgt spid="147460"/>
                                        </p:tgtEl>
                                      </p:cBhvr>
                                    </p:animEffect>
                                  </p:childTnLst>
                                </p:cTn>
                              </p:par>
                            </p:childTnLst>
                          </p:cTn>
                        </p:par>
                        <p:par>
                          <p:cTn id="38" fill="hold" nodeType="afterGroup">
                            <p:stCondLst>
                              <p:cond delay="1500"/>
                            </p:stCondLst>
                            <p:childTnLst>
                              <p:par>
                                <p:cTn id="39" presetID="9" presetClass="entr" presetSubtype="0" fill="hold" grpId="0" nodeType="afterEffect">
                                  <p:stCondLst>
                                    <p:cond delay="0"/>
                                  </p:stCondLst>
                                  <p:iterate type="lt">
                                    <p:tmPct val="100000"/>
                                  </p:iterate>
                                  <p:childTnLst>
                                    <p:set>
                                      <p:cBhvr>
                                        <p:cTn id="40" dur="1" fill="hold">
                                          <p:stCondLst>
                                            <p:cond delay="0"/>
                                          </p:stCondLst>
                                        </p:cTn>
                                        <p:tgtEl>
                                          <p:spTgt spid="147470"/>
                                        </p:tgtEl>
                                        <p:attrNameLst>
                                          <p:attrName>style.visibility</p:attrName>
                                        </p:attrNameLst>
                                      </p:cBhvr>
                                      <p:to>
                                        <p:strVal val="visible"/>
                                      </p:to>
                                    </p:set>
                                    <p:animEffect transition="in" filter="dissolve">
                                      <p:cBhvr>
                                        <p:cTn id="41" dur="75"/>
                                        <p:tgtEl>
                                          <p:spTgt spid="147470"/>
                                        </p:tgtEl>
                                      </p:cBhvr>
                                    </p:animEffect>
                                  </p:childTnLst>
                                </p:cTn>
                              </p:par>
                            </p:childTnLst>
                          </p:cTn>
                        </p:par>
                        <p:par>
                          <p:cTn id="42" fill="hold" nodeType="afterGroup">
                            <p:stCondLst>
                              <p:cond delay="2325"/>
                            </p:stCondLst>
                            <p:childTnLst>
                              <p:par>
                                <p:cTn id="43" presetID="9" presetClass="entr" presetSubtype="0" fill="hold" grpId="0" nodeType="afterEffect">
                                  <p:stCondLst>
                                    <p:cond delay="0"/>
                                  </p:stCondLst>
                                  <p:childTnLst>
                                    <p:set>
                                      <p:cBhvr>
                                        <p:cTn id="44" dur="1" fill="hold">
                                          <p:stCondLst>
                                            <p:cond delay="0"/>
                                          </p:stCondLst>
                                        </p:cTn>
                                        <p:tgtEl>
                                          <p:spTgt spid="147472"/>
                                        </p:tgtEl>
                                        <p:attrNameLst>
                                          <p:attrName>style.visibility</p:attrName>
                                        </p:attrNameLst>
                                      </p:cBhvr>
                                      <p:to>
                                        <p:strVal val="visible"/>
                                      </p:to>
                                    </p:set>
                                    <p:animEffect transition="in" filter="dissolve">
                                      <p:cBhvr>
                                        <p:cTn id="45" dur="500"/>
                                        <p:tgtEl>
                                          <p:spTgt spid="147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7" grpId="0" autoUpdateAnimBg="0"/>
      <p:bldP spid="147469" grpId="0" animBg="1"/>
      <p:bldP spid="147470" grpId="0" autoUpdateAnimBg="0"/>
      <p:bldP spid="147471" grpId="0"/>
      <p:bldP spid="147472" grpId="0" autoUpdateAnimBg="0"/>
      <p:bldP spid="147473"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4EF8909D-AA70-4E5A-9A9C-3A9BE309CAF9}"/>
              </a:ext>
            </a:extLst>
          </p:cNvPr>
          <p:cNvGraphicFramePr>
            <a:graphicFrameLocks noGrp="1"/>
          </p:cNvGraphicFramePr>
          <p:nvPr/>
        </p:nvGraphicFramePr>
        <p:xfrm>
          <a:off x="2209800" y="1563260"/>
          <a:ext cx="7783513" cy="1844675"/>
        </p:xfrm>
        <a:graphic>
          <a:graphicData uri="http://schemas.openxmlformats.org/drawingml/2006/table">
            <a:tbl>
              <a:tblPr firstRow="1" bandRow="1">
                <a:tableStyleId>{5C22544A-7EE6-4342-B048-85BDC9FD1C3A}</a:tableStyleId>
              </a:tblPr>
              <a:tblGrid>
                <a:gridCol w="3359151">
                  <a:extLst>
                    <a:ext uri="{9D8B030D-6E8A-4147-A177-3AD203B41FA5}">
                      <a16:colId xmlns:a16="http://schemas.microsoft.com/office/drawing/2014/main" val="20000"/>
                    </a:ext>
                  </a:extLst>
                </a:gridCol>
                <a:gridCol w="4424362">
                  <a:extLst>
                    <a:ext uri="{9D8B030D-6E8A-4147-A177-3AD203B41FA5}">
                      <a16:colId xmlns:a16="http://schemas.microsoft.com/office/drawing/2014/main" val="20001"/>
                    </a:ext>
                  </a:extLst>
                </a:gridCol>
              </a:tblGrid>
              <a:tr h="5098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Pol</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kern="1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Function</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tc>
                <a:extLst>
                  <a:ext uri="{0D108BD9-81ED-4DB2-BD59-A6C34878D82A}">
                    <a16:rowId xmlns:a16="http://schemas.microsoft.com/office/drawing/2014/main" val="10000"/>
                  </a:ext>
                </a:extLst>
              </a:tr>
              <a:tr h="1334866">
                <a:tc>
                  <a:txBody>
                    <a:bodyPr/>
                    <a:lstStyle/>
                    <a:p>
                      <a:pPr algn="ct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Ⅰ</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chemeClr val="tx1"/>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kumimoji="0" lang="en-US" altLang="zh-CN"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 5’</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tc>
                <a:extLst>
                  <a:ext uri="{0D108BD9-81ED-4DB2-BD59-A6C34878D82A}">
                    <a16:rowId xmlns:a16="http://schemas.microsoft.com/office/drawing/2014/main" val="10001"/>
                  </a:ext>
                </a:extLst>
              </a:tr>
            </a:tbl>
          </a:graphicData>
        </a:graphic>
      </p:graphicFrame>
      <p:sp>
        <p:nvSpPr>
          <p:cNvPr id="3" name="标题 2">
            <a:extLst>
              <a:ext uri="{FF2B5EF4-FFF2-40B4-BE49-F238E27FC236}">
                <a16:creationId xmlns:a16="http://schemas.microsoft.com/office/drawing/2014/main" id="{74800641-3D70-472B-A130-B50C26306E4A}"/>
              </a:ext>
            </a:extLst>
          </p:cNvPr>
          <p:cNvSpPr>
            <a:spLocks noGrp="1"/>
          </p:cNvSpPr>
          <p:nvPr>
            <p:ph type="title"/>
          </p:nvPr>
        </p:nvSpPr>
        <p:spPr/>
        <p:txBody>
          <a:bodyPr/>
          <a:lstStyle/>
          <a:p>
            <a:r>
              <a:rPr lang="en-US" altLang="zh-CN" dirty="0"/>
              <a:t>2.1.1 </a:t>
            </a:r>
            <a:r>
              <a:rPr lang="zh-CN" altLang="en-US" dirty="0"/>
              <a:t>原核生物的</a:t>
            </a:r>
            <a:r>
              <a:rPr lang="en-US" altLang="zh-CN" dirty="0"/>
              <a:t>DNA</a:t>
            </a:r>
            <a:r>
              <a:rPr lang="zh-CN" altLang="en-US" dirty="0"/>
              <a:t>聚合酶</a:t>
            </a:r>
          </a:p>
        </p:txBody>
      </p:sp>
    </p:spTree>
    <p:extLst>
      <p:ext uri="{BB962C8B-B14F-4D97-AF65-F5344CB8AC3E}">
        <p14:creationId xmlns:p14="http://schemas.microsoft.com/office/powerpoint/2010/main" val="161689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015F6C5D-44AD-467A-810E-8A971F8F5FA6}"/>
              </a:ext>
            </a:extLst>
          </p:cNvPr>
          <p:cNvGraphicFramePr>
            <a:graphicFrameLocks noGrp="1"/>
          </p:cNvGraphicFramePr>
          <p:nvPr/>
        </p:nvGraphicFramePr>
        <p:xfrm>
          <a:off x="2209800" y="1563260"/>
          <a:ext cx="7783513" cy="3171824"/>
        </p:xfrm>
        <a:graphic>
          <a:graphicData uri="http://schemas.openxmlformats.org/drawingml/2006/table">
            <a:tbl>
              <a:tblPr firstRow="1" bandRow="1">
                <a:tableStyleId>{5C22544A-7EE6-4342-B048-85BDC9FD1C3A}</a:tableStyleId>
              </a:tblPr>
              <a:tblGrid>
                <a:gridCol w="3359151">
                  <a:extLst>
                    <a:ext uri="{9D8B030D-6E8A-4147-A177-3AD203B41FA5}">
                      <a16:colId xmlns:a16="http://schemas.microsoft.com/office/drawing/2014/main" val="20000"/>
                    </a:ext>
                  </a:extLst>
                </a:gridCol>
                <a:gridCol w="4424362">
                  <a:extLst>
                    <a:ext uri="{9D8B030D-6E8A-4147-A177-3AD203B41FA5}">
                      <a16:colId xmlns:a16="http://schemas.microsoft.com/office/drawing/2014/main" val="20001"/>
                    </a:ext>
                  </a:extLst>
                </a:gridCol>
              </a:tblGrid>
              <a:tr h="5102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Pol</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38" marB="4573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kern="1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Function</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38" marB="45738"/>
                </a:tc>
                <a:extLst>
                  <a:ext uri="{0D108BD9-81ED-4DB2-BD59-A6C34878D82A}">
                    <a16:rowId xmlns:a16="http://schemas.microsoft.com/office/drawing/2014/main" val="10000"/>
                  </a:ext>
                </a:extLst>
              </a:tr>
              <a:tr h="1335071">
                <a:tc>
                  <a:txBody>
                    <a:bodyPr/>
                    <a:lstStyle/>
                    <a:p>
                      <a:pPr algn="ct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Ⅰ</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chemeClr val="tx1"/>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kumimoji="0" lang="en-US" altLang="zh-CN"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 5’</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tc>
                <a:extLst>
                  <a:ext uri="{0D108BD9-81ED-4DB2-BD59-A6C34878D82A}">
                    <a16:rowId xmlns:a16="http://schemas.microsoft.com/office/drawing/2014/main" val="10001"/>
                  </a:ext>
                </a:extLst>
              </a:tr>
              <a:tr h="1326544">
                <a:tc>
                  <a:txBody>
                    <a:bodyPr/>
                    <a:lstStyle/>
                    <a:p>
                      <a:pPr algn="ct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baseline="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Ⅱ</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38" marB="45738"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chemeClr val="tx1"/>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38" marB="45738" anchor="ctr"/>
                </a:tc>
                <a:extLst>
                  <a:ext uri="{0D108BD9-81ED-4DB2-BD59-A6C34878D82A}">
                    <a16:rowId xmlns:a16="http://schemas.microsoft.com/office/drawing/2014/main" val="359877609"/>
                  </a:ext>
                </a:extLst>
              </a:tr>
            </a:tbl>
          </a:graphicData>
        </a:graphic>
      </p:graphicFrame>
      <p:sp>
        <p:nvSpPr>
          <p:cNvPr id="4" name="标题 3">
            <a:extLst>
              <a:ext uri="{FF2B5EF4-FFF2-40B4-BE49-F238E27FC236}">
                <a16:creationId xmlns:a16="http://schemas.microsoft.com/office/drawing/2014/main" id="{67F334C1-DD08-4D5F-9A84-60CE5AD87FF9}"/>
              </a:ext>
            </a:extLst>
          </p:cNvPr>
          <p:cNvSpPr>
            <a:spLocks noGrp="1"/>
          </p:cNvSpPr>
          <p:nvPr>
            <p:ph type="title"/>
          </p:nvPr>
        </p:nvSpPr>
        <p:spPr/>
        <p:txBody>
          <a:bodyPr/>
          <a:lstStyle/>
          <a:p>
            <a:r>
              <a:rPr lang="en-US" altLang="zh-CN" dirty="0"/>
              <a:t>2.1.1 </a:t>
            </a:r>
            <a:r>
              <a:rPr lang="zh-CN" altLang="en-US" dirty="0"/>
              <a:t>原核生物的</a:t>
            </a:r>
            <a:r>
              <a:rPr lang="en-US" altLang="zh-CN" dirty="0"/>
              <a:t>DNA</a:t>
            </a:r>
            <a:r>
              <a:rPr lang="zh-CN" altLang="en-US" dirty="0"/>
              <a:t>聚合酶</a:t>
            </a:r>
          </a:p>
        </p:txBody>
      </p:sp>
    </p:spTree>
    <p:extLst>
      <p:ext uri="{BB962C8B-B14F-4D97-AF65-F5344CB8AC3E}">
        <p14:creationId xmlns:p14="http://schemas.microsoft.com/office/powerpoint/2010/main" val="2441560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94025976-237A-46DD-A1E8-600A4DBBEAB2}"/>
              </a:ext>
            </a:extLst>
          </p:cNvPr>
          <p:cNvSpPr>
            <a:spLocks noGrp="1"/>
          </p:cNvSpPr>
          <p:nvPr>
            <p:ph type="title"/>
          </p:nvPr>
        </p:nvSpPr>
        <p:spPr>
          <a:xfrm>
            <a:off x="1346200" y="129284"/>
            <a:ext cx="9448800" cy="487362"/>
          </a:xfrm>
        </p:spPr>
        <p:txBody>
          <a:bodyPr/>
          <a:lstStyle/>
          <a:p>
            <a:r>
              <a:rPr lang="zh-CN" altLang="en-US" dirty="0"/>
              <a:t>二、</a:t>
            </a:r>
            <a:r>
              <a:rPr lang="en-US" altLang="zh-CN" dirty="0"/>
              <a:t>DNA</a:t>
            </a:r>
            <a:r>
              <a:rPr lang="zh-CN" altLang="en-US" dirty="0"/>
              <a:t>的合成（复制）</a:t>
            </a:r>
          </a:p>
        </p:txBody>
      </p:sp>
      <p:pic>
        <p:nvPicPr>
          <p:cNvPr id="18" name="图片 16">
            <a:extLst>
              <a:ext uri="{FF2B5EF4-FFF2-40B4-BE49-F238E27FC236}">
                <a16:creationId xmlns:a16="http://schemas.microsoft.com/office/drawing/2014/main" id="{8C4BF015-4CFB-405C-8176-340EF99D0F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28386" y="1280160"/>
            <a:ext cx="385762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3">
            <a:extLst>
              <a:ext uri="{FF2B5EF4-FFF2-40B4-BE49-F238E27FC236}">
                <a16:creationId xmlns:a16="http://schemas.microsoft.com/office/drawing/2014/main" id="{9AFE67A2-009E-497B-B887-4EC878112968}"/>
              </a:ext>
            </a:extLst>
          </p:cNvPr>
          <p:cNvSpPr txBox="1">
            <a:spLocks noChangeArrowheads="1"/>
          </p:cNvSpPr>
          <p:nvPr/>
        </p:nvSpPr>
        <p:spPr bwMode="auto">
          <a:xfrm>
            <a:off x="624320" y="1664612"/>
            <a:ext cx="6025861" cy="369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914400" indent="-449263">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371600" indent="-342900">
              <a:spcBef>
                <a:spcPct val="20000"/>
              </a:spcBef>
              <a:buClr>
                <a:schemeClr val="accent2"/>
              </a:buClr>
              <a:buChar char="•"/>
              <a:defRPr sz="2400">
                <a:solidFill>
                  <a:schemeClr val="tx1"/>
                </a:solidFill>
                <a:latin typeface="Arial" panose="020B0604020202020204" pitchFamily="34" charset="0"/>
              </a:defRPr>
            </a:lvl3pPr>
            <a:lvl4pPr marL="1828800" indent="-342900">
              <a:spcBef>
                <a:spcPct val="20000"/>
              </a:spcBef>
              <a:buChar char="–"/>
              <a:defRPr sz="2000">
                <a:solidFill>
                  <a:schemeClr val="tx1"/>
                </a:solidFill>
                <a:latin typeface="Arial" panose="020B0604020202020204" pitchFamily="34" charset="0"/>
              </a:defRPr>
            </a:lvl4pPr>
            <a:lvl5pPr marL="2286000" indent="-334963">
              <a:spcBef>
                <a:spcPct val="20000"/>
              </a:spcBef>
              <a:buChar char="»"/>
              <a:defRPr sz="2000">
                <a:solidFill>
                  <a:schemeClr val="tx1"/>
                </a:solidFill>
                <a:latin typeface="Arial" panose="020B0604020202020204" pitchFamily="34" charset="0"/>
              </a:defRPr>
            </a:lvl5pPr>
            <a:lvl6pPr marL="2743200" indent="-334963"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34963"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34963"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34963"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双螺旋的两条链分别作为模板，在</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聚合酶的作用下按照</a:t>
            </a:r>
            <a:r>
              <a:rPr lang="zh-CN" alt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碱基互补（</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Base pairing</a:t>
            </a:r>
            <a:r>
              <a:rPr lang="zh-CN" alt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的原则合成两条与模板链互补的新链</a:t>
            </a:r>
            <a:endPar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6854E1AB-0B02-437F-8C08-83B75FB63373}"/>
              </a:ext>
            </a:extLst>
          </p:cNvPr>
          <p:cNvGraphicFramePr>
            <a:graphicFrameLocks noGrp="1"/>
          </p:cNvGraphicFramePr>
          <p:nvPr/>
        </p:nvGraphicFramePr>
        <p:xfrm>
          <a:off x="2209800" y="1571572"/>
          <a:ext cx="7783513" cy="4498975"/>
        </p:xfrm>
        <a:graphic>
          <a:graphicData uri="http://schemas.openxmlformats.org/drawingml/2006/table">
            <a:tbl>
              <a:tblPr firstRow="1" bandRow="1">
                <a:tableStyleId>{5C22544A-7EE6-4342-B048-85BDC9FD1C3A}</a:tableStyleId>
              </a:tblPr>
              <a:tblGrid>
                <a:gridCol w="3359151">
                  <a:extLst>
                    <a:ext uri="{9D8B030D-6E8A-4147-A177-3AD203B41FA5}">
                      <a16:colId xmlns:a16="http://schemas.microsoft.com/office/drawing/2014/main" val="20000"/>
                    </a:ext>
                  </a:extLst>
                </a:gridCol>
                <a:gridCol w="4424362">
                  <a:extLst>
                    <a:ext uri="{9D8B030D-6E8A-4147-A177-3AD203B41FA5}">
                      <a16:colId xmlns:a16="http://schemas.microsoft.com/office/drawing/2014/main" val="20001"/>
                    </a:ext>
                  </a:extLst>
                </a:gridCol>
              </a:tblGrid>
              <a:tr h="5102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Pol</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45" marB="4574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kern="1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Function</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45" marB="45745"/>
                </a:tc>
                <a:extLst>
                  <a:ext uri="{0D108BD9-81ED-4DB2-BD59-A6C34878D82A}">
                    <a16:rowId xmlns:a16="http://schemas.microsoft.com/office/drawing/2014/main" val="10000"/>
                  </a:ext>
                </a:extLst>
              </a:tr>
              <a:tr h="1335251">
                <a:tc>
                  <a:txBody>
                    <a:bodyPr/>
                    <a:lstStyle/>
                    <a:p>
                      <a:pPr algn="ct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Ⅰ</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chemeClr val="tx1"/>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kumimoji="0" lang="en-US" altLang="zh-CN"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 5’</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0070C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T="45702" marB="45702"/>
                </a:tc>
                <a:extLst>
                  <a:ext uri="{0D108BD9-81ED-4DB2-BD59-A6C34878D82A}">
                    <a16:rowId xmlns:a16="http://schemas.microsoft.com/office/drawing/2014/main" val="10001"/>
                  </a:ext>
                </a:extLst>
              </a:tr>
              <a:tr h="1326723">
                <a:tc>
                  <a:txBody>
                    <a:bodyPr/>
                    <a:lstStyle/>
                    <a:p>
                      <a:pPr algn="ct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baseline="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Ⅱ</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38" marB="45738"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chemeClr val="tx1"/>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38" marB="45738" anchor="ctr"/>
                </a:tc>
                <a:extLst>
                  <a:ext uri="{0D108BD9-81ED-4DB2-BD59-A6C34878D82A}">
                    <a16:rowId xmlns:a16="http://schemas.microsoft.com/office/drawing/2014/main" val="359877609"/>
                  </a:ext>
                </a:extLst>
              </a:tr>
              <a:tr h="1326723">
                <a:tc>
                  <a:txBody>
                    <a:bodyPr/>
                    <a:lstStyle/>
                    <a:p>
                      <a:pPr algn="ct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baseline="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Ⅲ</a:t>
                      </a: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T="45745" marB="45745"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 3’</a:t>
                      </a:r>
                      <a:r>
                        <a:rPr kumimoji="0" lang="en-US" altLang="zh-CN" sz="2400" b="1" i="0" u="none" strike="noStrike" cap="none" normalizeH="0" baseline="0" dirty="0">
                          <a:ln>
                            <a:noFill/>
                          </a:ln>
                          <a:solidFill>
                            <a:schemeClr val="tx1"/>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kumimoji="0" lang="en-US" altLang="zh-CN" sz="2400" b="1" i="0" u="none" strike="noStrike" kern="1200"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altLang="zh-CN"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 5’</a:t>
                      </a:r>
                      <a:r>
                        <a:rPr kumimoji="0" lang="en-US" altLang="zh-CN" sz="2400" b="1" i="0" u="none" strike="noStrike" cap="none" normalizeH="0" baseline="0" dirty="0">
                          <a:ln>
                            <a:noFill/>
                          </a:ln>
                          <a:solidFill>
                            <a:srgbClr val="C00000"/>
                          </a:solidFill>
                          <a:effectLst/>
                          <a:latin typeface="Times New Roman" panose="02020603050405020304" pitchFamily="18" charset="0"/>
                          <a:ea typeface="宋体" pitchFamily="2" charset="-122"/>
                          <a:cs typeface="Times New Roman" panose="02020603050405020304" pitchFamily="18" charset="0"/>
                        </a:rPr>
                        <a:t> </a:t>
                      </a:r>
                      <a:r>
                        <a:rPr kumimoji="0" lang="zh-CN" altLang="en-US" sz="2400" b="1" i="0" u="none" strike="noStrike" kern="1200"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T="45745" marB="45745" anchor="ctr"/>
                </a:tc>
                <a:extLst>
                  <a:ext uri="{0D108BD9-81ED-4DB2-BD59-A6C34878D82A}">
                    <a16:rowId xmlns:a16="http://schemas.microsoft.com/office/drawing/2014/main" val="1772817769"/>
                  </a:ext>
                </a:extLst>
              </a:tr>
            </a:tbl>
          </a:graphicData>
        </a:graphic>
      </p:graphicFrame>
      <p:sp>
        <p:nvSpPr>
          <p:cNvPr id="3" name="矩形 2">
            <a:extLst>
              <a:ext uri="{FF2B5EF4-FFF2-40B4-BE49-F238E27FC236}">
                <a16:creationId xmlns:a16="http://schemas.microsoft.com/office/drawing/2014/main" id="{1C820408-0CDE-4B45-B7EE-CB84DE5D2DF8}"/>
              </a:ext>
            </a:extLst>
          </p:cNvPr>
          <p:cNvSpPr>
            <a:spLocks noChangeArrowheads="1"/>
          </p:cNvSpPr>
          <p:nvPr/>
        </p:nvSpPr>
        <p:spPr bwMode="auto">
          <a:xfrm>
            <a:off x="2325688" y="4822772"/>
            <a:ext cx="7239000" cy="1247775"/>
          </a:xfrm>
          <a:prstGeom prst="rect">
            <a:avLst/>
          </a:prstGeom>
          <a:noFill/>
          <a:ln w="34925" algn="ctr">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kumimoji="1" lang="zh-CN" altLang="en-US" sz="2400" b="1">
              <a:latin typeface="Times New Roman" panose="02020603050405020304" pitchFamily="18" charset="0"/>
              <a:ea typeface="宋体" panose="02010600030101010101" pitchFamily="2" charset="-122"/>
            </a:endParaRPr>
          </a:p>
        </p:txBody>
      </p:sp>
      <p:sp>
        <p:nvSpPr>
          <p:cNvPr id="62484" name="标题 3">
            <a:extLst>
              <a:ext uri="{FF2B5EF4-FFF2-40B4-BE49-F238E27FC236}">
                <a16:creationId xmlns:a16="http://schemas.microsoft.com/office/drawing/2014/main" id="{A7994F28-1FDA-4E63-8395-D56FD5CC5688}"/>
              </a:ext>
            </a:extLst>
          </p:cNvPr>
          <p:cNvSpPr>
            <a:spLocks noGrp="1"/>
          </p:cNvSpPr>
          <p:nvPr>
            <p:ph type="title"/>
          </p:nvPr>
        </p:nvSpPr>
        <p:spPr/>
        <p:txBody>
          <a:bodyPr/>
          <a:lstStyle/>
          <a:p>
            <a:r>
              <a:rPr lang="en-US" altLang="zh-CN" dirty="0"/>
              <a:t>2.1.1 </a:t>
            </a:r>
            <a:r>
              <a:rPr lang="zh-CN" altLang="en-US" dirty="0"/>
              <a:t>原核生物的</a:t>
            </a:r>
            <a:r>
              <a:rPr lang="en-US" altLang="zh-CN" dirty="0"/>
              <a:t>DNA</a:t>
            </a:r>
            <a:r>
              <a:rPr lang="zh-CN" altLang="en-US" dirty="0"/>
              <a:t>聚合酶</a:t>
            </a:r>
          </a:p>
        </p:txBody>
      </p:sp>
    </p:spTree>
    <p:extLst>
      <p:ext uri="{BB962C8B-B14F-4D97-AF65-F5344CB8AC3E}">
        <p14:creationId xmlns:p14="http://schemas.microsoft.com/office/powerpoint/2010/main" val="506877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35" presetClass="emph" presetSubtype="0" repeatCount="5000" fill="hold" grpId="0" nodeType="withEffect">
                                  <p:stCondLst>
                                    <p:cond delay="0"/>
                                  </p:stCondLst>
                                  <p:childTnLst>
                                    <p:anim calcmode="discrete" valueType="str">
                                      <p:cBhvr>
                                        <p:cTn id="8" dur="5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DF042820-B418-4753-9399-A12464EC5CA1}"/>
              </a:ext>
            </a:extLst>
          </p:cNvPr>
          <p:cNvSpPr>
            <a:spLocks noGrp="1" noChangeArrowheads="1"/>
          </p:cNvSpPr>
          <p:nvPr>
            <p:ph type="title"/>
          </p:nvPr>
        </p:nvSpPr>
        <p:spPr>
          <a:xfrm>
            <a:off x="1340168" y="0"/>
            <a:ext cx="7848600" cy="792162"/>
          </a:xfrm>
        </p:spPr>
        <p:txBody>
          <a:bodyPr/>
          <a:lstStyle/>
          <a:p>
            <a:pPr eaLnBrk="1" hangingPunct="1"/>
            <a:r>
              <a:rPr lang="en-US" altLang="zh-CN" dirty="0">
                <a:latin typeface="Times New Roman" panose="02020603050405020304" pitchFamily="18" charset="0"/>
                <a:cs typeface="Times New Roman" panose="02020603050405020304" pitchFamily="18" charset="0"/>
              </a:rPr>
              <a:t>DNA pol I </a:t>
            </a:r>
            <a:r>
              <a:rPr lang="zh-CN" altLang="en-US" dirty="0">
                <a:latin typeface="Times New Roman" panose="02020603050405020304" pitchFamily="18" charset="0"/>
                <a:cs typeface="Times New Roman" panose="02020603050405020304" pitchFamily="18" charset="0"/>
              </a:rPr>
              <a:t>和</a:t>
            </a:r>
            <a:r>
              <a:rPr lang="en-US" altLang="zh-CN" dirty="0">
                <a:latin typeface="Times New Roman" panose="02020603050405020304" pitchFamily="18" charset="0"/>
                <a:cs typeface="Times New Roman" panose="02020603050405020304" pitchFamily="18" charset="0"/>
              </a:rPr>
              <a:t> DNA pol III</a:t>
            </a:r>
          </a:p>
        </p:txBody>
      </p:sp>
      <p:graphicFrame>
        <p:nvGraphicFramePr>
          <p:cNvPr id="77827" name="Group 3">
            <a:extLst>
              <a:ext uri="{FF2B5EF4-FFF2-40B4-BE49-F238E27FC236}">
                <a16:creationId xmlns:a16="http://schemas.microsoft.com/office/drawing/2014/main" id="{0999A3A4-DADB-4A10-9B9E-A82644C9293A}"/>
              </a:ext>
            </a:extLst>
          </p:cNvPr>
          <p:cNvGraphicFramePr>
            <a:graphicFrameLocks noGrp="1"/>
          </p:cNvGraphicFramePr>
          <p:nvPr>
            <p:ph type="tbl" idx="1"/>
          </p:nvPr>
        </p:nvGraphicFramePr>
        <p:xfrm>
          <a:off x="644684" y="1163639"/>
          <a:ext cx="5612129" cy="2735033"/>
        </p:xfrm>
        <a:graphic>
          <a:graphicData uri="http://schemas.openxmlformats.org/drawingml/2006/table">
            <a:tbl>
              <a:tblPr/>
              <a:tblGrid>
                <a:gridCol w="3195796">
                  <a:extLst>
                    <a:ext uri="{9D8B030D-6E8A-4147-A177-3AD203B41FA5}">
                      <a16:colId xmlns:a16="http://schemas.microsoft.com/office/drawing/2014/main" val="20000"/>
                    </a:ext>
                  </a:extLst>
                </a:gridCol>
                <a:gridCol w="1192764">
                  <a:extLst>
                    <a:ext uri="{9D8B030D-6E8A-4147-A177-3AD203B41FA5}">
                      <a16:colId xmlns:a16="http://schemas.microsoft.com/office/drawing/2014/main" val="20001"/>
                    </a:ext>
                  </a:extLst>
                </a:gridCol>
                <a:gridCol w="1223569">
                  <a:extLst>
                    <a:ext uri="{9D8B030D-6E8A-4147-A177-3AD203B41FA5}">
                      <a16:colId xmlns:a16="http://schemas.microsoft.com/office/drawing/2014/main" val="20002"/>
                    </a:ext>
                  </a:extLst>
                </a:gridCol>
              </a:tblGrid>
              <a:tr h="504897">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Activity</a:t>
                      </a:r>
                    </a:p>
                  </a:txBody>
                  <a:tcPr marL="90000" marR="90000" marT="46822" marB="46822"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pol I</a:t>
                      </a:r>
                    </a:p>
                  </a:txBody>
                  <a:tcPr marL="90000" marR="90000" marT="46822" marB="46822"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pol III</a:t>
                      </a:r>
                    </a:p>
                  </a:txBody>
                  <a:tcPr marL="90000" marR="90000" marT="46822" marB="46822"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9456">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5’---3’</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endParaRPr>
                    </a:p>
                  </a:txBody>
                  <a:tcPr marL="90000" marR="90000" marT="46822" marB="46822"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459456">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3’---5’</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聚合酶活性</a:t>
                      </a:r>
                      <a:endPar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endParaRPr>
                    </a:p>
                  </a:txBody>
                  <a:tcPr marL="90000" marR="90000" marT="46822" marB="46822"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620802">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dirty="0">
                          <a:ln>
                            <a:noFill/>
                          </a:ln>
                          <a:solidFill>
                            <a:srgbClr val="C00000"/>
                          </a:solidFill>
                          <a:effectLst/>
                          <a:latin typeface="Times New Roman" pitchFamily="18" charset="0"/>
                          <a:ea typeface="宋体" pitchFamily="2" charset="-122"/>
                          <a:cs typeface="Times New Roman" pitchFamily="18" charset="0"/>
                        </a:rPr>
                        <a:t>5’---3’</a:t>
                      </a:r>
                      <a:r>
                        <a:rPr kumimoji="0" lang="zh-CN" altLang="en-US" sz="2400" b="1" i="0" u="none" strike="noStrike" kern="1200" cap="none" normalizeH="0" baseline="0" dirty="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rgbClr val="C00000"/>
                        </a:solidFill>
                        <a:effectLst/>
                        <a:latin typeface="Times New Roman" pitchFamily="18" charset="0"/>
                        <a:ea typeface="宋体" pitchFamily="2" charset="-122"/>
                        <a:cs typeface="Times New Roman" pitchFamily="18" charset="0"/>
                      </a:endParaRPr>
                    </a:p>
                  </a:txBody>
                  <a:tcPr marL="90000" marR="90000" marT="46822" marB="46822" anchor="ctr" anchorCtr="1" horzOverflow="overflow">
                    <a:lnL>
                      <a:noFill/>
                    </a:lnL>
                    <a:lnR>
                      <a:noFill/>
                    </a:lnR>
                    <a:lnT>
                      <a:noFill/>
                    </a:lnT>
                    <a:lnB>
                      <a:noFill/>
                    </a:lnB>
                    <a:lnTlToBr>
                      <a:noFill/>
                    </a:lnTlToBr>
                    <a:lnBlToTr>
                      <a:noFill/>
                    </a:lnBlToTr>
                    <a:solidFill>
                      <a:srgbClr val="99CCFF"/>
                    </a:solid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rgbClr val="C00000"/>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a:noFill/>
                    </a:lnT>
                    <a:lnB>
                      <a:noFill/>
                    </a:lnB>
                    <a:lnTlToBr>
                      <a:noFill/>
                    </a:lnTlToBr>
                    <a:lnBlToTr>
                      <a:noFill/>
                    </a:lnBlToTr>
                    <a:solidFill>
                      <a:srgbClr val="99CCFF"/>
                    </a:solid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rgbClr val="C00000"/>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a:noFill/>
                    </a:lnT>
                    <a:lnB>
                      <a:noFill/>
                    </a:lnB>
                    <a:lnTlToBr>
                      <a:noFill/>
                    </a:lnTlToBr>
                    <a:lnBlToTr>
                      <a:noFill/>
                    </a:lnBlToTr>
                    <a:solidFill>
                      <a:srgbClr val="99CCFF"/>
                    </a:solidFill>
                  </a:tcPr>
                </a:tc>
                <a:extLst>
                  <a:ext uri="{0D108BD9-81ED-4DB2-BD59-A6C34878D82A}">
                    <a16:rowId xmlns:a16="http://schemas.microsoft.com/office/drawing/2014/main" val="10003"/>
                  </a:ext>
                </a:extLst>
              </a:tr>
              <a:tr h="620802">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3’---5’</a:t>
                      </a:r>
                      <a:r>
                        <a:rPr kumimoji="0" lang="zh-CN" altLang="en-US" sz="2400" b="1" i="0" u="none" strike="noStrike" kern="1200"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核酸</a:t>
                      </a:r>
                      <a:r>
                        <a:rPr kumimoji="0" lang="zh-CN" altLang="en-US" sz="2400" b="1" i="0" u="none" strike="noStrike" cap="none" normalizeH="0" baseline="0" dirty="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外切酶活性</a:t>
                      </a:r>
                      <a:endPar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endParaRPr>
                    </a:p>
                  </a:txBody>
                  <a:tcPr marL="90000" marR="90000" marT="46822" marB="46822"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a:ln>
                            <a:noFill/>
                          </a:ln>
                          <a:solidFill>
                            <a:schemeClr val="tx1"/>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20000"/>
                        </a:lnSpc>
                        <a:spcBef>
                          <a:spcPct val="0"/>
                        </a:spcBef>
                        <a:spcAft>
                          <a:spcPct val="0"/>
                        </a:spcAft>
                        <a:buClr>
                          <a:schemeClr val="tx1"/>
                        </a:buClr>
                        <a:buSzTx/>
                        <a:buFont typeface="Wingdings" pitchFamily="2" charset="2"/>
                        <a:buNone/>
                        <a:tabLst/>
                      </a:pPr>
                      <a:r>
                        <a:rPr kumimoji="0" lang="en-US" altLang="zh-CN" sz="24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a:t>
                      </a:r>
                    </a:p>
                  </a:txBody>
                  <a:tcPr marL="90000" marR="90000" marT="46822" marB="46822"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4"/>
                  </a:ext>
                </a:extLst>
              </a:tr>
            </a:tbl>
          </a:graphicData>
        </a:graphic>
      </p:graphicFrame>
      <p:pic>
        <p:nvPicPr>
          <p:cNvPr id="33814" name="Picture 2">
            <a:extLst>
              <a:ext uri="{FF2B5EF4-FFF2-40B4-BE49-F238E27FC236}">
                <a16:creationId xmlns:a16="http://schemas.microsoft.com/office/drawing/2014/main" id="{E8A61918-E5B9-41D3-8A77-DF08291F30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1252" y="59476"/>
            <a:ext cx="4113212" cy="6739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右箭头 2">
            <a:extLst>
              <a:ext uri="{FF2B5EF4-FFF2-40B4-BE49-F238E27FC236}">
                <a16:creationId xmlns:a16="http://schemas.microsoft.com/office/drawing/2014/main" id="{1D2C94F0-F20D-432C-AA47-D9C9686F2AE0}"/>
              </a:ext>
            </a:extLst>
          </p:cNvPr>
          <p:cNvSpPr/>
          <p:nvPr/>
        </p:nvSpPr>
        <p:spPr>
          <a:xfrm>
            <a:off x="6368415" y="3429000"/>
            <a:ext cx="576000" cy="3063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3816" name="文本框 1">
            <a:extLst>
              <a:ext uri="{FF2B5EF4-FFF2-40B4-BE49-F238E27FC236}">
                <a16:creationId xmlns:a16="http://schemas.microsoft.com/office/drawing/2014/main" id="{D9E2CD44-90C3-4697-A9AA-03D4D726AE2A}"/>
              </a:ext>
            </a:extLst>
          </p:cNvPr>
          <p:cNvSpPr txBox="1">
            <a:spLocks noChangeArrowheads="1"/>
          </p:cNvSpPr>
          <p:nvPr/>
        </p:nvSpPr>
        <p:spPr bwMode="auto">
          <a:xfrm>
            <a:off x="644684" y="4418042"/>
            <a:ext cx="6371606" cy="182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42900" indent="-342900" eaLnBrk="1" hangingPunct="1">
              <a:lnSpc>
                <a:spcPct val="120000"/>
              </a:lnSpc>
              <a:buFont typeface="Arial" panose="020B0604020202020204" pitchFamily="34" charset="0"/>
              <a:buChar char="•"/>
            </a:pPr>
            <a:r>
              <a:rPr lang="en-US" altLang="zh-CN" sz="2400" b="1" dirty="0">
                <a:solidFill>
                  <a:srgbClr val="C00000"/>
                </a:solidFill>
                <a:ea typeface="黑体" panose="02010609060101010101" pitchFamily="49" charset="-122"/>
                <a:cs typeface="Times New Roman" panose="02020603050405020304" pitchFamily="18" charset="0"/>
              </a:rPr>
              <a:t>DNA pol I</a:t>
            </a:r>
            <a:r>
              <a:rPr lang="zh-CN" altLang="en-US" sz="2400" b="1" dirty="0">
                <a:solidFill>
                  <a:srgbClr val="C00000"/>
                </a:solidFill>
                <a:ea typeface="黑体" panose="02010609060101010101" pitchFamily="49" charset="-122"/>
                <a:cs typeface="Times New Roman" panose="02020603050405020304" pitchFamily="18" charset="0"/>
              </a:rPr>
              <a:t>：</a:t>
            </a:r>
            <a:r>
              <a:rPr kumimoji="1" lang="zh-CN" altLang="en-US" sz="2400" b="1" dirty="0">
                <a:ea typeface="黑体" panose="02010609060101010101" pitchFamily="49" charset="-122"/>
                <a:cs typeface="Times New Roman" panose="02020603050405020304" pitchFamily="18" charset="0"/>
              </a:rPr>
              <a:t>对复制中的错误进行校读，对复制和修复中出现的空隙进行填补。</a:t>
            </a:r>
            <a:endParaRPr kumimoji="1" lang="en-US" altLang="zh-CN" sz="2400" b="1" dirty="0">
              <a:ea typeface="黑体" panose="02010609060101010101" pitchFamily="49" charset="-122"/>
              <a:cs typeface="Times New Roman" panose="02020603050405020304" pitchFamily="18" charset="0"/>
            </a:endParaRPr>
          </a:p>
          <a:p>
            <a:pPr marL="342900" indent="-342900" eaLnBrk="1" hangingPunct="1">
              <a:lnSpc>
                <a:spcPct val="120000"/>
              </a:lnSpc>
              <a:buFont typeface="Arial" panose="020B0604020202020204" pitchFamily="34" charset="0"/>
              <a:buChar char="•"/>
            </a:pPr>
            <a:r>
              <a:rPr lang="en-US" altLang="zh-CN" sz="2400" b="1" dirty="0">
                <a:solidFill>
                  <a:srgbClr val="C00000"/>
                </a:solidFill>
                <a:ea typeface="黑体" panose="02010609060101010101" pitchFamily="49" charset="-122"/>
                <a:cs typeface="Times New Roman" panose="02020603050405020304" pitchFamily="18" charset="0"/>
              </a:rPr>
              <a:t>DNA pol III</a:t>
            </a:r>
            <a:r>
              <a:rPr lang="zh-CN" altLang="en-US" sz="2400" b="1" dirty="0">
                <a:ea typeface="黑体" panose="02010609060101010101" pitchFamily="49" charset="-122"/>
                <a:cs typeface="Times New Roman" panose="02020603050405020304" pitchFamily="18" charset="0"/>
              </a:rPr>
              <a:t>：</a:t>
            </a:r>
            <a:r>
              <a:rPr kumimoji="1" lang="zh-CN" altLang="en-US" sz="2400" b="1" dirty="0">
                <a:ea typeface="黑体" panose="02010609060101010101" pitchFamily="49" charset="-122"/>
                <a:cs typeface="Times New Roman" panose="02020603050405020304" pitchFamily="18" charset="0"/>
              </a:rPr>
              <a:t>是原核生物复制延长中真正起催化作用的酶</a:t>
            </a:r>
          </a:p>
        </p:txBody>
      </p:sp>
    </p:spTree>
    <p:extLst>
      <p:ext uri="{BB962C8B-B14F-4D97-AF65-F5344CB8AC3E}">
        <p14:creationId xmlns:p14="http://schemas.microsoft.com/office/powerpoint/2010/main" val="3621050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2">
            <a:extLst>
              <a:ext uri="{FF2B5EF4-FFF2-40B4-BE49-F238E27FC236}">
                <a16:creationId xmlns:a16="http://schemas.microsoft.com/office/drawing/2014/main" id="{6C1ACBFD-AC01-44F5-AA97-03FD33B91F8A}"/>
              </a:ext>
            </a:extLst>
          </p:cNvPr>
          <p:cNvSpPr txBox="1">
            <a:spLocks noChangeArrowheads="1"/>
          </p:cNvSpPr>
          <p:nvPr/>
        </p:nvSpPr>
        <p:spPr bwMode="auto">
          <a:xfrm>
            <a:off x="2495551" y="3356968"/>
            <a:ext cx="2625725" cy="519112"/>
          </a:xfrm>
          <a:prstGeom prst="rect">
            <a:avLst/>
          </a:prstGeom>
          <a:noFill/>
          <a:ln w="9525">
            <a:noFill/>
            <a:miter lim="800000"/>
            <a:headEnd/>
            <a:tailEnd/>
          </a:ln>
        </p:spPr>
        <p:txBody>
          <a:bodyPr>
            <a:spAutoFit/>
          </a:bodyPr>
          <a:lstStyle/>
          <a:p>
            <a:pPr eaLnBrk="1" hangingPunct="1">
              <a:spcBef>
                <a:spcPct val="50000"/>
              </a:spcBef>
              <a:defRPr/>
            </a:pPr>
            <a:r>
              <a:rPr kumimoji="1" lang="en-US" altLang="zh-CN" sz="2800" b="1">
                <a:solidFill>
                  <a:schemeClr val="accent1">
                    <a:lumMod val="50000"/>
                  </a:schemeClr>
                </a:solidFill>
                <a:latin typeface="Times New Roman" pitchFamily="18" charset="0"/>
                <a:ea typeface="华文楷体" pitchFamily="2" charset="-122"/>
              </a:rPr>
              <a:t>323</a:t>
            </a:r>
            <a:r>
              <a:rPr kumimoji="1" lang="zh-CN" altLang="en-US" sz="2800" b="1">
                <a:solidFill>
                  <a:schemeClr val="accent1">
                    <a:lumMod val="50000"/>
                  </a:schemeClr>
                </a:solidFill>
                <a:latin typeface="Times New Roman" pitchFamily="18" charset="0"/>
                <a:ea typeface="华文楷体" pitchFamily="2" charset="-122"/>
              </a:rPr>
              <a:t>个氨基酸</a:t>
            </a:r>
          </a:p>
        </p:txBody>
      </p:sp>
      <p:sp>
        <p:nvSpPr>
          <p:cNvPr id="151555" name="Text Box 3">
            <a:extLst>
              <a:ext uri="{FF2B5EF4-FFF2-40B4-BE49-F238E27FC236}">
                <a16:creationId xmlns:a16="http://schemas.microsoft.com/office/drawing/2014/main" id="{D375DD7C-5597-429C-86CD-39C414248824}"/>
              </a:ext>
            </a:extLst>
          </p:cNvPr>
          <p:cNvSpPr txBox="1">
            <a:spLocks noChangeArrowheads="1"/>
          </p:cNvSpPr>
          <p:nvPr/>
        </p:nvSpPr>
        <p:spPr bwMode="auto">
          <a:xfrm>
            <a:off x="2855913" y="2780706"/>
            <a:ext cx="1600200" cy="519113"/>
          </a:xfrm>
          <a:prstGeom prst="rect">
            <a:avLst/>
          </a:prstGeom>
          <a:noFill/>
          <a:ln w="9525">
            <a:noFill/>
            <a:miter lim="800000"/>
            <a:headEnd/>
            <a:tailEnd/>
          </a:ln>
        </p:spPr>
        <p:txBody>
          <a:bodyPr>
            <a:spAutoFit/>
          </a:bodyPr>
          <a:lstStyle/>
          <a:p>
            <a:pPr eaLnBrk="1" hangingPunct="1">
              <a:spcBef>
                <a:spcPct val="50000"/>
              </a:spcBef>
              <a:defRPr/>
            </a:pPr>
            <a:r>
              <a:rPr kumimoji="1" lang="zh-CN" altLang="en-US" sz="2800" b="1" dirty="0">
                <a:solidFill>
                  <a:schemeClr val="accent1">
                    <a:lumMod val="50000"/>
                  </a:schemeClr>
                </a:solidFill>
                <a:latin typeface="Times New Roman" pitchFamily="18" charset="0"/>
                <a:ea typeface="华文楷体" pitchFamily="2" charset="-122"/>
              </a:rPr>
              <a:t>小片段</a:t>
            </a:r>
          </a:p>
        </p:txBody>
      </p:sp>
      <p:sp>
        <p:nvSpPr>
          <p:cNvPr id="151556" name="Text Box 4">
            <a:extLst>
              <a:ext uri="{FF2B5EF4-FFF2-40B4-BE49-F238E27FC236}">
                <a16:creationId xmlns:a16="http://schemas.microsoft.com/office/drawing/2014/main" id="{8D7A1234-3CA6-4FB3-94D9-0014748E4935}"/>
              </a:ext>
            </a:extLst>
          </p:cNvPr>
          <p:cNvSpPr txBox="1">
            <a:spLocks noChangeArrowheads="1"/>
          </p:cNvSpPr>
          <p:nvPr/>
        </p:nvSpPr>
        <p:spPr bwMode="auto">
          <a:xfrm>
            <a:off x="1847850" y="3933231"/>
            <a:ext cx="4052888" cy="519113"/>
          </a:xfrm>
          <a:prstGeom prst="rect">
            <a:avLst/>
          </a:prstGeom>
          <a:noFill/>
          <a:ln w="9525">
            <a:noFill/>
            <a:miter lim="800000"/>
            <a:headEnd/>
            <a:tailEnd/>
          </a:ln>
        </p:spPr>
        <p:txBody>
          <a:bodyPr>
            <a:spAutoFit/>
          </a:bodyPr>
          <a:lstStyle/>
          <a:p>
            <a:pPr eaLnBrk="1" hangingPunct="1">
              <a:spcBef>
                <a:spcPct val="50000"/>
              </a:spcBef>
              <a:defRPr/>
            </a:pPr>
            <a:r>
              <a:rPr kumimoji="1" lang="en-US" altLang="zh-CN" sz="2800" b="1">
                <a:solidFill>
                  <a:schemeClr val="accent1">
                    <a:lumMod val="50000"/>
                  </a:schemeClr>
                </a:solidFill>
                <a:latin typeface="Times New Roman" pitchFamily="18" charset="0"/>
                <a:ea typeface="华文楷体" pitchFamily="2" charset="-122"/>
              </a:rPr>
              <a:t>5</a:t>
            </a:r>
            <a:r>
              <a:rPr kumimoji="1" lang="en-US" altLang="zh-CN" sz="2800" b="1">
                <a:solidFill>
                  <a:schemeClr val="accent1">
                    <a:lumMod val="50000"/>
                  </a:schemeClr>
                </a:solidFill>
                <a:latin typeface="Times New Roman" pitchFamily="18" charset="0"/>
                <a:ea typeface="华文楷体" pitchFamily="2" charset="-122"/>
                <a:sym typeface="Symbol" pitchFamily="18" charset="2"/>
              </a:rPr>
              <a:t>  </a:t>
            </a:r>
            <a:r>
              <a:rPr kumimoji="1" lang="zh-CN" altLang="en-US" sz="2800" b="1">
                <a:solidFill>
                  <a:schemeClr val="accent1">
                    <a:lumMod val="50000"/>
                  </a:schemeClr>
                </a:solidFill>
                <a:latin typeface="Times New Roman" pitchFamily="18" charset="0"/>
                <a:ea typeface="华文楷体" pitchFamily="2" charset="-122"/>
                <a:sym typeface="Symbol" pitchFamily="18" charset="2"/>
              </a:rPr>
              <a:t>核酸外切酶活性</a:t>
            </a:r>
            <a:endParaRPr kumimoji="1" lang="zh-CN" altLang="en-US" sz="2800" b="1">
              <a:solidFill>
                <a:schemeClr val="accent1">
                  <a:lumMod val="50000"/>
                </a:schemeClr>
              </a:solidFill>
              <a:latin typeface="Times New Roman" pitchFamily="18" charset="0"/>
              <a:ea typeface="华文楷体" pitchFamily="2" charset="-122"/>
            </a:endParaRPr>
          </a:p>
        </p:txBody>
      </p:sp>
      <p:sp>
        <p:nvSpPr>
          <p:cNvPr id="151557" name="Text Box 5">
            <a:extLst>
              <a:ext uri="{FF2B5EF4-FFF2-40B4-BE49-F238E27FC236}">
                <a16:creationId xmlns:a16="http://schemas.microsoft.com/office/drawing/2014/main" id="{9CDABB98-5B25-47B8-BEFF-9B59D586F2DF}"/>
              </a:ext>
            </a:extLst>
          </p:cNvPr>
          <p:cNvSpPr txBox="1">
            <a:spLocks noChangeArrowheads="1"/>
          </p:cNvSpPr>
          <p:nvPr/>
        </p:nvSpPr>
        <p:spPr bwMode="auto">
          <a:xfrm>
            <a:off x="6167438" y="2780706"/>
            <a:ext cx="391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zh-CN" altLang="en-US" sz="2800" dirty="0">
                <a:solidFill>
                  <a:srgbClr val="E65D00"/>
                </a:solidFill>
                <a:latin typeface="Times New Roman" panose="02020603050405020304" pitchFamily="18" charset="0"/>
                <a:ea typeface="华文楷体" panose="02010600040101010101" pitchFamily="2" charset="-122"/>
              </a:rPr>
              <a:t>大片段</a:t>
            </a:r>
            <a:r>
              <a:rPr kumimoji="1" lang="en-US" altLang="zh-CN" sz="2800" dirty="0">
                <a:solidFill>
                  <a:srgbClr val="E65D00"/>
                </a:solidFill>
                <a:latin typeface="Times New Roman" panose="02020603050405020304" pitchFamily="18" charset="0"/>
                <a:ea typeface="华文楷体" panose="02010600040101010101" pitchFamily="2" charset="-122"/>
              </a:rPr>
              <a:t>/</a:t>
            </a:r>
            <a:r>
              <a:rPr kumimoji="1" lang="en-US" altLang="zh-CN" sz="2800" dirty="0" err="1">
                <a:solidFill>
                  <a:srgbClr val="E65D00"/>
                </a:solidFill>
                <a:latin typeface="Times New Roman" panose="02020603050405020304" pitchFamily="18" charset="0"/>
                <a:ea typeface="华文楷体" panose="02010600040101010101" pitchFamily="2" charset="-122"/>
              </a:rPr>
              <a:t>Klenow</a:t>
            </a:r>
            <a:r>
              <a:rPr kumimoji="1" lang="en-US" altLang="zh-CN" sz="2800" dirty="0">
                <a:solidFill>
                  <a:srgbClr val="E65D00"/>
                </a:solidFill>
                <a:latin typeface="Times New Roman" panose="02020603050405020304" pitchFamily="18" charset="0"/>
                <a:ea typeface="华文楷体" panose="02010600040101010101" pitchFamily="2" charset="-122"/>
              </a:rPr>
              <a:t> </a:t>
            </a:r>
            <a:r>
              <a:rPr kumimoji="1" lang="zh-CN" altLang="en-US" sz="2800" dirty="0">
                <a:solidFill>
                  <a:srgbClr val="E65D00"/>
                </a:solidFill>
                <a:latin typeface="Times New Roman" panose="02020603050405020304" pitchFamily="18" charset="0"/>
                <a:ea typeface="华文楷体" panose="02010600040101010101" pitchFamily="2" charset="-122"/>
              </a:rPr>
              <a:t>片段 </a:t>
            </a:r>
          </a:p>
        </p:txBody>
      </p:sp>
      <p:sp>
        <p:nvSpPr>
          <p:cNvPr id="151558" name="Text Box 6">
            <a:extLst>
              <a:ext uri="{FF2B5EF4-FFF2-40B4-BE49-F238E27FC236}">
                <a16:creationId xmlns:a16="http://schemas.microsoft.com/office/drawing/2014/main" id="{6E2E63BA-499F-4166-B849-94826C134574}"/>
              </a:ext>
            </a:extLst>
          </p:cNvPr>
          <p:cNvSpPr txBox="1">
            <a:spLocks noChangeArrowheads="1"/>
          </p:cNvSpPr>
          <p:nvPr/>
        </p:nvSpPr>
        <p:spPr bwMode="auto">
          <a:xfrm>
            <a:off x="6816725" y="3356968"/>
            <a:ext cx="2514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en-US" altLang="zh-CN" sz="2800">
                <a:solidFill>
                  <a:srgbClr val="E65D00"/>
                </a:solidFill>
                <a:latin typeface="Times New Roman" panose="02020603050405020304" pitchFamily="18" charset="0"/>
                <a:ea typeface="华文楷体" panose="02010600040101010101" pitchFamily="2" charset="-122"/>
              </a:rPr>
              <a:t>604</a:t>
            </a:r>
            <a:r>
              <a:rPr kumimoji="1" lang="zh-CN" altLang="en-US" sz="2800">
                <a:solidFill>
                  <a:srgbClr val="E65D00"/>
                </a:solidFill>
                <a:latin typeface="Times New Roman" panose="02020603050405020304" pitchFamily="18" charset="0"/>
                <a:ea typeface="华文楷体" panose="02010600040101010101" pitchFamily="2" charset="-122"/>
              </a:rPr>
              <a:t>个氨基酸</a:t>
            </a:r>
          </a:p>
        </p:txBody>
      </p:sp>
      <p:sp>
        <p:nvSpPr>
          <p:cNvPr id="151559" name="Text Box 7">
            <a:extLst>
              <a:ext uri="{FF2B5EF4-FFF2-40B4-BE49-F238E27FC236}">
                <a16:creationId xmlns:a16="http://schemas.microsoft.com/office/drawing/2014/main" id="{454D841E-4679-43AE-800D-C10D4FDEC645}"/>
              </a:ext>
            </a:extLst>
          </p:cNvPr>
          <p:cNvSpPr txBox="1">
            <a:spLocks noChangeArrowheads="1"/>
          </p:cNvSpPr>
          <p:nvPr/>
        </p:nvSpPr>
        <p:spPr bwMode="auto">
          <a:xfrm>
            <a:off x="6024563" y="3933231"/>
            <a:ext cx="42291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800">
                <a:solidFill>
                  <a:srgbClr val="E65D00"/>
                </a:solidFill>
                <a:latin typeface="Times New Roman" panose="02020603050405020304" pitchFamily="18" charset="0"/>
                <a:ea typeface="华文楷体" panose="02010600040101010101" pitchFamily="2" charset="-122"/>
              </a:rPr>
              <a:t>DNA</a:t>
            </a:r>
            <a:r>
              <a:rPr kumimoji="1" lang="zh-CN" altLang="en-US" sz="2800">
                <a:solidFill>
                  <a:srgbClr val="E65D00"/>
                </a:solidFill>
                <a:latin typeface="Times New Roman" panose="02020603050405020304" pitchFamily="18" charset="0"/>
                <a:ea typeface="华文楷体" panose="02010600040101010101" pitchFamily="2" charset="-122"/>
              </a:rPr>
              <a:t>聚合酶活性    </a:t>
            </a:r>
          </a:p>
          <a:p>
            <a:pPr algn="ctr" eaLnBrk="1" hangingPunct="1">
              <a:spcBef>
                <a:spcPct val="50000"/>
              </a:spcBef>
              <a:buClrTx/>
              <a:buFontTx/>
              <a:buNone/>
            </a:pPr>
            <a:r>
              <a:rPr kumimoji="1" lang="zh-CN" altLang="en-US" sz="2800">
                <a:solidFill>
                  <a:srgbClr val="E65D00"/>
                </a:solidFill>
                <a:latin typeface="Times New Roman" panose="02020603050405020304" pitchFamily="18" charset="0"/>
                <a:ea typeface="华文楷体" panose="02010600040101010101" pitchFamily="2" charset="-122"/>
              </a:rPr>
              <a:t> </a:t>
            </a:r>
            <a:r>
              <a:rPr kumimoji="1" lang="zh-CN" altLang="en-US" sz="2800">
                <a:solidFill>
                  <a:srgbClr val="E65D00"/>
                </a:solidFill>
                <a:latin typeface="Times New Roman" panose="02020603050405020304" pitchFamily="18" charset="0"/>
                <a:ea typeface="华文楷体" panose="02010600040101010101" pitchFamily="2" charset="-122"/>
                <a:sym typeface="Symbol" panose="05050102010706020507" pitchFamily="18" charset="2"/>
              </a:rPr>
              <a:t></a:t>
            </a:r>
            <a:r>
              <a:rPr kumimoji="1" lang="zh-CN" altLang="en-US" sz="2800">
                <a:solidFill>
                  <a:srgbClr val="E65D00"/>
                </a:solidFill>
                <a:latin typeface="Times New Roman" panose="02020603050405020304" pitchFamily="18" charset="0"/>
                <a:ea typeface="华文楷体" panose="02010600040101010101" pitchFamily="2" charset="-122"/>
              </a:rPr>
              <a:t> </a:t>
            </a:r>
            <a:r>
              <a:rPr kumimoji="1" lang="zh-CN" altLang="en-US" sz="2800">
                <a:solidFill>
                  <a:srgbClr val="E65D00"/>
                </a:solidFill>
                <a:latin typeface="Times New Roman" panose="02020603050405020304" pitchFamily="18" charset="0"/>
                <a:ea typeface="华文楷体" panose="02010600040101010101" pitchFamily="2" charset="-122"/>
                <a:sym typeface="Symbol" panose="05050102010706020507" pitchFamily="18" charset="2"/>
              </a:rPr>
              <a:t> </a:t>
            </a:r>
            <a:r>
              <a:rPr kumimoji="1" lang="en-US" altLang="zh-CN" sz="2800">
                <a:solidFill>
                  <a:srgbClr val="E65D00"/>
                </a:solidFill>
                <a:latin typeface="Times New Roman" panose="02020603050405020304" pitchFamily="18" charset="0"/>
                <a:ea typeface="华文楷体" panose="02010600040101010101" pitchFamily="2" charset="-122"/>
              </a:rPr>
              <a:t>5</a:t>
            </a:r>
            <a:r>
              <a:rPr kumimoji="1" lang="en-US" altLang="zh-CN" sz="2800">
                <a:solidFill>
                  <a:srgbClr val="E65D00"/>
                </a:solidFill>
                <a:latin typeface="Times New Roman" panose="02020603050405020304" pitchFamily="18" charset="0"/>
                <a:ea typeface="华文楷体" panose="02010600040101010101" pitchFamily="2" charset="-122"/>
                <a:sym typeface="Symbol" panose="05050102010706020507" pitchFamily="18" charset="2"/>
              </a:rPr>
              <a:t> </a:t>
            </a:r>
            <a:r>
              <a:rPr kumimoji="1" lang="zh-CN" altLang="en-US" sz="2800">
                <a:solidFill>
                  <a:srgbClr val="E65D00"/>
                </a:solidFill>
                <a:latin typeface="Times New Roman" panose="02020603050405020304" pitchFamily="18" charset="0"/>
                <a:ea typeface="华文楷体" panose="02010600040101010101" pitchFamily="2" charset="-122"/>
                <a:sym typeface="Symbol" panose="05050102010706020507" pitchFamily="18" charset="2"/>
              </a:rPr>
              <a:t>核酸外切酶活性</a:t>
            </a:r>
          </a:p>
        </p:txBody>
      </p:sp>
      <p:sp>
        <p:nvSpPr>
          <p:cNvPr id="151560" name="AutoShape 8">
            <a:extLst>
              <a:ext uri="{FF2B5EF4-FFF2-40B4-BE49-F238E27FC236}">
                <a16:creationId xmlns:a16="http://schemas.microsoft.com/office/drawing/2014/main" id="{B49BFEDA-8605-4D34-9B14-B93A34C4FBD4}"/>
              </a:ext>
            </a:extLst>
          </p:cNvPr>
          <p:cNvSpPr>
            <a:spLocks noChangeArrowheads="1"/>
          </p:cNvSpPr>
          <p:nvPr/>
        </p:nvSpPr>
        <p:spPr bwMode="auto">
          <a:xfrm>
            <a:off x="5448301" y="2345236"/>
            <a:ext cx="4632325" cy="369332"/>
          </a:xfrm>
          <a:prstGeom prst="roundRect">
            <a:avLst>
              <a:gd name="adj" fmla="val 0"/>
            </a:avLst>
          </a:prstGeom>
          <a:solidFill>
            <a:schemeClr val="accent6">
              <a:lumMod val="60000"/>
              <a:lumOff val="40000"/>
            </a:schemeClr>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dirty="0"/>
          </a:p>
        </p:txBody>
      </p:sp>
      <p:sp>
        <p:nvSpPr>
          <p:cNvPr id="151561" name="AutoShape 9">
            <a:extLst>
              <a:ext uri="{FF2B5EF4-FFF2-40B4-BE49-F238E27FC236}">
                <a16:creationId xmlns:a16="http://schemas.microsoft.com/office/drawing/2014/main" id="{A7782A2B-9A95-4BFC-9DCA-42B690AA5FB5}"/>
              </a:ext>
            </a:extLst>
          </p:cNvPr>
          <p:cNvSpPr>
            <a:spLocks noChangeArrowheads="1"/>
          </p:cNvSpPr>
          <p:nvPr/>
        </p:nvSpPr>
        <p:spPr bwMode="auto">
          <a:xfrm>
            <a:off x="2424114" y="2406078"/>
            <a:ext cx="2676525" cy="244475"/>
          </a:xfrm>
          <a:prstGeom prst="roundRect">
            <a:avLst>
              <a:gd name="adj" fmla="val 0"/>
            </a:avLst>
          </a:prstGeom>
          <a:solidFill>
            <a:schemeClr val="accent5">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defRPr/>
            </a:pPr>
            <a:endParaRPr lang="zh-CN" altLang="zh-CN" sz="1000">
              <a:effectLst>
                <a:outerShdw blurRad="38100" dist="38100" dir="2700000" algn="tl">
                  <a:srgbClr val="000000"/>
                </a:outerShdw>
              </a:effectLst>
              <a:latin typeface="Times New Roman" pitchFamily="18" charset="0"/>
            </a:endParaRPr>
          </a:p>
        </p:txBody>
      </p:sp>
      <p:sp>
        <p:nvSpPr>
          <p:cNvPr id="90122" name="AutoShape 10">
            <a:extLst>
              <a:ext uri="{FF2B5EF4-FFF2-40B4-BE49-F238E27FC236}">
                <a16:creationId xmlns:a16="http://schemas.microsoft.com/office/drawing/2014/main" id="{3CC0961E-0CED-4986-BBA1-B0DCC0219B01}"/>
              </a:ext>
            </a:extLst>
          </p:cNvPr>
          <p:cNvSpPr>
            <a:spLocks noChangeArrowheads="1"/>
          </p:cNvSpPr>
          <p:nvPr/>
        </p:nvSpPr>
        <p:spPr bwMode="auto">
          <a:xfrm>
            <a:off x="2422525" y="1064124"/>
            <a:ext cx="7505700" cy="369332"/>
          </a:xfrm>
          <a:prstGeom prst="roundRect">
            <a:avLst>
              <a:gd name="adj" fmla="val 0"/>
            </a:avLst>
          </a:prstGeom>
          <a:solidFill>
            <a:srgbClr val="003366"/>
          </a:solidFill>
          <a:ln w="38100">
            <a:noFill/>
            <a:round/>
            <a:headEnd/>
            <a:tailEnd/>
          </a:ln>
          <a:scene3d>
            <a:camera prst="orthographicFront"/>
            <a:lightRig rig="threePt" dir="t"/>
          </a:scene3d>
          <a:sp3d>
            <a:bevelT/>
          </a:sp3d>
        </p:spPr>
        <p:txBody>
          <a:bodyPr anchor="ctr">
            <a:spAutoFit/>
          </a:bodyPr>
          <a:lstStyle/>
          <a:p>
            <a:pPr eaLnBrk="1" hangingPunct="1">
              <a:defRPr/>
            </a:pPr>
            <a:endParaRPr lang="zh-CN" altLang="en-US"/>
          </a:p>
        </p:txBody>
      </p:sp>
      <p:sp>
        <p:nvSpPr>
          <p:cNvPr id="100369" name="Text Box 11">
            <a:extLst>
              <a:ext uri="{FF2B5EF4-FFF2-40B4-BE49-F238E27FC236}">
                <a16:creationId xmlns:a16="http://schemas.microsoft.com/office/drawing/2014/main" id="{676EB260-8CB6-4DA3-94A2-F2E6819CB5A0}"/>
              </a:ext>
            </a:extLst>
          </p:cNvPr>
          <p:cNvSpPr txBox="1">
            <a:spLocks noChangeArrowheads="1"/>
          </p:cNvSpPr>
          <p:nvPr/>
        </p:nvSpPr>
        <p:spPr bwMode="auto">
          <a:xfrm>
            <a:off x="1774825" y="548681"/>
            <a:ext cx="106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2800">
                <a:solidFill>
                  <a:schemeClr val="tx1"/>
                </a:solidFill>
                <a:latin typeface="Times New Roman" panose="02020603050405020304" pitchFamily="18" charset="0"/>
                <a:ea typeface="华文楷体" panose="02010600040101010101" pitchFamily="2" charset="-122"/>
              </a:rPr>
              <a:t>N </a:t>
            </a:r>
            <a:r>
              <a:rPr kumimoji="1" lang="zh-CN" altLang="en-US" sz="2800">
                <a:solidFill>
                  <a:schemeClr val="tx1"/>
                </a:solidFill>
                <a:latin typeface="Times New Roman" panose="02020603050405020304" pitchFamily="18" charset="0"/>
                <a:ea typeface="华文楷体" panose="02010600040101010101" pitchFamily="2" charset="-122"/>
              </a:rPr>
              <a:t>端</a:t>
            </a:r>
          </a:p>
        </p:txBody>
      </p:sp>
      <p:sp>
        <p:nvSpPr>
          <p:cNvPr id="100370" name="Text Box 12">
            <a:extLst>
              <a:ext uri="{FF2B5EF4-FFF2-40B4-BE49-F238E27FC236}">
                <a16:creationId xmlns:a16="http://schemas.microsoft.com/office/drawing/2014/main" id="{6AC20B19-DF3F-4A25-B68B-ACFD3C8673D1}"/>
              </a:ext>
            </a:extLst>
          </p:cNvPr>
          <p:cNvSpPr txBox="1">
            <a:spLocks noChangeArrowheads="1"/>
          </p:cNvSpPr>
          <p:nvPr/>
        </p:nvSpPr>
        <p:spPr bwMode="auto">
          <a:xfrm>
            <a:off x="9480550" y="605831"/>
            <a:ext cx="91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2800">
                <a:solidFill>
                  <a:schemeClr val="tx1"/>
                </a:solidFill>
                <a:latin typeface="Times New Roman" panose="02020603050405020304" pitchFamily="18" charset="0"/>
                <a:ea typeface="华文楷体" panose="02010600040101010101" pitchFamily="2" charset="-122"/>
              </a:rPr>
              <a:t>C </a:t>
            </a:r>
            <a:r>
              <a:rPr kumimoji="1" lang="zh-CN" altLang="en-US" sz="2800">
                <a:solidFill>
                  <a:schemeClr val="tx1"/>
                </a:solidFill>
                <a:latin typeface="Times New Roman" panose="02020603050405020304" pitchFamily="18" charset="0"/>
                <a:ea typeface="华文楷体" panose="02010600040101010101" pitchFamily="2" charset="-122"/>
              </a:rPr>
              <a:t>端</a:t>
            </a:r>
          </a:p>
        </p:txBody>
      </p:sp>
      <p:grpSp>
        <p:nvGrpSpPr>
          <p:cNvPr id="2" name="Group 13">
            <a:extLst>
              <a:ext uri="{FF2B5EF4-FFF2-40B4-BE49-F238E27FC236}">
                <a16:creationId xmlns:a16="http://schemas.microsoft.com/office/drawing/2014/main" id="{9071285C-A020-42C0-ADE8-F460F1E311C7}"/>
              </a:ext>
            </a:extLst>
          </p:cNvPr>
          <p:cNvGrpSpPr>
            <a:grpSpLocks/>
          </p:cNvGrpSpPr>
          <p:nvPr/>
        </p:nvGrpSpPr>
        <p:grpSpPr bwMode="auto">
          <a:xfrm>
            <a:off x="5375275" y="1629768"/>
            <a:ext cx="3214688" cy="519112"/>
            <a:chOff x="2439" y="1046"/>
            <a:chExt cx="2025" cy="327"/>
          </a:xfrm>
        </p:grpSpPr>
        <p:sp>
          <p:nvSpPr>
            <p:cNvPr id="100374" name="Line 14">
              <a:extLst>
                <a:ext uri="{FF2B5EF4-FFF2-40B4-BE49-F238E27FC236}">
                  <a16:creationId xmlns:a16="http://schemas.microsoft.com/office/drawing/2014/main" id="{36F59844-DA42-48DB-8D10-E016002627F6}"/>
                </a:ext>
              </a:extLst>
            </p:cNvPr>
            <p:cNvSpPr>
              <a:spLocks noChangeShapeType="1"/>
            </p:cNvSpPr>
            <p:nvPr/>
          </p:nvSpPr>
          <p:spPr bwMode="auto">
            <a:xfrm>
              <a:off x="2439" y="1046"/>
              <a:ext cx="0" cy="32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00375" name="Text Box 15">
              <a:extLst>
                <a:ext uri="{FF2B5EF4-FFF2-40B4-BE49-F238E27FC236}">
                  <a16:creationId xmlns:a16="http://schemas.microsoft.com/office/drawing/2014/main" id="{0287C068-DBD8-481E-805E-9053602E8ABD}"/>
                </a:ext>
              </a:extLst>
            </p:cNvPr>
            <p:cNvSpPr txBox="1">
              <a:spLocks noChangeArrowheads="1"/>
            </p:cNvSpPr>
            <p:nvPr/>
          </p:nvSpPr>
          <p:spPr bwMode="auto">
            <a:xfrm>
              <a:off x="2697" y="1046"/>
              <a:ext cx="176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a:solidFill>
                    <a:srgbClr val="003366"/>
                  </a:solidFill>
                  <a:latin typeface="Times New Roman" panose="02020603050405020304" pitchFamily="18" charset="0"/>
                  <a:ea typeface="华文楷体" panose="02010600040101010101" pitchFamily="2" charset="-122"/>
                </a:rPr>
                <a:t>木瓜蛋白酶</a:t>
              </a:r>
            </a:p>
          </p:txBody>
        </p:sp>
      </p:grpSp>
      <p:sp>
        <p:nvSpPr>
          <p:cNvPr id="100372" name="Text Box 16">
            <a:extLst>
              <a:ext uri="{FF2B5EF4-FFF2-40B4-BE49-F238E27FC236}">
                <a16:creationId xmlns:a16="http://schemas.microsoft.com/office/drawing/2014/main" id="{37FE698F-1534-4A4C-ABFD-BB5A707188D1}"/>
              </a:ext>
            </a:extLst>
          </p:cNvPr>
          <p:cNvSpPr txBox="1">
            <a:spLocks noChangeArrowheads="1"/>
          </p:cNvSpPr>
          <p:nvPr/>
        </p:nvSpPr>
        <p:spPr bwMode="auto">
          <a:xfrm>
            <a:off x="3696493" y="308742"/>
            <a:ext cx="41767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3200" dirty="0">
                <a:solidFill>
                  <a:schemeClr val="tx1"/>
                </a:solidFill>
                <a:latin typeface="Times New Roman" panose="02020603050405020304" pitchFamily="18" charset="0"/>
              </a:rPr>
              <a:t>DNA-pol  Ⅰ</a:t>
            </a:r>
            <a:endParaRPr kumimoji="1" lang="en-US" altLang="zh-CN" sz="3200" dirty="0">
              <a:solidFill>
                <a:schemeClr val="tx1"/>
              </a:solidFill>
              <a:latin typeface="Times New Roman" panose="02020603050405020304" pitchFamily="18" charset="0"/>
              <a:ea typeface="华文楷体" panose="02010600040101010101" pitchFamily="2" charset="-122"/>
            </a:endParaRPr>
          </a:p>
        </p:txBody>
      </p:sp>
      <p:sp>
        <p:nvSpPr>
          <p:cNvPr id="151569" name="Text Box 17">
            <a:extLst>
              <a:ext uri="{FF2B5EF4-FFF2-40B4-BE49-F238E27FC236}">
                <a16:creationId xmlns:a16="http://schemas.microsoft.com/office/drawing/2014/main" id="{BE5279F2-33A4-4F74-A7A0-8468B837A92D}"/>
              </a:ext>
            </a:extLst>
          </p:cNvPr>
          <p:cNvSpPr txBox="1">
            <a:spLocks noChangeArrowheads="1"/>
          </p:cNvSpPr>
          <p:nvPr/>
        </p:nvSpPr>
        <p:spPr bwMode="auto">
          <a:xfrm>
            <a:off x="4008439" y="5230218"/>
            <a:ext cx="6264275" cy="1117600"/>
          </a:xfrm>
          <a:prstGeom prst="rect">
            <a:avLst/>
          </a:prstGeom>
          <a:noFill/>
          <a:ln w="9525">
            <a:noFill/>
            <a:miter lim="800000"/>
            <a:headEnd/>
            <a:tailEnd/>
          </a:ln>
          <a:effectLst/>
        </p:spPr>
        <p:txBody>
          <a:bodyPr>
            <a:spAutoFit/>
          </a:bodyPr>
          <a:lstStyle/>
          <a:p>
            <a:pPr marL="179388" indent="-179388" eaLnBrk="1" hangingPunct="1">
              <a:lnSpc>
                <a:spcPct val="120000"/>
              </a:lnSpc>
              <a:spcBef>
                <a:spcPct val="50000"/>
              </a:spcBef>
              <a:buFontTx/>
              <a:buChar char="•"/>
              <a:defRPr/>
            </a:pPr>
            <a:r>
              <a:rPr kumimoji="1" lang="en-US" altLang="zh-CN" sz="2800" b="1" dirty="0" err="1">
                <a:latin typeface="Times New Roman" pitchFamily="18" charset="0"/>
                <a:ea typeface="华文楷体" pitchFamily="2" charset="-122"/>
              </a:rPr>
              <a:t>Klenow</a:t>
            </a:r>
            <a:r>
              <a:rPr kumimoji="1" lang="zh-CN" altLang="en-US" sz="2800" b="1" dirty="0">
                <a:latin typeface="Times New Roman" pitchFamily="18" charset="0"/>
                <a:ea typeface="华文楷体" pitchFamily="2" charset="-122"/>
              </a:rPr>
              <a:t>片段是实验室合成</a:t>
            </a:r>
            <a:r>
              <a:rPr kumimoji="1" lang="en-US" altLang="zh-CN" sz="2800" b="1" dirty="0">
                <a:latin typeface="Times New Roman" pitchFamily="18" charset="0"/>
                <a:ea typeface="华文楷体" pitchFamily="2" charset="-122"/>
              </a:rPr>
              <a:t>DNA</a:t>
            </a:r>
            <a:r>
              <a:rPr kumimoji="1" lang="zh-CN" altLang="en-US" sz="2800" b="1" dirty="0">
                <a:latin typeface="Times New Roman" pitchFamily="18" charset="0"/>
                <a:ea typeface="华文楷体" pitchFamily="2" charset="-122"/>
              </a:rPr>
              <a:t>，进行分子生物学研究中常用的工具酶。</a:t>
            </a:r>
            <a:r>
              <a:rPr kumimoji="1" lang="zh-CN" altLang="en-US" sz="2800" b="1" dirty="0">
                <a:effectLst>
                  <a:outerShdw blurRad="38100" dist="38100" dir="2700000" algn="tl">
                    <a:srgbClr val="000000"/>
                  </a:outerShdw>
                </a:effectLst>
                <a:latin typeface="Times New Roman" pitchFamily="18" charset="0"/>
                <a:ea typeface="华文楷体" pitchFamily="2" charset="-122"/>
              </a:rPr>
              <a:t> </a:t>
            </a:r>
            <a:r>
              <a:rPr kumimoji="1" lang="zh-CN" altLang="en-US" sz="2800" b="1" dirty="0">
                <a:latin typeface="Times New Roman" pitchFamily="18" charset="0"/>
                <a:ea typeface="华文楷体" pitchFamily="2" charset="-122"/>
              </a:rPr>
              <a:t> </a:t>
            </a:r>
          </a:p>
        </p:txBody>
      </p:sp>
    </p:spTree>
    <p:extLst>
      <p:ext uri="{BB962C8B-B14F-4D97-AF65-F5344CB8AC3E}">
        <p14:creationId xmlns:p14="http://schemas.microsoft.com/office/powerpoint/2010/main" val="12894353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51561"/>
                                        </p:tgtEl>
                                        <p:attrNameLst>
                                          <p:attrName>style.visibility</p:attrName>
                                        </p:attrNameLst>
                                      </p:cBhvr>
                                      <p:to>
                                        <p:strVal val="visible"/>
                                      </p:to>
                                    </p:set>
                                    <p:animEffect transition="in" filter="dissolve">
                                      <p:cBhvr>
                                        <p:cTn id="11" dur="500"/>
                                        <p:tgtEl>
                                          <p:spTgt spid="151561"/>
                                        </p:tgtEl>
                                      </p:cBhvr>
                                    </p:animEffect>
                                  </p:childTnLst>
                                </p:cTn>
                              </p:par>
                              <p:par>
                                <p:cTn id="12" presetID="9" presetClass="entr" presetSubtype="0" fill="hold" nodeType="withEffect">
                                  <p:stCondLst>
                                    <p:cond delay="0"/>
                                  </p:stCondLst>
                                  <p:childTnLst>
                                    <p:set>
                                      <p:cBhvr>
                                        <p:cTn id="13" dur="1" fill="hold">
                                          <p:stCondLst>
                                            <p:cond delay="0"/>
                                          </p:stCondLst>
                                        </p:cTn>
                                        <p:tgtEl>
                                          <p:spTgt spid="151560"/>
                                        </p:tgtEl>
                                        <p:attrNameLst>
                                          <p:attrName>style.visibility</p:attrName>
                                        </p:attrNameLst>
                                      </p:cBhvr>
                                      <p:to>
                                        <p:strVal val="visible"/>
                                      </p:to>
                                    </p:set>
                                    <p:animEffect transition="in" filter="dissolve">
                                      <p:cBhvr>
                                        <p:cTn id="14" dur="500"/>
                                        <p:tgtEl>
                                          <p:spTgt spid="151560"/>
                                        </p:tgtEl>
                                      </p:cBhvr>
                                    </p:animEffect>
                                  </p:childTnLst>
                                </p:cTn>
                              </p:par>
                            </p:childTnLst>
                          </p:cTn>
                        </p:par>
                        <p:par>
                          <p:cTn id="15" fill="hold" nodeType="afterGroup">
                            <p:stCondLst>
                              <p:cond delay="1000"/>
                            </p:stCondLst>
                            <p:childTnLst>
                              <p:par>
                                <p:cTn id="16" presetID="1" presetClass="entr" presetSubtype="0" fill="hold" grpId="0" nodeType="afterEffect">
                                  <p:stCondLst>
                                    <p:cond delay="0"/>
                                  </p:stCondLst>
                                  <p:childTnLst>
                                    <p:set>
                                      <p:cBhvr>
                                        <p:cTn id="17" dur="1" fill="hold">
                                          <p:stCondLst>
                                            <p:cond delay="499"/>
                                          </p:stCondLst>
                                        </p:cTn>
                                        <p:tgtEl>
                                          <p:spTgt spid="15155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499"/>
                                          </p:stCondLst>
                                        </p:cTn>
                                        <p:tgtEl>
                                          <p:spTgt spid="15155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2" presetClass="entr" presetSubtype="1" fill="hold" grpId="0" nodeType="clickEffect">
                                  <p:stCondLst>
                                    <p:cond delay="0"/>
                                  </p:stCondLst>
                                  <p:childTnLst>
                                    <p:set>
                                      <p:cBhvr>
                                        <p:cTn id="23" dur="1" fill="hold">
                                          <p:stCondLst>
                                            <p:cond delay="0"/>
                                          </p:stCondLst>
                                        </p:cTn>
                                        <p:tgtEl>
                                          <p:spTgt spid="151554"/>
                                        </p:tgtEl>
                                        <p:attrNameLst>
                                          <p:attrName>style.visibility</p:attrName>
                                        </p:attrNameLst>
                                      </p:cBhvr>
                                      <p:to>
                                        <p:strVal val="visible"/>
                                      </p:to>
                                    </p:set>
                                    <p:animEffect transition="in" filter="slide(fromTop)">
                                      <p:cBhvr>
                                        <p:cTn id="24" dur="500"/>
                                        <p:tgtEl>
                                          <p:spTgt spid="151554"/>
                                        </p:tgtEl>
                                      </p:cBhvr>
                                    </p:animEffect>
                                  </p:childTnLst>
                                </p:cTn>
                              </p:par>
                            </p:childTnLst>
                          </p:cTn>
                        </p:par>
                        <p:par>
                          <p:cTn id="25" fill="hold" nodeType="afterGroup">
                            <p:stCondLst>
                              <p:cond delay="500"/>
                            </p:stCondLst>
                            <p:childTnLst>
                              <p:par>
                                <p:cTn id="26" presetID="12" presetClass="entr" presetSubtype="1" fill="hold" grpId="0" nodeType="afterEffect">
                                  <p:stCondLst>
                                    <p:cond delay="0"/>
                                  </p:stCondLst>
                                  <p:childTnLst>
                                    <p:set>
                                      <p:cBhvr>
                                        <p:cTn id="27" dur="1" fill="hold">
                                          <p:stCondLst>
                                            <p:cond delay="0"/>
                                          </p:stCondLst>
                                        </p:cTn>
                                        <p:tgtEl>
                                          <p:spTgt spid="151556"/>
                                        </p:tgtEl>
                                        <p:attrNameLst>
                                          <p:attrName>style.visibility</p:attrName>
                                        </p:attrNameLst>
                                      </p:cBhvr>
                                      <p:to>
                                        <p:strVal val="visible"/>
                                      </p:to>
                                    </p:set>
                                    <p:animEffect transition="in" filter="slide(fromTop)">
                                      <p:cBhvr>
                                        <p:cTn id="28" dur="500"/>
                                        <p:tgtEl>
                                          <p:spTgt spid="15155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1" fill="hold" grpId="0" nodeType="clickEffect">
                                  <p:stCondLst>
                                    <p:cond delay="0"/>
                                  </p:stCondLst>
                                  <p:childTnLst>
                                    <p:set>
                                      <p:cBhvr>
                                        <p:cTn id="32" dur="1" fill="hold">
                                          <p:stCondLst>
                                            <p:cond delay="0"/>
                                          </p:stCondLst>
                                        </p:cTn>
                                        <p:tgtEl>
                                          <p:spTgt spid="151558"/>
                                        </p:tgtEl>
                                        <p:attrNameLst>
                                          <p:attrName>style.visibility</p:attrName>
                                        </p:attrNameLst>
                                      </p:cBhvr>
                                      <p:to>
                                        <p:strVal val="visible"/>
                                      </p:to>
                                    </p:set>
                                    <p:animEffect transition="in" filter="slide(fromTop)">
                                      <p:cBhvr>
                                        <p:cTn id="33" dur="500"/>
                                        <p:tgtEl>
                                          <p:spTgt spid="151558"/>
                                        </p:tgtEl>
                                      </p:cBhvr>
                                    </p:animEffect>
                                  </p:childTnLst>
                                </p:cTn>
                              </p:par>
                            </p:childTnLst>
                          </p:cTn>
                        </p:par>
                        <p:par>
                          <p:cTn id="34" fill="hold" nodeType="afterGroup">
                            <p:stCondLst>
                              <p:cond delay="500"/>
                            </p:stCondLst>
                            <p:childTnLst>
                              <p:par>
                                <p:cTn id="35" presetID="12" presetClass="entr" presetSubtype="1" fill="hold" grpId="0" nodeType="afterEffect">
                                  <p:stCondLst>
                                    <p:cond delay="0"/>
                                  </p:stCondLst>
                                  <p:childTnLst>
                                    <p:set>
                                      <p:cBhvr>
                                        <p:cTn id="36" dur="1" fill="hold">
                                          <p:stCondLst>
                                            <p:cond delay="0"/>
                                          </p:stCondLst>
                                        </p:cTn>
                                        <p:tgtEl>
                                          <p:spTgt spid="151559"/>
                                        </p:tgtEl>
                                        <p:attrNameLst>
                                          <p:attrName>style.visibility</p:attrName>
                                        </p:attrNameLst>
                                      </p:cBhvr>
                                      <p:to>
                                        <p:strVal val="visible"/>
                                      </p:to>
                                    </p:set>
                                    <p:animEffect transition="in" filter="slide(fromTop)">
                                      <p:cBhvr>
                                        <p:cTn id="37" dur="500"/>
                                        <p:tgtEl>
                                          <p:spTgt spid="1515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51569"/>
                                        </p:tgtEl>
                                        <p:attrNameLst>
                                          <p:attrName>style.visibility</p:attrName>
                                        </p:attrNameLst>
                                      </p:cBhvr>
                                      <p:to>
                                        <p:strVal val="visible"/>
                                      </p:to>
                                    </p:set>
                                    <p:animEffect transition="in" filter="blinds(horizontal)">
                                      <p:cBhvr>
                                        <p:cTn id="42" dur="500"/>
                                        <p:tgtEl>
                                          <p:spTgt spid="1515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autoUpdateAnimBg="0"/>
      <p:bldP spid="151555" grpId="0" autoUpdateAnimBg="0"/>
      <p:bldP spid="151556" grpId="0" autoUpdateAnimBg="0"/>
      <p:bldP spid="151557" grpId="0" autoUpdateAnimBg="0"/>
      <p:bldP spid="151558" grpId="0" autoUpdateAnimBg="0"/>
      <p:bldP spid="151559" grpId="0" autoUpdateAnimBg="0"/>
      <p:bldP spid="15156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a:extLst>
              <a:ext uri="{FF2B5EF4-FFF2-40B4-BE49-F238E27FC236}">
                <a16:creationId xmlns:a16="http://schemas.microsoft.com/office/drawing/2014/main" id="{87CC1D2B-103D-4C92-9D32-1A15D84B8145}"/>
              </a:ext>
            </a:extLst>
          </p:cNvPr>
          <p:cNvSpPr txBox="1">
            <a:spLocks noChangeArrowheads="1"/>
          </p:cNvSpPr>
          <p:nvPr/>
        </p:nvSpPr>
        <p:spPr bwMode="auto">
          <a:xfrm>
            <a:off x="1306509" y="0"/>
            <a:ext cx="5978525" cy="710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44500" indent="-4445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marL="0" indent="0" eaLnBrk="1" hangingPunct="1">
              <a:lnSpc>
                <a:spcPct val="120000"/>
              </a:lnSpc>
              <a:spcBef>
                <a:spcPct val="50000"/>
              </a:spcBef>
              <a:buClrTx/>
              <a:buNone/>
            </a:pPr>
            <a:r>
              <a:rPr kumimoji="1" lang="en-US" altLang="zh-CN" sz="3600" dirty="0">
                <a:solidFill>
                  <a:schemeClr val="tx1"/>
                </a:solidFill>
                <a:latin typeface="Times New Roman" panose="02020603050405020304" pitchFamily="18" charset="0"/>
              </a:rPr>
              <a:t>DNA-pol Ⅱ</a:t>
            </a:r>
            <a:r>
              <a:rPr kumimoji="1" lang="zh-CN" altLang="en-US" sz="3600" dirty="0">
                <a:solidFill>
                  <a:schemeClr val="tx1"/>
                </a:solidFill>
                <a:latin typeface="Times New Roman" panose="02020603050405020304" pitchFamily="18" charset="0"/>
              </a:rPr>
              <a:t>（</a:t>
            </a:r>
            <a:r>
              <a:rPr kumimoji="1" lang="en-US" altLang="zh-CN" sz="3600" dirty="0">
                <a:solidFill>
                  <a:schemeClr val="tx1"/>
                </a:solidFill>
                <a:latin typeface="Times New Roman" panose="02020603050405020304" pitchFamily="18" charset="0"/>
              </a:rPr>
              <a:t>120kD</a:t>
            </a:r>
            <a:r>
              <a:rPr kumimoji="1" lang="zh-CN" altLang="en-US" sz="3600" dirty="0">
                <a:solidFill>
                  <a:schemeClr val="tx1"/>
                </a:solidFill>
                <a:latin typeface="Times New Roman" panose="02020603050405020304" pitchFamily="18" charset="0"/>
              </a:rPr>
              <a:t>）</a:t>
            </a:r>
          </a:p>
        </p:txBody>
      </p:sp>
      <p:sp>
        <p:nvSpPr>
          <p:cNvPr id="91139" name="Rectangle 3">
            <a:extLst>
              <a:ext uri="{FF2B5EF4-FFF2-40B4-BE49-F238E27FC236}">
                <a16:creationId xmlns:a16="http://schemas.microsoft.com/office/drawing/2014/main" id="{7E8734A7-EB80-444E-BF52-D9B44AEF22FA}"/>
              </a:ext>
            </a:extLst>
          </p:cNvPr>
          <p:cNvSpPr>
            <a:spLocks noChangeArrowheads="1"/>
          </p:cNvSpPr>
          <p:nvPr/>
        </p:nvSpPr>
        <p:spPr bwMode="auto">
          <a:xfrm>
            <a:off x="1306509" y="1434399"/>
            <a:ext cx="9519611" cy="3157275"/>
          </a:xfrm>
          <a:prstGeom prst="rect">
            <a:avLst/>
          </a:prstGeom>
          <a:noFill/>
          <a:ln w="9525">
            <a:noFill/>
            <a:miter lim="800000"/>
            <a:headEnd/>
            <a:tailEnd/>
          </a:ln>
        </p:spPr>
        <p:txBody>
          <a:bodyPr wrap="square" anchor="ctr">
            <a:spAutoFit/>
          </a:bodyPr>
          <a:lstStyle/>
          <a:p>
            <a:pPr marL="266700" indent="-266700">
              <a:lnSpc>
                <a:spcPct val="160000"/>
              </a:lnSpc>
              <a:buFontTx/>
              <a:buChar char="•"/>
              <a:defRPr/>
            </a:pPr>
            <a:r>
              <a:rPr kumimoji="1" lang="en-US" altLang="zh-CN" sz="3200" b="1" dirty="0">
                <a:latin typeface="Times New Roman" pitchFamily="18" charset="0"/>
                <a:ea typeface="华文楷体" pitchFamily="2" charset="-122"/>
              </a:rPr>
              <a:t>DNA-pol II</a:t>
            </a:r>
            <a:r>
              <a:rPr kumimoji="1" lang="zh-CN" altLang="en-US" sz="3200" b="1" dirty="0">
                <a:latin typeface="Times New Roman" pitchFamily="18" charset="0"/>
                <a:ea typeface="华文楷体" pitchFamily="2" charset="-122"/>
              </a:rPr>
              <a:t>基因发生突变，细菌依然能存活。</a:t>
            </a:r>
          </a:p>
          <a:p>
            <a:pPr marL="266700" indent="-266700">
              <a:lnSpc>
                <a:spcPct val="160000"/>
              </a:lnSpc>
              <a:buFontTx/>
              <a:buChar char="•"/>
              <a:defRPr/>
            </a:pPr>
            <a:r>
              <a:rPr kumimoji="1" lang="en-US" altLang="zh-CN" sz="3200" b="1" dirty="0">
                <a:latin typeface="Times New Roman" pitchFamily="18" charset="0"/>
                <a:ea typeface="华文楷体" pitchFamily="2" charset="-122"/>
              </a:rPr>
              <a:t>DNA-pol Ⅱ</a:t>
            </a:r>
            <a:r>
              <a:rPr kumimoji="1" lang="zh-CN" altLang="en-US" sz="3200" b="1" dirty="0">
                <a:latin typeface="Times New Roman" pitchFamily="18" charset="0"/>
                <a:ea typeface="华文楷体" pitchFamily="2" charset="-122"/>
              </a:rPr>
              <a:t>对模板的特异性不高，即使在已发生损伤的</a:t>
            </a:r>
            <a:r>
              <a:rPr kumimoji="1" lang="en-US" altLang="zh-CN" sz="3200" b="1" dirty="0">
                <a:latin typeface="Times New Roman" pitchFamily="18" charset="0"/>
                <a:ea typeface="华文楷体" pitchFamily="2" charset="-122"/>
              </a:rPr>
              <a:t>DNA</a:t>
            </a:r>
            <a:r>
              <a:rPr kumimoji="1" lang="zh-CN" altLang="en-US" sz="3200" b="1" dirty="0">
                <a:latin typeface="Times New Roman" pitchFamily="18" charset="0"/>
                <a:ea typeface="华文楷体" pitchFamily="2" charset="-122"/>
              </a:rPr>
              <a:t>模板上，它也能催化核苷酸聚合。因此认为，它参与</a:t>
            </a:r>
            <a:r>
              <a:rPr kumimoji="1" lang="en-US" altLang="zh-CN" sz="3200" b="1" dirty="0">
                <a:latin typeface="Times New Roman" pitchFamily="18" charset="0"/>
                <a:ea typeface="华文楷体" pitchFamily="2" charset="-122"/>
              </a:rPr>
              <a:t>DNA</a:t>
            </a:r>
            <a:r>
              <a:rPr kumimoji="1" lang="zh-CN" altLang="en-US" sz="3200" b="1" dirty="0">
                <a:latin typeface="Times New Roman" pitchFamily="18" charset="0"/>
                <a:ea typeface="华文楷体" pitchFamily="2" charset="-122"/>
              </a:rPr>
              <a:t>损伤的应急状态修复。</a:t>
            </a:r>
          </a:p>
        </p:txBody>
      </p:sp>
    </p:spTree>
    <p:extLst>
      <p:ext uri="{BB962C8B-B14F-4D97-AF65-F5344CB8AC3E}">
        <p14:creationId xmlns:p14="http://schemas.microsoft.com/office/powerpoint/2010/main" val="136309132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a:extLst>
              <a:ext uri="{FF2B5EF4-FFF2-40B4-BE49-F238E27FC236}">
                <a16:creationId xmlns:a16="http://schemas.microsoft.com/office/drawing/2014/main" id="{F1ECC9F3-C3E1-47A0-A72F-32EF144E6160}"/>
              </a:ext>
            </a:extLst>
          </p:cNvPr>
          <p:cNvSpPr txBox="1">
            <a:spLocks noChangeArrowheads="1"/>
          </p:cNvSpPr>
          <p:nvPr/>
        </p:nvSpPr>
        <p:spPr bwMode="auto">
          <a:xfrm>
            <a:off x="1460903" y="136525"/>
            <a:ext cx="9752966" cy="60882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eaLnBrk="1" hangingPunct="1">
              <a:defRPr sz="4000" b="1">
                <a:latin typeface="Times New Roman" panose="02020603050405020304" pitchFamily="18" charset="0"/>
                <a:ea typeface="微软雅黑" panose="020B0503020204020204" pitchFamily="34" charset="-122"/>
                <a:cs typeface="Times New Roman" panose="02020603050405020304" pitchFamily="18" charset="0"/>
              </a:defRPr>
            </a:lvl1pPr>
            <a:lvl2pPr>
              <a:defRPr sz="4000" b="1">
                <a:latin typeface="微软雅黑" panose="020B0503020204020204" pitchFamily="34" charset="-122"/>
                <a:ea typeface="微软雅黑" panose="020B0503020204020204" pitchFamily="34" charset="-122"/>
              </a:defRPr>
            </a:lvl2pPr>
            <a:lvl3pPr>
              <a:defRPr sz="4000" b="1">
                <a:latin typeface="微软雅黑" panose="020B0503020204020204" pitchFamily="34" charset="-122"/>
                <a:ea typeface="微软雅黑" panose="020B0503020204020204" pitchFamily="34" charset="-122"/>
              </a:defRPr>
            </a:lvl3pPr>
            <a:lvl4pPr>
              <a:defRPr sz="4000" b="1">
                <a:latin typeface="微软雅黑" panose="020B0503020204020204" pitchFamily="34" charset="-122"/>
                <a:ea typeface="微软雅黑" panose="020B0503020204020204" pitchFamily="34" charset="-122"/>
              </a:defRPr>
            </a:lvl4pPr>
            <a:lvl5pPr>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defRPr>
            </a:lvl6pPr>
            <a:lvl7pPr marL="914400" fontAlgn="base">
              <a:spcBef>
                <a:spcPct val="0"/>
              </a:spcBef>
              <a:spcAft>
                <a:spcPct val="0"/>
              </a:spcAft>
              <a:defRPr sz="3200">
                <a:solidFill>
                  <a:schemeClr val="bg1"/>
                </a:solidFill>
              </a:defRPr>
            </a:lvl7pPr>
            <a:lvl8pPr marL="1371600" fontAlgn="base">
              <a:spcBef>
                <a:spcPct val="0"/>
              </a:spcBef>
              <a:spcAft>
                <a:spcPct val="0"/>
              </a:spcAft>
              <a:defRPr sz="3200">
                <a:solidFill>
                  <a:schemeClr val="bg1"/>
                </a:solidFill>
              </a:defRPr>
            </a:lvl8pPr>
            <a:lvl9pPr marL="1828800" fontAlgn="base">
              <a:spcBef>
                <a:spcPct val="0"/>
              </a:spcBef>
              <a:spcAft>
                <a:spcPct val="0"/>
              </a:spcAft>
              <a:defRPr sz="3200">
                <a:solidFill>
                  <a:schemeClr val="bg1"/>
                </a:solidFill>
              </a:defRPr>
            </a:lvl9pPr>
          </a:lstStyle>
          <a:p>
            <a:r>
              <a:rPr lang="en-US" altLang="zh-CN" dirty="0"/>
              <a:t>2.1.2 </a:t>
            </a:r>
            <a:r>
              <a:rPr lang="zh-CN" altLang="en-US" dirty="0"/>
              <a:t>常见的真核细胞</a:t>
            </a:r>
            <a:r>
              <a:rPr lang="en-US" altLang="zh-CN" dirty="0"/>
              <a:t>DNA</a:t>
            </a:r>
            <a:r>
              <a:rPr lang="zh-CN" altLang="en-US" dirty="0"/>
              <a:t>聚合酶有五种</a:t>
            </a:r>
          </a:p>
        </p:txBody>
      </p:sp>
      <p:sp>
        <p:nvSpPr>
          <p:cNvPr id="105475" name="Text Box 3">
            <a:extLst>
              <a:ext uri="{FF2B5EF4-FFF2-40B4-BE49-F238E27FC236}">
                <a16:creationId xmlns:a16="http://schemas.microsoft.com/office/drawing/2014/main" id="{B33A7EE4-6381-43EC-BEFC-5E76F00EB0BC}"/>
              </a:ext>
            </a:extLst>
          </p:cNvPr>
          <p:cNvSpPr txBox="1">
            <a:spLocks noChangeArrowheads="1"/>
          </p:cNvSpPr>
          <p:nvPr/>
        </p:nvSpPr>
        <p:spPr bwMode="auto">
          <a:xfrm>
            <a:off x="1211898" y="1202056"/>
            <a:ext cx="2232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隶书" pitchFamily="49" charset="-122"/>
              </a:rPr>
              <a:t>DNA-pol </a:t>
            </a:r>
            <a:r>
              <a:rPr kumimoji="1" lang="en-US" altLang="zh-CN" sz="3200" dirty="0">
                <a:solidFill>
                  <a:srgbClr val="C00000"/>
                </a:solidFill>
                <a:latin typeface="Times New Roman" panose="02020603050405020304" pitchFamily="18" charset="0"/>
                <a:ea typeface="隶书" pitchFamily="49" charset="-122"/>
                <a:sym typeface="Symbol" panose="05050102010706020507" pitchFamily="18" charset="2"/>
              </a:rPr>
              <a:t></a:t>
            </a:r>
          </a:p>
        </p:txBody>
      </p:sp>
      <p:sp>
        <p:nvSpPr>
          <p:cNvPr id="105476" name="Text Box 4">
            <a:extLst>
              <a:ext uri="{FF2B5EF4-FFF2-40B4-BE49-F238E27FC236}">
                <a16:creationId xmlns:a16="http://schemas.microsoft.com/office/drawing/2014/main" id="{09896D05-16FC-403F-802F-55009BBEEF73}"/>
              </a:ext>
            </a:extLst>
          </p:cNvPr>
          <p:cNvSpPr txBox="1">
            <a:spLocks noChangeArrowheads="1"/>
          </p:cNvSpPr>
          <p:nvPr/>
        </p:nvSpPr>
        <p:spPr bwMode="auto">
          <a:xfrm>
            <a:off x="3515360" y="1202055"/>
            <a:ext cx="65783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chemeClr val="tx1"/>
                </a:solidFill>
                <a:latin typeface="华文楷体" panose="02010600040101010101" pitchFamily="2" charset="-122"/>
                <a:ea typeface="华文楷体" panose="02010600040101010101" pitchFamily="2" charset="-122"/>
              </a:rPr>
              <a:t>起始引发，有引物酶活性</a:t>
            </a:r>
            <a:endParaRPr kumimoji="1" lang="zh-CN" altLang="en-US" sz="3200" dirty="0">
              <a:solidFill>
                <a:schemeClr val="tx1"/>
              </a:solidFill>
              <a:latin typeface="Times New Roman" panose="02020603050405020304" pitchFamily="18" charset="0"/>
              <a:ea typeface="华文楷体" panose="02010600040101010101" pitchFamily="2" charset="-122"/>
            </a:endParaRPr>
          </a:p>
        </p:txBody>
      </p:sp>
      <p:sp>
        <p:nvSpPr>
          <p:cNvPr id="105477" name="Text Box 5">
            <a:extLst>
              <a:ext uri="{FF2B5EF4-FFF2-40B4-BE49-F238E27FC236}">
                <a16:creationId xmlns:a16="http://schemas.microsoft.com/office/drawing/2014/main" id="{C7B48028-E92E-4A7F-96AE-0516E5FF6E4B}"/>
              </a:ext>
            </a:extLst>
          </p:cNvPr>
          <p:cNvSpPr txBox="1">
            <a:spLocks noChangeArrowheads="1"/>
          </p:cNvSpPr>
          <p:nvPr/>
        </p:nvSpPr>
        <p:spPr bwMode="auto">
          <a:xfrm>
            <a:off x="3443923" y="3890011"/>
            <a:ext cx="76076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chemeClr val="tx1"/>
                </a:solidFill>
                <a:latin typeface="华文楷体" panose="02010600040101010101" pitchFamily="2" charset="-122"/>
                <a:ea typeface="华文楷体" panose="02010600040101010101" pitchFamily="2" charset="-122"/>
              </a:rPr>
              <a:t>延长子链的主要酶，有解螺旋酶活性</a:t>
            </a:r>
          </a:p>
        </p:txBody>
      </p:sp>
      <p:sp>
        <p:nvSpPr>
          <p:cNvPr id="105478" name="Text Box 6">
            <a:extLst>
              <a:ext uri="{FF2B5EF4-FFF2-40B4-BE49-F238E27FC236}">
                <a16:creationId xmlns:a16="http://schemas.microsoft.com/office/drawing/2014/main" id="{7CAA74EB-8BC3-46F0-BBDF-EF25ADBC29BE}"/>
              </a:ext>
            </a:extLst>
          </p:cNvPr>
          <p:cNvSpPr txBox="1">
            <a:spLocks noChangeArrowheads="1"/>
          </p:cNvSpPr>
          <p:nvPr/>
        </p:nvSpPr>
        <p:spPr bwMode="auto">
          <a:xfrm>
            <a:off x="3443923" y="2065337"/>
            <a:ext cx="52595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chemeClr val="tx1"/>
                </a:solidFill>
                <a:latin typeface="华文楷体" panose="02010600040101010101" pitchFamily="2" charset="-122"/>
                <a:ea typeface="华文楷体" panose="02010600040101010101" pitchFamily="2" charset="-122"/>
              </a:rPr>
              <a:t>参与低保真度的复制</a:t>
            </a:r>
          </a:p>
        </p:txBody>
      </p:sp>
      <p:sp>
        <p:nvSpPr>
          <p:cNvPr id="105479" name="Text Box 7">
            <a:extLst>
              <a:ext uri="{FF2B5EF4-FFF2-40B4-BE49-F238E27FC236}">
                <a16:creationId xmlns:a16="http://schemas.microsoft.com/office/drawing/2014/main" id="{7D3DC533-E6C6-41D1-8274-53272F8D7A02}"/>
              </a:ext>
            </a:extLst>
          </p:cNvPr>
          <p:cNvSpPr txBox="1">
            <a:spLocks noChangeArrowheads="1"/>
          </p:cNvSpPr>
          <p:nvPr/>
        </p:nvSpPr>
        <p:spPr bwMode="auto">
          <a:xfrm>
            <a:off x="3443922" y="4770757"/>
            <a:ext cx="8527097" cy="64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120000"/>
              </a:lnSpc>
              <a:spcBef>
                <a:spcPct val="50000"/>
              </a:spcBef>
              <a:buClrTx/>
              <a:buFontTx/>
              <a:buNone/>
            </a:pPr>
            <a:r>
              <a:rPr kumimoji="1" lang="zh-CN" altLang="en-US" sz="3200" dirty="0">
                <a:solidFill>
                  <a:schemeClr val="tx1"/>
                </a:solidFill>
                <a:latin typeface="Times New Roman" panose="02020603050405020304" pitchFamily="18" charset="0"/>
                <a:ea typeface="华文楷体" panose="02010600040101010101" pitchFamily="2" charset="-122"/>
              </a:rPr>
              <a:t>在复制过程中起校读、修复和填补缺口的作用</a:t>
            </a:r>
          </a:p>
        </p:txBody>
      </p:sp>
      <p:sp>
        <p:nvSpPr>
          <p:cNvPr id="105480" name="Text Box 8">
            <a:extLst>
              <a:ext uri="{FF2B5EF4-FFF2-40B4-BE49-F238E27FC236}">
                <a16:creationId xmlns:a16="http://schemas.microsoft.com/office/drawing/2014/main" id="{6AED94B2-CB1D-4D16-A3F5-54BD9F68B67D}"/>
              </a:ext>
            </a:extLst>
          </p:cNvPr>
          <p:cNvSpPr txBox="1">
            <a:spLocks noChangeArrowheads="1"/>
          </p:cNvSpPr>
          <p:nvPr/>
        </p:nvSpPr>
        <p:spPr bwMode="auto">
          <a:xfrm>
            <a:off x="3443923" y="2953386"/>
            <a:ext cx="722234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chemeClr val="tx1"/>
                </a:solidFill>
                <a:latin typeface="Times New Roman" panose="02020603050405020304" pitchFamily="18" charset="0"/>
                <a:ea typeface="华文楷体" panose="02010600040101010101" pitchFamily="2" charset="-122"/>
              </a:rPr>
              <a:t>在线粒体</a:t>
            </a:r>
            <a:r>
              <a:rPr kumimoji="1" lang="en-US" altLang="zh-CN" sz="3200" dirty="0">
                <a:solidFill>
                  <a:schemeClr val="tx1"/>
                </a:solidFill>
                <a:latin typeface="Times New Roman" panose="02020603050405020304" pitchFamily="18" charset="0"/>
                <a:ea typeface="华文楷体" panose="02010600040101010101" pitchFamily="2" charset="-122"/>
              </a:rPr>
              <a:t>DNA</a:t>
            </a:r>
            <a:r>
              <a:rPr kumimoji="1" lang="zh-CN" altLang="en-US" sz="3200" dirty="0">
                <a:solidFill>
                  <a:schemeClr val="tx1"/>
                </a:solidFill>
                <a:latin typeface="Times New Roman" panose="02020603050405020304" pitchFamily="18" charset="0"/>
                <a:ea typeface="华文楷体" panose="02010600040101010101" pitchFamily="2" charset="-122"/>
              </a:rPr>
              <a:t>复制中起催化作用</a:t>
            </a:r>
          </a:p>
        </p:txBody>
      </p:sp>
      <p:sp>
        <p:nvSpPr>
          <p:cNvPr id="105481" name="Text Box 9">
            <a:extLst>
              <a:ext uri="{FF2B5EF4-FFF2-40B4-BE49-F238E27FC236}">
                <a16:creationId xmlns:a16="http://schemas.microsoft.com/office/drawing/2014/main" id="{28D3113B-7DA6-4E60-8B6C-3442872B522E}"/>
              </a:ext>
            </a:extLst>
          </p:cNvPr>
          <p:cNvSpPr txBox="1">
            <a:spLocks noChangeArrowheads="1"/>
          </p:cNvSpPr>
          <p:nvPr/>
        </p:nvSpPr>
        <p:spPr bwMode="auto">
          <a:xfrm>
            <a:off x="1211899" y="2039621"/>
            <a:ext cx="2232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隶书" pitchFamily="49" charset="-122"/>
              </a:rPr>
              <a:t>DNA-pol </a:t>
            </a:r>
            <a:r>
              <a:rPr kumimoji="1" lang="en-US" altLang="zh-CN" sz="3200" dirty="0">
                <a:solidFill>
                  <a:srgbClr val="C00000"/>
                </a:solidFill>
                <a:latin typeface="Times New Roman" panose="02020603050405020304" pitchFamily="18" charset="0"/>
                <a:ea typeface="隶书" pitchFamily="49" charset="-122"/>
                <a:sym typeface="Symbol" panose="05050102010706020507" pitchFamily="18" charset="2"/>
              </a:rPr>
              <a:t></a:t>
            </a:r>
          </a:p>
        </p:txBody>
      </p:sp>
      <p:sp>
        <p:nvSpPr>
          <p:cNvPr id="105482" name="Text Box 10">
            <a:extLst>
              <a:ext uri="{FF2B5EF4-FFF2-40B4-BE49-F238E27FC236}">
                <a16:creationId xmlns:a16="http://schemas.microsoft.com/office/drawing/2014/main" id="{0EBE550D-B3F6-404E-9B69-C6A51B35AC0C}"/>
              </a:ext>
            </a:extLst>
          </p:cNvPr>
          <p:cNvSpPr txBox="1">
            <a:spLocks noChangeArrowheads="1"/>
          </p:cNvSpPr>
          <p:nvPr/>
        </p:nvSpPr>
        <p:spPr bwMode="auto">
          <a:xfrm>
            <a:off x="1211898" y="2903221"/>
            <a:ext cx="23034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a:solidFill>
                  <a:schemeClr val="tx1"/>
                </a:solidFill>
                <a:latin typeface="Times New Roman" panose="02020603050405020304" pitchFamily="18" charset="0"/>
                <a:ea typeface="隶书" pitchFamily="49" charset="-122"/>
              </a:rPr>
              <a:t>DNA-pol </a:t>
            </a:r>
            <a:r>
              <a:rPr kumimoji="1" lang="en-US" altLang="zh-CN" sz="3200">
                <a:solidFill>
                  <a:srgbClr val="C00000"/>
                </a:solidFill>
                <a:latin typeface="Times New Roman" panose="02020603050405020304" pitchFamily="18" charset="0"/>
                <a:ea typeface="隶书" pitchFamily="49" charset="-122"/>
                <a:sym typeface="Symbol" panose="05050102010706020507" pitchFamily="18" charset="2"/>
              </a:rPr>
              <a:t></a:t>
            </a:r>
            <a:endParaRPr kumimoji="1" lang="en-US" altLang="zh-CN" sz="3200">
              <a:solidFill>
                <a:srgbClr val="C00000"/>
              </a:solidFill>
              <a:latin typeface="Times New Roman" panose="02020603050405020304" pitchFamily="18" charset="0"/>
              <a:ea typeface="隶书" pitchFamily="49" charset="-122"/>
            </a:endParaRPr>
          </a:p>
        </p:txBody>
      </p:sp>
      <p:sp>
        <p:nvSpPr>
          <p:cNvPr id="105483" name="Text Box 11">
            <a:extLst>
              <a:ext uri="{FF2B5EF4-FFF2-40B4-BE49-F238E27FC236}">
                <a16:creationId xmlns:a16="http://schemas.microsoft.com/office/drawing/2014/main" id="{5BDA59F9-9626-46FD-9CFB-C9616EDB56EC}"/>
              </a:ext>
            </a:extLst>
          </p:cNvPr>
          <p:cNvSpPr txBox="1">
            <a:spLocks noChangeArrowheads="1"/>
          </p:cNvSpPr>
          <p:nvPr/>
        </p:nvSpPr>
        <p:spPr bwMode="auto">
          <a:xfrm>
            <a:off x="1211898" y="3839846"/>
            <a:ext cx="23034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a:solidFill>
                  <a:schemeClr val="tx1"/>
                </a:solidFill>
                <a:latin typeface="Times New Roman" panose="02020603050405020304" pitchFamily="18" charset="0"/>
                <a:ea typeface="隶书" pitchFamily="49" charset="-122"/>
              </a:rPr>
              <a:t>DNA-pol </a:t>
            </a:r>
            <a:r>
              <a:rPr kumimoji="1" lang="en-US" altLang="zh-CN" sz="3200">
                <a:solidFill>
                  <a:srgbClr val="C00000"/>
                </a:solidFill>
                <a:latin typeface="Times New Roman" panose="02020603050405020304" pitchFamily="18" charset="0"/>
                <a:ea typeface="隶书" pitchFamily="49" charset="-122"/>
                <a:sym typeface="Symbol" panose="05050102010706020507" pitchFamily="18" charset="2"/>
              </a:rPr>
              <a:t></a:t>
            </a:r>
          </a:p>
        </p:txBody>
      </p:sp>
      <p:sp>
        <p:nvSpPr>
          <p:cNvPr id="105484" name="Text Box 12">
            <a:extLst>
              <a:ext uri="{FF2B5EF4-FFF2-40B4-BE49-F238E27FC236}">
                <a16:creationId xmlns:a16="http://schemas.microsoft.com/office/drawing/2014/main" id="{5A464443-68B1-4C8E-94E8-19A7F013F8FD}"/>
              </a:ext>
            </a:extLst>
          </p:cNvPr>
          <p:cNvSpPr txBox="1">
            <a:spLocks noChangeArrowheads="1"/>
          </p:cNvSpPr>
          <p:nvPr/>
        </p:nvSpPr>
        <p:spPr bwMode="auto">
          <a:xfrm>
            <a:off x="1211898" y="4787903"/>
            <a:ext cx="23034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隶书" pitchFamily="49" charset="-122"/>
              </a:rPr>
              <a:t>DNA-pol </a:t>
            </a:r>
            <a:r>
              <a:rPr kumimoji="1" lang="en-US" altLang="zh-CN" sz="3200" dirty="0">
                <a:solidFill>
                  <a:srgbClr val="C00000"/>
                </a:solidFill>
                <a:latin typeface="Times New Roman" panose="02020603050405020304" pitchFamily="18" charset="0"/>
                <a:ea typeface="隶书" pitchFamily="49" charset="-122"/>
                <a:sym typeface="Symbol" panose="05050102010706020507" pitchFamily="18" charset="2"/>
              </a:rPr>
              <a:t></a:t>
            </a:r>
          </a:p>
        </p:txBody>
      </p:sp>
    </p:spTree>
    <p:extLst>
      <p:ext uri="{BB962C8B-B14F-4D97-AF65-F5344CB8AC3E}">
        <p14:creationId xmlns:p14="http://schemas.microsoft.com/office/powerpoint/2010/main" val="356897620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EC8B105D-0669-481C-A8A1-D31D5D81EAA2}"/>
              </a:ext>
            </a:extLst>
          </p:cNvPr>
          <p:cNvSpPr>
            <a:spLocks noGrp="1" noChangeArrowheads="1"/>
          </p:cNvSpPr>
          <p:nvPr>
            <p:ph type="title"/>
          </p:nvPr>
        </p:nvSpPr>
        <p:spPr>
          <a:xfrm>
            <a:off x="1379220" y="44451"/>
            <a:ext cx="8229600" cy="701675"/>
          </a:xfr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dirty="0">
                <a:latin typeface="Times New Roman" panose="02020603050405020304" pitchFamily="18" charset="0"/>
                <a:cs typeface="Times New Roman" panose="02020603050405020304" pitchFamily="18" charset="0"/>
              </a:rPr>
              <a:t>2.2 DNA </a:t>
            </a:r>
            <a:r>
              <a:rPr lang="zh-CN" altLang="en-US" dirty="0">
                <a:latin typeface="Times New Roman" panose="02020603050405020304" pitchFamily="18" charset="0"/>
                <a:cs typeface="Times New Roman" panose="02020603050405020304" pitchFamily="18" charset="0"/>
              </a:rPr>
              <a:t>聚合酶的结构</a:t>
            </a:r>
          </a:p>
        </p:txBody>
      </p:sp>
      <p:sp>
        <p:nvSpPr>
          <p:cNvPr id="9" name="矩形 8">
            <a:extLst>
              <a:ext uri="{FF2B5EF4-FFF2-40B4-BE49-F238E27FC236}">
                <a16:creationId xmlns:a16="http://schemas.microsoft.com/office/drawing/2014/main" id="{86072EA1-F52C-4EBE-9648-9A894C2EE555}"/>
              </a:ext>
            </a:extLst>
          </p:cNvPr>
          <p:cNvSpPr>
            <a:spLocks noChangeArrowheads="1"/>
          </p:cNvSpPr>
          <p:nvPr/>
        </p:nvSpPr>
        <p:spPr bwMode="auto">
          <a:xfrm>
            <a:off x="589798" y="1741690"/>
            <a:ext cx="5958529" cy="370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ts val="1200"/>
              </a:spcBef>
              <a:buClrTx/>
              <a:buFont typeface="Wingdings" panose="05000000000000000000" pitchFamily="2" charset="2"/>
              <a:buChar char="Ø"/>
            </a:pP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聚合酶的结构类似于一只右手</a:t>
            </a:r>
            <a:endPar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lnSpc>
                <a:spcPct val="130000"/>
              </a:lnSpc>
              <a:spcBef>
                <a:spcPts val="1200"/>
              </a:spcBef>
              <a:buClrTx/>
              <a:buFont typeface="Wingdings" panose="05000000000000000000" pitchFamily="2" charset="2"/>
              <a:buChar char="Ø"/>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新合成的</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双链与手掌部分结合，</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合成催化位点位于拇指和手指之间的裂缝中</a:t>
            </a:r>
            <a:endPar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lnSpc>
                <a:spcPct val="130000"/>
              </a:lnSpc>
              <a:spcBef>
                <a:spcPts val="1200"/>
              </a:spcBef>
              <a:buClrTx/>
              <a:buFont typeface="Wingdings" panose="05000000000000000000" pitchFamily="2" charset="2"/>
              <a:buChar char="Ø"/>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模板链的单链区在此强烈弯曲，不从拇指和手指间穿过。</a:t>
            </a:r>
          </a:p>
        </p:txBody>
      </p:sp>
      <p:pic>
        <p:nvPicPr>
          <p:cNvPr id="10" name="图片 9">
            <a:extLst>
              <a:ext uri="{FF2B5EF4-FFF2-40B4-BE49-F238E27FC236}">
                <a16:creationId xmlns:a16="http://schemas.microsoft.com/office/drawing/2014/main" id="{C6C34512-D477-44FC-85B5-1A96089FB2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8695" y="1855991"/>
            <a:ext cx="4940250" cy="3304442"/>
          </a:xfrm>
          <a:prstGeom prst="rect">
            <a:avLst/>
          </a:prstGeom>
        </p:spPr>
      </p:pic>
    </p:spTree>
    <p:extLst>
      <p:ext uri="{BB962C8B-B14F-4D97-AF65-F5344CB8AC3E}">
        <p14:creationId xmlns:p14="http://schemas.microsoft.com/office/powerpoint/2010/main" val="2399954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B38AE00-746C-4C6D-9213-0AADF5BEE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4750" y="1648461"/>
            <a:ext cx="5991430" cy="4564380"/>
          </a:xfrm>
          <a:prstGeom prst="rect">
            <a:avLst/>
          </a:prstGeom>
        </p:spPr>
      </p:pic>
      <p:sp>
        <p:nvSpPr>
          <p:cNvPr id="44034" name="Rectangle 2">
            <a:extLst>
              <a:ext uri="{FF2B5EF4-FFF2-40B4-BE49-F238E27FC236}">
                <a16:creationId xmlns:a16="http://schemas.microsoft.com/office/drawing/2014/main" id="{CBF5B020-7970-4717-B36A-EA3112C16893}"/>
              </a:ext>
            </a:extLst>
          </p:cNvPr>
          <p:cNvSpPr>
            <a:spLocks noGrp="1" noChangeArrowheads="1"/>
          </p:cNvSpPr>
          <p:nvPr>
            <p:ph type="title"/>
          </p:nvPr>
        </p:nvSpPr>
        <p:spPr>
          <a:xfrm>
            <a:off x="1395413" y="34133"/>
            <a:ext cx="8229600" cy="701675"/>
          </a:xfr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dirty="0">
                <a:latin typeface="Times New Roman" panose="02020603050405020304" pitchFamily="18" charset="0"/>
                <a:cs typeface="Times New Roman" panose="02020603050405020304" pitchFamily="18" charset="0"/>
              </a:rPr>
              <a:t>2.3 DNA </a:t>
            </a:r>
            <a:r>
              <a:rPr lang="zh-CN" altLang="en-US" dirty="0">
                <a:latin typeface="Times New Roman" panose="02020603050405020304" pitchFamily="18" charset="0"/>
                <a:cs typeface="Times New Roman" panose="02020603050405020304" pitchFamily="18" charset="0"/>
              </a:rPr>
              <a:t>聚合酶的作用机制</a:t>
            </a:r>
            <a:endParaRPr lang="en-US" altLang="zh-CN" dirty="0">
              <a:latin typeface="Times New Roman" panose="02020603050405020304" pitchFamily="18" charset="0"/>
              <a:cs typeface="Times New Roman" panose="02020603050405020304" pitchFamily="18" charset="0"/>
            </a:endParaRPr>
          </a:p>
        </p:txBody>
      </p:sp>
      <p:sp>
        <p:nvSpPr>
          <p:cNvPr id="44036" name="Text Box 4">
            <a:extLst>
              <a:ext uri="{FF2B5EF4-FFF2-40B4-BE49-F238E27FC236}">
                <a16:creationId xmlns:a16="http://schemas.microsoft.com/office/drawing/2014/main" id="{E8B34690-7CF3-47A6-A463-9CBA1A5C6CB0}"/>
              </a:ext>
            </a:extLst>
          </p:cNvPr>
          <p:cNvSpPr txBox="1">
            <a:spLocks noChangeArrowheads="1"/>
          </p:cNvSpPr>
          <p:nvPr/>
        </p:nvSpPr>
        <p:spPr bwMode="auto">
          <a:xfrm>
            <a:off x="507208" y="2099989"/>
            <a:ext cx="4191000" cy="3398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lnSpc>
                <a:spcPct val="130000"/>
              </a:lnSpc>
              <a:spcBef>
                <a:spcPct val="50000"/>
              </a:spcBef>
            </a:pPr>
            <a:r>
              <a:rPr lang="zh-CN" altLang="en-US" sz="2800" b="1" dirty="0">
                <a:ea typeface="微软雅黑" panose="020B0503020204020204" pitchFamily="34" charset="-122"/>
                <a:cs typeface="Times New Roman" panose="02020603050405020304" pitchFamily="18" charset="0"/>
              </a:rPr>
              <a:t>利用</a:t>
            </a:r>
            <a:r>
              <a:rPr lang="en-US" altLang="zh-CN" sz="2800" b="1" dirty="0">
                <a:ea typeface="微软雅黑" panose="020B0503020204020204" pitchFamily="34" charset="-122"/>
                <a:cs typeface="Times New Roman" panose="02020603050405020304" pitchFamily="18" charset="0"/>
              </a:rPr>
              <a:t>A:T</a:t>
            </a:r>
            <a:r>
              <a:rPr lang="zh-CN" altLang="en-US" sz="2800" b="1" dirty="0">
                <a:ea typeface="微软雅黑" panose="020B0503020204020204" pitchFamily="34" charset="-122"/>
                <a:cs typeface="Times New Roman" panose="02020603050405020304" pitchFamily="18" charset="0"/>
              </a:rPr>
              <a:t>和</a:t>
            </a:r>
            <a:r>
              <a:rPr lang="en-US" altLang="zh-CN" sz="2800" b="1" dirty="0">
                <a:ea typeface="微软雅黑" panose="020B0503020204020204" pitchFamily="34" charset="-122"/>
                <a:cs typeface="Times New Roman" panose="02020603050405020304" pitchFamily="18" charset="0"/>
              </a:rPr>
              <a:t>G:C</a:t>
            </a:r>
            <a:r>
              <a:rPr lang="zh-CN" altLang="en-US" sz="2800" b="1" dirty="0">
                <a:ea typeface="微软雅黑" panose="020B0503020204020204" pitchFamily="34" charset="-122"/>
                <a:cs typeface="Times New Roman" panose="02020603050405020304" pitchFamily="18" charset="0"/>
              </a:rPr>
              <a:t>碱基对几乎相当的几何尺寸，通过检测进入核苷酸形成正确碱基对的能力，利用同一个活性位点催化</a:t>
            </a:r>
            <a:r>
              <a:rPr lang="en-US" altLang="zh-CN" sz="2800" b="1" dirty="0">
                <a:ea typeface="微软雅黑" panose="020B0503020204020204" pitchFamily="34" charset="-122"/>
                <a:cs typeface="Times New Roman" panose="02020603050405020304" pitchFamily="18" charset="0"/>
              </a:rPr>
              <a:t>4</a:t>
            </a:r>
            <a:r>
              <a:rPr lang="zh-CN" altLang="en-US" sz="2800" b="1" dirty="0">
                <a:ea typeface="微软雅黑" panose="020B0503020204020204" pitchFamily="34" charset="-122"/>
                <a:cs typeface="Times New Roman" panose="02020603050405020304" pitchFamily="18" charset="0"/>
              </a:rPr>
              <a:t>种脱氧核苷三磷酸的添加。</a:t>
            </a:r>
          </a:p>
        </p:txBody>
      </p:sp>
      <p:sp>
        <p:nvSpPr>
          <p:cNvPr id="44037" name="TextBox 4">
            <a:extLst>
              <a:ext uri="{FF2B5EF4-FFF2-40B4-BE49-F238E27FC236}">
                <a16:creationId xmlns:a16="http://schemas.microsoft.com/office/drawing/2014/main" id="{8ABCA5C2-38F3-4959-9A0F-EEA9CAD5440B}"/>
              </a:ext>
            </a:extLst>
          </p:cNvPr>
          <p:cNvSpPr txBox="1">
            <a:spLocks noChangeArrowheads="1"/>
          </p:cNvSpPr>
          <p:nvPr/>
        </p:nvSpPr>
        <p:spPr bwMode="auto">
          <a:xfrm>
            <a:off x="1702754" y="6143239"/>
            <a:ext cx="8934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sz="2400" b="1" dirty="0">
                <a:ea typeface="微软雅黑" panose="020B0503020204020204" pitchFamily="34" charset="-122"/>
                <a:cs typeface="Times New Roman" panose="02020603050405020304" pitchFamily="18" charset="0"/>
              </a:rPr>
              <a:t>错误核苷酸掺入的速率是碱基配对正确是掺入速率的万分之一</a:t>
            </a:r>
          </a:p>
        </p:txBody>
      </p:sp>
      <p:sp>
        <p:nvSpPr>
          <p:cNvPr id="44038" name="矩形 1">
            <a:extLst>
              <a:ext uri="{FF2B5EF4-FFF2-40B4-BE49-F238E27FC236}">
                <a16:creationId xmlns:a16="http://schemas.microsoft.com/office/drawing/2014/main" id="{6C0238DF-0964-4EBD-9FEC-69547F158D95}"/>
              </a:ext>
            </a:extLst>
          </p:cNvPr>
          <p:cNvSpPr>
            <a:spLocks noChangeArrowheads="1"/>
          </p:cNvSpPr>
          <p:nvPr/>
        </p:nvSpPr>
        <p:spPr bwMode="auto">
          <a:xfrm>
            <a:off x="1533844" y="961887"/>
            <a:ext cx="98123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zh-CN" sz="2800" b="1" dirty="0">
                <a:ea typeface="微软雅黑" panose="020B0503020204020204" pitchFamily="34" charset="-122"/>
                <a:cs typeface="Times New Roman" panose="02020603050405020304" pitchFamily="18" charset="0"/>
              </a:rPr>
              <a:t>No correct base paired, no phosphodiester linkage formed</a:t>
            </a:r>
            <a:endParaRPr lang="zh-CN" altLang="en-US" sz="2800" b="1" dirty="0">
              <a:ea typeface="微软雅黑" panose="020B0503020204020204" pitchFamily="34" charset="-122"/>
              <a:cs typeface="Times New Roman" panose="02020603050405020304" pitchFamily="18" charset="0"/>
            </a:endParaRPr>
          </a:p>
        </p:txBody>
      </p:sp>
      <p:sp>
        <p:nvSpPr>
          <p:cNvPr id="2" name="椭圆 1">
            <a:extLst>
              <a:ext uri="{FF2B5EF4-FFF2-40B4-BE49-F238E27FC236}">
                <a16:creationId xmlns:a16="http://schemas.microsoft.com/office/drawing/2014/main" id="{0D571DF9-4A21-4669-A61D-AD39A72F315E}"/>
              </a:ext>
            </a:extLst>
          </p:cNvPr>
          <p:cNvSpPr/>
          <p:nvPr/>
        </p:nvSpPr>
        <p:spPr>
          <a:xfrm>
            <a:off x="6817679" y="3522801"/>
            <a:ext cx="936625" cy="79216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椭圆 7">
            <a:extLst>
              <a:ext uri="{FF2B5EF4-FFF2-40B4-BE49-F238E27FC236}">
                <a16:creationId xmlns:a16="http://schemas.microsoft.com/office/drawing/2014/main" id="{D0764739-1761-4C8C-83E7-A7FEBB723050}"/>
              </a:ext>
            </a:extLst>
          </p:cNvPr>
          <p:cNvSpPr/>
          <p:nvPr/>
        </p:nvSpPr>
        <p:spPr>
          <a:xfrm>
            <a:off x="6591301" y="4746763"/>
            <a:ext cx="1307466" cy="10795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4" name="直接连接符 3">
            <a:extLst>
              <a:ext uri="{FF2B5EF4-FFF2-40B4-BE49-F238E27FC236}">
                <a16:creationId xmlns:a16="http://schemas.microsoft.com/office/drawing/2014/main" id="{ED09FB2F-98A9-4650-BDE7-3706537C2277}"/>
              </a:ext>
            </a:extLst>
          </p:cNvPr>
          <p:cNvCxnSpPr>
            <a:cxnSpLocks/>
            <a:stCxn id="2" idx="5"/>
          </p:cNvCxnSpPr>
          <p:nvPr/>
        </p:nvCxnSpPr>
        <p:spPr>
          <a:xfrm>
            <a:off x="7617138" y="4198954"/>
            <a:ext cx="1226191" cy="13542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69215235-A3C0-499B-BFE4-67FBF5CFD84E}"/>
              </a:ext>
            </a:extLst>
          </p:cNvPr>
          <p:cNvCxnSpPr/>
          <p:nvPr/>
        </p:nvCxnSpPr>
        <p:spPr>
          <a:xfrm>
            <a:off x="7898766" y="5400813"/>
            <a:ext cx="944563" cy="1524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B0B97DA-1E61-496B-B5F8-0A1819988BA8}"/>
              </a:ext>
            </a:extLst>
          </p:cNvPr>
          <p:cNvSpPr txBox="1">
            <a:spLocks noChangeArrowheads="1"/>
          </p:cNvSpPr>
          <p:nvPr/>
        </p:nvSpPr>
        <p:spPr bwMode="auto">
          <a:xfrm>
            <a:off x="8330565" y="5496063"/>
            <a:ext cx="1728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sz="2000" b="1">
                <a:ea typeface="微软雅黑" panose="020B0503020204020204" pitchFamily="34" charset="-122"/>
                <a:cs typeface="Times New Roman" panose="02020603050405020304" pitchFamily="18" charset="0"/>
              </a:rPr>
              <a:t>活性位点</a:t>
            </a:r>
          </a:p>
        </p:txBody>
      </p:sp>
    </p:spTree>
    <p:extLst>
      <p:ext uri="{BB962C8B-B14F-4D97-AF65-F5344CB8AC3E}">
        <p14:creationId xmlns:p14="http://schemas.microsoft.com/office/powerpoint/2010/main" val="4258859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par>
                                <p:cTn id="15" presetID="22" presetClass="entr" presetSubtype="8"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nodeType="afterGroup">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EC78354-DB97-47A5-94BB-25BCE9A11C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1620" y="994581"/>
            <a:ext cx="6377164" cy="4775724"/>
          </a:xfrm>
          <a:prstGeom prst="rect">
            <a:avLst/>
          </a:prstGeom>
        </p:spPr>
      </p:pic>
      <p:sp>
        <p:nvSpPr>
          <p:cNvPr id="46082" name="Rectangle 2">
            <a:extLst>
              <a:ext uri="{FF2B5EF4-FFF2-40B4-BE49-F238E27FC236}">
                <a16:creationId xmlns:a16="http://schemas.microsoft.com/office/drawing/2014/main" id="{20872627-2A8E-4E8D-B7E7-BBBB6DC859B1}"/>
              </a:ext>
            </a:extLst>
          </p:cNvPr>
          <p:cNvSpPr>
            <a:spLocks noGrp="1" noChangeArrowheads="1"/>
          </p:cNvSpPr>
          <p:nvPr>
            <p:ph type="title"/>
          </p:nvPr>
        </p:nvSpPr>
        <p:spPr>
          <a:xfrm>
            <a:off x="1402081" y="117458"/>
            <a:ext cx="10251440" cy="593725"/>
          </a:xfrm>
        </p:spPr>
        <p:txBody>
          <a:bodyPr/>
          <a:lstStyle/>
          <a:p>
            <a:pPr eaLnBrk="1" hangingPunct="1"/>
            <a:r>
              <a:rPr lang="en-US" altLang="zh-CN" sz="3200" dirty="0">
                <a:latin typeface="Times New Roman" panose="02020603050405020304" pitchFamily="18" charset="0"/>
                <a:cs typeface="Times New Roman" panose="02020603050405020304" pitchFamily="18" charset="0"/>
              </a:rPr>
              <a:t>DNA</a:t>
            </a:r>
            <a:r>
              <a:rPr lang="zh-CN" altLang="en-US" sz="3200" dirty="0">
                <a:latin typeface="Times New Roman" panose="02020603050405020304" pitchFamily="18" charset="0"/>
                <a:cs typeface="Times New Roman" panose="02020603050405020304" pitchFamily="18" charset="0"/>
              </a:rPr>
              <a:t>聚合酶活性中心的分辨器氨基酸协助排除</a:t>
            </a:r>
            <a:r>
              <a:rPr lang="en-US" altLang="zh-CN" sz="3200" dirty="0">
                <a:latin typeface="Times New Roman" panose="02020603050405020304" pitchFamily="18" charset="0"/>
                <a:cs typeface="Times New Roman" panose="02020603050405020304" pitchFamily="18" charset="0"/>
              </a:rPr>
              <a:t>NTP</a:t>
            </a:r>
            <a:r>
              <a:rPr lang="zh-CN" altLang="en-US" sz="3200" dirty="0">
                <a:latin typeface="Times New Roman" panose="02020603050405020304" pitchFamily="18" charset="0"/>
                <a:cs typeface="Times New Roman" panose="02020603050405020304" pitchFamily="18" charset="0"/>
              </a:rPr>
              <a:t>底物</a:t>
            </a:r>
            <a:endParaRPr lang="en-US" altLang="zh-CN" sz="3200" dirty="0">
              <a:latin typeface="Times New Roman" panose="02020603050405020304" pitchFamily="18" charset="0"/>
              <a:cs typeface="Times New Roman" panose="02020603050405020304" pitchFamily="18" charset="0"/>
            </a:endParaRPr>
          </a:p>
        </p:txBody>
      </p:sp>
      <p:sp>
        <p:nvSpPr>
          <p:cNvPr id="46084" name="Text Box 4">
            <a:extLst>
              <a:ext uri="{FF2B5EF4-FFF2-40B4-BE49-F238E27FC236}">
                <a16:creationId xmlns:a16="http://schemas.microsoft.com/office/drawing/2014/main" id="{965F5266-C47A-49C0-A52E-81C27F58EB52}"/>
              </a:ext>
            </a:extLst>
          </p:cNvPr>
          <p:cNvSpPr txBox="1">
            <a:spLocks noChangeArrowheads="1"/>
          </p:cNvSpPr>
          <p:nvPr/>
        </p:nvSpPr>
        <p:spPr bwMode="auto">
          <a:xfrm>
            <a:off x="640717" y="1777293"/>
            <a:ext cx="4074160" cy="2838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lnSpc>
                <a:spcPct val="130000"/>
              </a:lnSpc>
              <a:spcBef>
                <a:spcPct val="50000"/>
              </a:spcBef>
            </a:pPr>
            <a:r>
              <a:rPr lang="en-US" altLang="zh-CN" sz="2800" b="1" dirty="0">
                <a:ea typeface="微软雅黑" panose="020B0503020204020204" pitchFamily="34" charset="-122"/>
                <a:cs typeface="Times New Roman" panose="02020603050405020304" pitchFamily="18" charset="0"/>
              </a:rPr>
              <a:t>NTP</a:t>
            </a:r>
            <a:r>
              <a:rPr lang="zh-CN" altLang="en-US" sz="2800" b="1" dirty="0">
                <a:ea typeface="微软雅黑" panose="020B0503020204020204" pitchFamily="34" charset="-122"/>
                <a:cs typeface="Times New Roman" panose="02020603050405020304" pitchFamily="18" charset="0"/>
              </a:rPr>
              <a:t>中</a:t>
            </a:r>
            <a:r>
              <a:rPr lang="en-US" altLang="zh-CN" sz="2800" b="1" dirty="0">
                <a:ea typeface="微软雅黑" panose="020B0503020204020204" pitchFamily="34" charset="-122"/>
                <a:cs typeface="Times New Roman" panose="02020603050405020304" pitchFamily="18" charset="0"/>
              </a:rPr>
              <a:t>2’-OH</a:t>
            </a:r>
            <a:r>
              <a:rPr lang="zh-CN" altLang="en-US" sz="2800" b="1" dirty="0">
                <a:ea typeface="微软雅黑" panose="020B0503020204020204" pitchFamily="34" charset="-122"/>
                <a:cs typeface="Times New Roman" panose="02020603050405020304" pitchFamily="18" charset="0"/>
              </a:rPr>
              <a:t>与活性位点中分辨器氨基酸的空间位阻导致</a:t>
            </a:r>
            <a:r>
              <a:rPr lang="en-US" altLang="zh-CN" sz="2800" b="1" dirty="0">
                <a:latin typeface="Symbol" panose="05050102010706020507" pitchFamily="18" charset="2"/>
                <a:ea typeface="微软雅黑" panose="020B0503020204020204" pitchFamily="34" charset="-122"/>
                <a:cs typeface="Times New Roman" panose="02020603050405020304" pitchFamily="18" charset="0"/>
              </a:rPr>
              <a:t>a</a:t>
            </a:r>
            <a:r>
              <a:rPr lang="en-US" altLang="zh-CN" sz="2800" b="1" dirty="0">
                <a:ea typeface="微软雅黑" panose="020B0503020204020204" pitchFamily="34" charset="-122"/>
                <a:cs typeface="Times New Roman" panose="02020603050405020304" pitchFamily="18" charset="0"/>
              </a:rPr>
              <a:t>-</a:t>
            </a:r>
            <a:r>
              <a:rPr lang="zh-CN" altLang="en-US" sz="2800" b="1" dirty="0">
                <a:ea typeface="微软雅黑" panose="020B0503020204020204" pitchFamily="34" charset="-122"/>
                <a:cs typeface="Times New Roman" panose="02020603050405020304" pitchFamily="18" charset="0"/>
              </a:rPr>
              <a:t>磷酸错位及与引物</a:t>
            </a:r>
            <a:r>
              <a:rPr lang="en-US" altLang="zh-CN" sz="2800" b="1" dirty="0">
                <a:ea typeface="微软雅黑" panose="020B0503020204020204" pitchFamily="34" charset="-122"/>
                <a:cs typeface="Times New Roman" panose="02020603050405020304" pitchFamily="18" charset="0"/>
              </a:rPr>
              <a:t>3’-OH</a:t>
            </a:r>
            <a:r>
              <a:rPr lang="zh-CN" altLang="en-US" sz="2800" b="1" dirty="0">
                <a:ea typeface="微软雅黑" panose="020B0503020204020204" pitchFamily="34" charset="-122"/>
                <a:cs typeface="Times New Roman" panose="02020603050405020304" pitchFamily="18" charset="0"/>
              </a:rPr>
              <a:t>的定位偏差，大大降低催化效率</a:t>
            </a:r>
          </a:p>
        </p:txBody>
      </p:sp>
      <p:sp>
        <p:nvSpPr>
          <p:cNvPr id="46085" name="TextBox 4">
            <a:extLst>
              <a:ext uri="{FF2B5EF4-FFF2-40B4-BE49-F238E27FC236}">
                <a16:creationId xmlns:a16="http://schemas.microsoft.com/office/drawing/2014/main" id="{DC847AAA-97BC-4396-818D-0E40F03B155E}"/>
              </a:ext>
            </a:extLst>
          </p:cNvPr>
          <p:cNvSpPr txBox="1">
            <a:spLocks noChangeArrowheads="1"/>
          </p:cNvSpPr>
          <p:nvPr/>
        </p:nvSpPr>
        <p:spPr bwMode="auto">
          <a:xfrm>
            <a:off x="573088" y="5776092"/>
            <a:ext cx="11405552" cy="45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nSpc>
                <a:spcPts val="3000"/>
              </a:lnSpc>
            </a:pPr>
            <a:r>
              <a:rPr lang="zh-CN" altLang="en-US" sz="2400" b="1" dirty="0">
                <a:ea typeface="微软雅黑" panose="020B0503020204020204" pitchFamily="34" charset="-122"/>
                <a:cs typeface="Times New Roman" panose="02020603050405020304" pitchFamily="18" charset="0"/>
              </a:rPr>
              <a:t>胞内</a:t>
            </a:r>
            <a:r>
              <a:rPr lang="en-US" altLang="zh-CN" sz="2400" b="1" dirty="0">
                <a:ea typeface="微软雅黑" panose="020B0503020204020204" pitchFamily="34" charset="-122"/>
                <a:cs typeface="Times New Roman" panose="02020603050405020304" pitchFamily="18" charset="0"/>
              </a:rPr>
              <a:t>NTP</a:t>
            </a:r>
            <a:r>
              <a:rPr lang="zh-CN" altLang="en-US" sz="2400" b="1" dirty="0">
                <a:ea typeface="微软雅黑" panose="020B0503020204020204" pitchFamily="34" charset="-122"/>
                <a:cs typeface="Times New Roman" panose="02020603050405020304" pitchFamily="18" charset="0"/>
              </a:rPr>
              <a:t>的浓度比</a:t>
            </a:r>
            <a:r>
              <a:rPr lang="en-US" altLang="zh-CN" sz="2400" b="1" dirty="0">
                <a:ea typeface="微软雅黑" panose="020B0503020204020204" pitchFamily="34" charset="-122"/>
                <a:cs typeface="Times New Roman" panose="02020603050405020304" pitchFamily="18" charset="0"/>
              </a:rPr>
              <a:t>dNTP</a:t>
            </a:r>
            <a:r>
              <a:rPr lang="zh-CN" altLang="en-US" sz="2400" b="1" dirty="0">
                <a:ea typeface="微软雅黑" panose="020B0503020204020204" pitchFamily="34" charset="-122"/>
                <a:cs typeface="Times New Roman" panose="02020603050405020304" pitchFamily="18" charset="0"/>
              </a:rPr>
              <a:t>的浓度高约</a:t>
            </a:r>
            <a:r>
              <a:rPr lang="en-US" altLang="zh-CN" sz="2400" b="1" dirty="0">
                <a:ea typeface="微软雅黑" panose="020B0503020204020204" pitchFamily="34" charset="-122"/>
                <a:cs typeface="Times New Roman" panose="02020603050405020304" pitchFamily="18" charset="0"/>
              </a:rPr>
              <a:t>10</a:t>
            </a:r>
            <a:r>
              <a:rPr lang="zh-CN" altLang="en-US" sz="2400" b="1" dirty="0">
                <a:ea typeface="微软雅黑" panose="020B0503020204020204" pitchFamily="34" charset="-122"/>
                <a:cs typeface="Times New Roman" panose="02020603050405020304" pitchFamily="18" charset="0"/>
              </a:rPr>
              <a:t>倍，但其掺入的速率却是</a:t>
            </a:r>
            <a:r>
              <a:rPr lang="en-US" altLang="zh-CN" sz="2400" b="1" dirty="0">
                <a:ea typeface="微软雅黑" panose="020B0503020204020204" pitchFamily="34" charset="-122"/>
                <a:cs typeface="Times New Roman" panose="02020603050405020304" pitchFamily="18" charset="0"/>
              </a:rPr>
              <a:t>dNTP</a:t>
            </a:r>
            <a:r>
              <a:rPr lang="zh-CN" altLang="en-US" sz="2400" b="1" dirty="0">
                <a:ea typeface="微软雅黑" panose="020B0503020204020204" pitchFamily="34" charset="-122"/>
                <a:cs typeface="Times New Roman" panose="02020603050405020304" pitchFamily="18" charset="0"/>
              </a:rPr>
              <a:t>的千分之一</a:t>
            </a:r>
          </a:p>
        </p:txBody>
      </p:sp>
      <p:sp>
        <p:nvSpPr>
          <p:cNvPr id="6" name="椭圆 5">
            <a:extLst>
              <a:ext uri="{FF2B5EF4-FFF2-40B4-BE49-F238E27FC236}">
                <a16:creationId xmlns:a16="http://schemas.microsoft.com/office/drawing/2014/main" id="{D09D1EA8-68E1-4818-8532-6C9D13D1CF42}"/>
              </a:ext>
            </a:extLst>
          </p:cNvPr>
          <p:cNvSpPr/>
          <p:nvPr/>
        </p:nvSpPr>
        <p:spPr>
          <a:xfrm>
            <a:off x="7071360" y="2756536"/>
            <a:ext cx="971233" cy="103346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椭圆 7">
            <a:extLst>
              <a:ext uri="{FF2B5EF4-FFF2-40B4-BE49-F238E27FC236}">
                <a16:creationId xmlns:a16="http://schemas.microsoft.com/office/drawing/2014/main" id="{59F12F78-2CC4-4883-98B0-8D55F89687D9}"/>
              </a:ext>
            </a:extLst>
          </p:cNvPr>
          <p:cNvSpPr/>
          <p:nvPr/>
        </p:nvSpPr>
        <p:spPr>
          <a:xfrm>
            <a:off x="10344468" y="2738438"/>
            <a:ext cx="971232" cy="91789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椭圆 1">
            <a:extLst>
              <a:ext uri="{FF2B5EF4-FFF2-40B4-BE49-F238E27FC236}">
                <a16:creationId xmlns:a16="http://schemas.microsoft.com/office/drawing/2014/main" id="{9AA533B2-35C0-4D7B-BEA5-F136F2D7E3E1}"/>
              </a:ext>
            </a:extLst>
          </p:cNvPr>
          <p:cNvSpPr/>
          <p:nvPr/>
        </p:nvSpPr>
        <p:spPr>
          <a:xfrm rot="19382729">
            <a:off x="9056216" y="3179401"/>
            <a:ext cx="1112033" cy="1305840"/>
          </a:xfrm>
          <a:prstGeom prst="ellipse">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3674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B5FCCB8-92DA-40CD-978E-695A4EB81AC7}"/>
              </a:ext>
            </a:extLst>
          </p:cNvPr>
          <p:cNvSpPr/>
          <p:nvPr/>
        </p:nvSpPr>
        <p:spPr>
          <a:xfrm>
            <a:off x="358140" y="1720840"/>
            <a:ext cx="5966460" cy="38779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65125" indent="-365125">
              <a:spcBef>
                <a:spcPts val="1800"/>
              </a:spcBef>
              <a:buFont typeface="Wingdings" pitchFamily="2" charset="2"/>
              <a:buChar char="Ø"/>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两个金属离子，通常是</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Mg</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Zn</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，通过与两个高度保守的天冬氨酸残基的相互作用被固定。</a:t>
            </a:r>
            <a:endPar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endParaRPr>
          </a:p>
          <a:p>
            <a:pPr marL="365125" indent="-365125">
              <a:spcBef>
                <a:spcPts val="1800"/>
              </a:spcBef>
              <a:buFont typeface="Wingdings" pitchFamily="2" charset="2"/>
              <a:buChar char="Ø"/>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金属离子</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主要与</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3’-OH</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作用，使得</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之间的连接变弱，产生一个亲核的</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，促进了</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3’-O</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和</a:t>
            </a:r>
            <a:r>
              <a:rPr lang="el-GR" altLang="zh-CN" sz="2400" b="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磷酸基团的结合</a:t>
            </a:r>
            <a:endPar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endParaRPr>
          </a:p>
          <a:p>
            <a:pPr marL="365125" indent="-365125">
              <a:spcBef>
                <a:spcPts val="1800"/>
              </a:spcBef>
              <a:buFont typeface="Wingdings" pitchFamily="2" charset="2"/>
              <a:buChar char="Ø"/>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金属离子</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与引入的</a:t>
            </a:r>
            <a:r>
              <a:rPr lang="en-US" altLang="zh-CN" sz="2400" b="1" dirty="0" err="1">
                <a:latin typeface="Times New Roman" panose="02020603050405020304" pitchFamily="18" charset="0"/>
                <a:ea typeface="微软雅黑" panose="020B0503020204020204" pitchFamily="34" charset="-122"/>
                <a:cs typeface="Times New Roman" panose="02020603050405020304" pitchFamily="18" charset="0"/>
              </a:rPr>
              <a:t>dNTP</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的三磷酸相互作用，中和负电荷，协助产生的焦磷酸产物（</a:t>
            </a:r>
            <a:r>
              <a:rPr lang="el-GR" altLang="zh-CN" sz="2400" b="1" dirty="0">
                <a:latin typeface="Times New Roman" panose="02020603050405020304" pitchFamily="18" charset="0"/>
                <a:ea typeface="微软雅黑" panose="020B0503020204020204" pitchFamily="34" charset="-122"/>
                <a:cs typeface="Times New Roman" panose="02020603050405020304" pitchFamily="18" charset="0"/>
              </a:rPr>
              <a:t>β</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和</a:t>
            </a:r>
            <a:r>
              <a:rPr lang="el-GR" altLang="zh-CN" sz="2400" b="1" dirty="0">
                <a:latin typeface="Times New Roman" panose="02020603050405020304" pitchFamily="18" charset="0"/>
                <a:ea typeface="微软雅黑" panose="020B0503020204020204" pitchFamily="34" charset="-122"/>
                <a:cs typeface="Times New Roman" panose="02020603050405020304" pitchFamily="18" charset="0"/>
              </a:rPr>
              <a:t>γ</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）脱离</a:t>
            </a:r>
          </a:p>
        </p:txBody>
      </p:sp>
      <p:sp>
        <p:nvSpPr>
          <p:cNvPr id="47109" name="Rectangle 2">
            <a:extLst>
              <a:ext uri="{FF2B5EF4-FFF2-40B4-BE49-F238E27FC236}">
                <a16:creationId xmlns:a16="http://schemas.microsoft.com/office/drawing/2014/main" id="{21F9AB02-C3FB-480E-A09F-EFB72E0FC140}"/>
              </a:ext>
            </a:extLst>
          </p:cNvPr>
          <p:cNvSpPr txBox="1">
            <a:spLocks noChangeArrowheads="1"/>
          </p:cNvSpPr>
          <p:nvPr/>
        </p:nvSpPr>
        <p:spPr bwMode="auto">
          <a:xfrm>
            <a:off x="1225550" y="122239"/>
            <a:ext cx="10615930" cy="593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eaLnBrk="1" hangingPunct="1">
              <a:defRPr sz="3200" b="1">
                <a:latin typeface="Times New Roman" panose="02020603050405020304" pitchFamily="18" charset="0"/>
                <a:ea typeface="微软雅黑" panose="020B0503020204020204" pitchFamily="34" charset="-122"/>
                <a:cs typeface="Times New Roman" panose="02020603050405020304" pitchFamily="18" charset="0"/>
              </a:defRPr>
            </a:lvl1pPr>
            <a:lvl2pPr>
              <a:defRPr sz="4000" b="1">
                <a:latin typeface="微软雅黑" panose="020B0503020204020204" pitchFamily="34" charset="-122"/>
                <a:ea typeface="微软雅黑" panose="020B0503020204020204" pitchFamily="34" charset="-122"/>
              </a:defRPr>
            </a:lvl2pPr>
            <a:lvl3pPr>
              <a:defRPr sz="4000" b="1">
                <a:latin typeface="微软雅黑" panose="020B0503020204020204" pitchFamily="34" charset="-122"/>
                <a:ea typeface="微软雅黑" panose="020B0503020204020204" pitchFamily="34" charset="-122"/>
              </a:defRPr>
            </a:lvl3pPr>
            <a:lvl4pPr>
              <a:defRPr sz="4000" b="1">
                <a:latin typeface="微软雅黑" panose="020B0503020204020204" pitchFamily="34" charset="-122"/>
                <a:ea typeface="微软雅黑" panose="020B0503020204020204" pitchFamily="34" charset="-122"/>
              </a:defRPr>
            </a:lvl4pPr>
            <a:lvl5pPr>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defRPr>
            </a:lvl6pPr>
            <a:lvl7pPr marL="914400" fontAlgn="base">
              <a:spcBef>
                <a:spcPct val="0"/>
              </a:spcBef>
              <a:spcAft>
                <a:spcPct val="0"/>
              </a:spcAft>
              <a:defRPr sz="3200">
                <a:solidFill>
                  <a:schemeClr val="bg1"/>
                </a:solidFill>
              </a:defRPr>
            </a:lvl7pPr>
            <a:lvl8pPr marL="1371600" fontAlgn="base">
              <a:spcBef>
                <a:spcPct val="0"/>
              </a:spcBef>
              <a:spcAft>
                <a:spcPct val="0"/>
              </a:spcAft>
              <a:defRPr sz="3200">
                <a:solidFill>
                  <a:schemeClr val="bg1"/>
                </a:solidFill>
              </a:defRPr>
            </a:lvl8pPr>
            <a:lvl9pPr marL="1828800" fontAlgn="base">
              <a:spcBef>
                <a:spcPct val="0"/>
              </a:spcBef>
              <a:spcAft>
                <a:spcPct val="0"/>
              </a:spcAft>
              <a:defRPr sz="3200">
                <a:solidFill>
                  <a:schemeClr val="bg1"/>
                </a:solidFill>
              </a:defRPr>
            </a:lvl9pPr>
          </a:lstStyle>
          <a:p>
            <a:r>
              <a:rPr lang="en-US" altLang="zh-CN" sz="3600" dirty="0"/>
              <a:t>DNA</a:t>
            </a:r>
            <a:r>
              <a:rPr lang="zh-CN" altLang="en-US" sz="3600" dirty="0"/>
              <a:t>聚合酶活性中心的金属离子催化</a:t>
            </a:r>
            <a:r>
              <a:rPr lang="en-US" altLang="zh-CN" sz="3600" dirty="0"/>
              <a:t>dNTP</a:t>
            </a:r>
            <a:r>
              <a:rPr lang="zh-CN" altLang="en-US" sz="3600" dirty="0"/>
              <a:t>的添加</a:t>
            </a:r>
            <a:endParaRPr lang="en-US" altLang="zh-CN" sz="3600" dirty="0"/>
          </a:p>
        </p:txBody>
      </p:sp>
      <p:pic>
        <p:nvPicPr>
          <p:cNvPr id="4" name="图片 3">
            <a:extLst>
              <a:ext uri="{FF2B5EF4-FFF2-40B4-BE49-F238E27FC236}">
                <a16:creationId xmlns:a16="http://schemas.microsoft.com/office/drawing/2014/main" id="{402EABB3-A344-4D48-918D-287789F93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970224"/>
            <a:ext cx="5273332" cy="5887776"/>
          </a:xfrm>
          <a:prstGeom prst="rect">
            <a:avLst/>
          </a:prstGeom>
        </p:spPr>
      </p:pic>
    </p:spTree>
    <p:extLst>
      <p:ext uri="{BB962C8B-B14F-4D97-AF65-F5344CB8AC3E}">
        <p14:creationId xmlns:p14="http://schemas.microsoft.com/office/powerpoint/2010/main" val="2901202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0DCDBEA-EFF6-47F9-9B44-CA68B83CDD56}"/>
              </a:ext>
            </a:extLst>
          </p:cNvPr>
          <p:cNvSpPr>
            <a:spLocks noGrp="1" noChangeArrowheads="1"/>
          </p:cNvSpPr>
          <p:nvPr>
            <p:ph type="title"/>
          </p:nvPr>
        </p:nvSpPr>
        <p:spPr>
          <a:xfrm>
            <a:off x="1582731" y="87558"/>
            <a:ext cx="9843477" cy="701675"/>
          </a:xfr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zh-CN" altLang="en-US" sz="3600" dirty="0">
                <a:latin typeface="Times New Roman" panose="02020603050405020304" pitchFamily="18" charset="0"/>
                <a:cs typeface="Times New Roman" panose="02020603050405020304" pitchFamily="18" charset="0"/>
              </a:rPr>
              <a:t>正确碱基配对形成时，</a:t>
            </a:r>
            <a:r>
              <a:rPr lang="en-US" altLang="zh-CN" sz="3600" dirty="0">
                <a:latin typeface="Times New Roman" panose="02020603050405020304" pitchFamily="18" charset="0"/>
                <a:cs typeface="Times New Roman" panose="02020603050405020304" pitchFamily="18" charset="0"/>
              </a:rPr>
              <a:t>DNA</a:t>
            </a:r>
            <a:r>
              <a:rPr lang="zh-CN" altLang="en-US" sz="3600" dirty="0">
                <a:latin typeface="Times New Roman" panose="02020603050405020304" pitchFamily="18" charset="0"/>
                <a:cs typeface="Times New Roman" panose="02020603050405020304" pitchFamily="18" charset="0"/>
              </a:rPr>
              <a:t>聚合酶构象改变</a:t>
            </a:r>
            <a:endParaRPr lang="en-US" altLang="zh-CN" sz="3600" dirty="0">
              <a:latin typeface="Times New Roman" panose="02020603050405020304" pitchFamily="18" charset="0"/>
              <a:cs typeface="Times New Roman" panose="02020603050405020304" pitchFamily="18" charset="0"/>
            </a:endParaRPr>
          </a:p>
        </p:txBody>
      </p:sp>
      <p:sp>
        <p:nvSpPr>
          <p:cNvPr id="49156" name="TextBox 4">
            <a:extLst>
              <a:ext uri="{FF2B5EF4-FFF2-40B4-BE49-F238E27FC236}">
                <a16:creationId xmlns:a16="http://schemas.microsoft.com/office/drawing/2014/main" id="{A753F4D0-E9DF-4AE4-821E-0461C678FFCB}"/>
              </a:ext>
            </a:extLst>
          </p:cNvPr>
          <p:cNvSpPr txBox="1">
            <a:spLocks noChangeArrowheads="1"/>
          </p:cNvSpPr>
          <p:nvPr/>
        </p:nvSpPr>
        <p:spPr bwMode="auto">
          <a:xfrm>
            <a:off x="166966" y="3940790"/>
            <a:ext cx="676324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zh-CN" altLang="en-US" sz="2000" dirty="0">
                <a:ea typeface="微软雅黑" panose="020B0503020204020204" pitchFamily="34" charset="-122"/>
                <a:cs typeface="Times New Roman" panose="02020603050405020304" pitchFamily="18" charset="0"/>
              </a:rPr>
              <a:t>当形成正确的碱基配对时，</a:t>
            </a:r>
            <a:r>
              <a:rPr lang="en-US" altLang="zh-CN" sz="2000" dirty="0">
                <a:ea typeface="微软雅黑" panose="020B0503020204020204" pitchFamily="34" charset="-122"/>
                <a:cs typeface="Times New Roman" panose="02020603050405020304" pitchFamily="18" charset="0"/>
              </a:rPr>
              <a:t>DNA</a:t>
            </a:r>
            <a:r>
              <a:rPr lang="zh-CN" altLang="en-US" sz="2000" dirty="0">
                <a:ea typeface="微软雅黑" panose="020B0503020204020204" pitchFamily="34" charset="-122"/>
                <a:cs typeface="Times New Roman" panose="02020603050405020304" pitchFamily="18" charset="0"/>
              </a:rPr>
              <a:t>聚合酶构象改变，抓住模板和引入的核苷酸</a:t>
            </a:r>
            <a:endParaRPr lang="en-US" altLang="zh-CN" sz="2000" dirty="0">
              <a:ea typeface="微软雅黑" panose="020B0503020204020204" pitchFamily="34" charset="-122"/>
              <a:cs typeface="Times New Roman" panose="02020603050405020304" pitchFamily="18" charset="0"/>
            </a:endParaRPr>
          </a:p>
          <a:p>
            <a:pPr eaLnBrk="1" hangingPunct="1">
              <a:buFont typeface="Wingdings" panose="05000000000000000000" pitchFamily="2" charset="2"/>
              <a:buChar char="Ø"/>
            </a:pPr>
            <a:r>
              <a:rPr lang="zh-CN" altLang="en-US" sz="2000" dirty="0">
                <a:ea typeface="微软雅黑" panose="020B0503020204020204" pitchFamily="34" charset="-122"/>
                <a:cs typeface="Times New Roman" panose="02020603050405020304" pitchFamily="18" charset="0"/>
              </a:rPr>
              <a:t>在手指域中，有一个被称作</a:t>
            </a:r>
            <a:r>
              <a:rPr lang="en-US" altLang="zh-CN" sz="2000" dirty="0">
                <a:ea typeface="微软雅黑" panose="020B0503020204020204" pitchFamily="34" charset="-122"/>
                <a:cs typeface="Times New Roman" panose="02020603050405020304" pitchFamily="18" charset="0"/>
              </a:rPr>
              <a:t>O</a:t>
            </a:r>
            <a:r>
              <a:rPr lang="zh-CN" altLang="en-US" sz="2000" dirty="0">
                <a:ea typeface="微软雅黑" panose="020B0503020204020204" pitchFamily="34" charset="-122"/>
                <a:cs typeface="Times New Roman" panose="02020603050405020304" pitchFamily="18" charset="0"/>
              </a:rPr>
              <a:t>螺旋的螺旋，在打开的构象中，此螺旋远离引入的核苷酸</a:t>
            </a:r>
            <a:endParaRPr lang="en-US" altLang="zh-CN" sz="2000" dirty="0">
              <a:ea typeface="微软雅黑" panose="020B0503020204020204" pitchFamily="34" charset="-122"/>
              <a:cs typeface="Times New Roman" panose="02020603050405020304" pitchFamily="18" charset="0"/>
            </a:endParaRPr>
          </a:p>
          <a:p>
            <a:pPr eaLnBrk="1" hangingPunct="1">
              <a:buFont typeface="Wingdings" panose="05000000000000000000" pitchFamily="2" charset="2"/>
              <a:buChar char="Ø"/>
            </a:pPr>
            <a:r>
              <a:rPr lang="zh-CN" altLang="en-US" sz="2000" dirty="0">
                <a:ea typeface="微软雅黑" panose="020B0503020204020204" pitchFamily="34" charset="-122"/>
                <a:cs typeface="Times New Roman" panose="02020603050405020304" pitchFamily="18" charset="0"/>
              </a:rPr>
              <a:t>当聚合酶为闭合构象时，此螺旋会旋转</a:t>
            </a:r>
            <a:r>
              <a:rPr lang="en-US" altLang="zh-CN" sz="2000" dirty="0">
                <a:ea typeface="微软雅黑" panose="020B0503020204020204" pitchFamily="34" charset="-122"/>
                <a:cs typeface="Times New Roman" panose="02020603050405020304" pitchFamily="18" charset="0"/>
              </a:rPr>
              <a:t>40°</a:t>
            </a:r>
            <a:r>
              <a:rPr lang="zh-CN" altLang="en-US" sz="2000" dirty="0">
                <a:ea typeface="微软雅黑" panose="020B0503020204020204" pitchFamily="34" charset="-122"/>
                <a:cs typeface="Times New Roman" panose="02020603050405020304" pitchFamily="18" charset="0"/>
              </a:rPr>
              <a:t>，与引入的</a:t>
            </a:r>
            <a:r>
              <a:rPr lang="en-US" altLang="zh-CN" sz="2000" dirty="0">
                <a:ea typeface="微软雅黑" panose="020B0503020204020204" pitchFamily="34" charset="-122"/>
                <a:cs typeface="Times New Roman" panose="02020603050405020304" pitchFamily="18" charset="0"/>
              </a:rPr>
              <a:t>dNTP</a:t>
            </a:r>
            <a:r>
              <a:rPr lang="zh-CN" altLang="en-US" sz="2000" dirty="0">
                <a:ea typeface="微软雅黑" panose="020B0503020204020204" pitchFamily="34" charset="-122"/>
                <a:cs typeface="Times New Roman" panose="02020603050405020304" pitchFamily="18" charset="0"/>
              </a:rPr>
              <a:t>形成几个重要的相互作用，包括酪氨酸与</a:t>
            </a:r>
            <a:r>
              <a:rPr lang="en-US" altLang="zh-CN" sz="2000" dirty="0">
                <a:ea typeface="微软雅黑" panose="020B0503020204020204" pitchFamily="34" charset="-122"/>
                <a:cs typeface="Times New Roman" panose="02020603050405020304" pitchFamily="18" charset="0"/>
              </a:rPr>
              <a:t>dNTP</a:t>
            </a:r>
            <a:r>
              <a:rPr lang="zh-CN" altLang="en-US" sz="2000" dirty="0">
                <a:ea typeface="微软雅黑" panose="020B0503020204020204" pitchFamily="34" charset="-122"/>
                <a:cs typeface="Times New Roman" panose="02020603050405020304" pitchFamily="18" charset="0"/>
              </a:rPr>
              <a:t>的碱基形成碱基堆积作用，赖氨酸和精氨酸与磷酸基团之间形成离子键，这些相互作用共同使</a:t>
            </a:r>
            <a:r>
              <a:rPr lang="en-US" altLang="zh-CN" sz="2000" dirty="0">
                <a:ea typeface="微软雅黑" panose="020B0503020204020204" pitchFamily="34" charset="-122"/>
                <a:cs typeface="Times New Roman" panose="02020603050405020304" pitchFamily="18" charset="0"/>
              </a:rPr>
              <a:t>dNTP</a:t>
            </a:r>
            <a:r>
              <a:rPr lang="zh-CN" altLang="en-US" sz="2000" dirty="0">
                <a:ea typeface="微软雅黑" panose="020B0503020204020204" pitchFamily="34" charset="-122"/>
                <a:cs typeface="Times New Roman" panose="02020603050405020304" pitchFamily="18" charset="0"/>
              </a:rPr>
              <a:t>就位，并由</a:t>
            </a:r>
            <a:r>
              <a:rPr lang="en-US" altLang="zh-CN" sz="2000" dirty="0">
                <a:ea typeface="微软雅黑" panose="020B0503020204020204" pitchFamily="34" charset="-122"/>
                <a:cs typeface="Times New Roman" panose="02020603050405020304" pitchFamily="18" charset="0"/>
              </a:rPr>
              <a:t>DNA</a:t>
            </a:r>
            <a:r>
              <a:rPr lang="zh-CN" altLang="en-US" sz="2000" dirty="0">
                <a:ea typeface="微软雅黑" panose="020B0503020204020204" pitchFamily="34" charset="-122"/>
                <a:cs typeface="Times New Roman" panose="02020603050405020304" pitchFamily="18" charset="0"/>
              </a:rPr>
              <a:t>聚合酶活性中心的两个金属离子介导完成催化</a:t>
            </a:r>
          </a:p>
        </p:txBody>
      </p:sp>
      <p:grpSp>
        <p:nvGrpSpPr>
          <p:cNvPr id="6" name="组合 5">
            <a:extLst>
              <a:ext uri="{FF2B5EF4-FFF2-40B4-BE49-F238E27FC236}">
                <a16:creationId xmlns:a16="http://schemas.microsoft.com/office/drawing/2014/main" id="{163CCCA0-FEBB-41D4-A21A-D424C3BCB558}"/>
              </a:ext>
            </a:extLst>
          </p:cNvPr>
          <p:cNvGrpSpPr/>
          <p:nvPr/>
        </p:nvGrpSpPr>
        <p:grpSpPr>
          <a:xfrm>
            <a:off x="7588143" y="1003431"/>
            <a:ext cx="3283297" cy="5503732"/>
            <a:chOff x="7588143" y="1003431"/>
            <a:chExt cx="3283297" cy="5503732"/>
          </a:xfrm>
        </p:grpSpPr>
        <p:pic>
          <p:nvPicPr>
            <p:cNvPr id="3" name="图片 2">
              <a:extLst>
                <a:ext uri="{FF2B5EF4-FFF2-40B4-BE49-F238E27FC236}">
                  <a16:creationId xmlns:a16="http://schemas.microsoft.com/office/drawing/2014/main" id="{6C7E92D2-883E-406D-81FA-814CF38BF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8143" y="1003431"/>
              <a:ext cx="3283297" cy="5503732"/>
            </a:xfrm>
            <a:prstGeom prst="rect">
              <a:avLst/>
            </a:prstGeom>
          </p:spPr>
        </p:pic>
        <p:sp>
          <p:nvSpPr>
            <p:cNvPr id="49160" name="文本框 1">
              <a:extLst>
                <a:ext uri="{FF2B5EF4-FFF2-40B4-BE49-F238E27FC236}">
                  <a16:creationId xmlns:a16="http://schemas.microsoft.com/office/drawing/2014/main" id="{54D6E875-F020-4654-90A8-B49312145BDC}"/>
                </a:ext>
              </a:extLst>
            </p:cNvPr>
            <p:cNvSpPr txBox="1">
              <a:spLocks noChangeArrowheads="1"/>
            </p:cNvSpPr>
            <p:nvPr/>
          </p:nvSpPr>
          <p:spPr bwMode="auto">
            <a:xfrm>
              <a:off x="9311359" y="1539728"/>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dirty="0">
                  <a:latin typeface="黑体" panose="02010609060101010101" pitchFamily="49" charset="-122"/>
                  <a:ea typeface="黑体" panose="02010609060101010101" pitchFamily="49" charset="-122"/>
                </a:rPr>
                <a:t>精氨酸</a:t>
              </a:r>
            </a:p>
          </p:txBody>
        </p:sp>
        <p:sp>
          <p:nvSpPr>
            <p:cNvPr id="49161" name="文本框 2">
              <a:extLst>
                <a:ext uri="{FF2B5EF4-FFF2-40B4-BE49-F238E27FC236}">
                  <a16:creationId xmlns:a16="http://schemas.microsoft.com/office/drawing/2014/main" id="{79404F48-D0FB-4A54-904D-AA6B2BA6CC9E}"/>
                </a:ext>
              </a:extLst>
            </p:cNvPr>
            <p:cNvSpPr txBox="1">
              <a:spLocks noChangeArrowheads="1"/>
            </p:cNvSpPr>
            <p:nvPr/>
          </p:nvSpPr>
          <p:spPr bwMode="auto">
            <a:xfrm>
              <a:off x="8434196" y="2775525"/>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dirty="0">
                  <a:latin typeface="黑体" panose="02010609060101010101" pitchFamily="49" charset="-122"/>
                  <a:ea typeface="黑体" panose="02010609060101010101" pitchFamily="49" charset="-122"/>
                </a:rPr>
                <a:t>酪氨酸</a:t>
              </a:r>
            </a:p>
          </p:txBody>
        </p:sp>
        <p:sp>
          <p:nvSpPr>
            <p:cNvPr id="8" name="文本框 1">
              <a:extLst>
                <a:ext uri="{FF2B5EF4-FFF2-40B4-BE49-F238E27FC236}">
                  <a16:creationId xmlns:a16="http://schemas.microsoft.com/office/drawing/2014/main" id="{29A538B3-6716-4299-B0CE-7223128D1A10}"/>
                </a:ext>
              </a:extLst>
            </p:cNvPr>
            <p:cNvSpPr txBox="1">
              <a:spLocks noChangeArrowheads="1"/>
            </p:cNvSpPr>
            <p:nvPr/>
          </p:nvSpPr>
          <p:spPr bwMode="auto">
            <a:xfrm>
              <a:off x="9167498" y="1951660"/>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dirty="0">
                  <a:latin typeface="黑体" panose="02010609060101010101" pitchFamily="49" charset="-122"/>
                  <a:ea typeface="黑体" panose="02010609060101010101" pitchFamily="49" charset="-122"/>
                </a:rPr>
                <a:t>赖氨酸</a:t>
              </a:r>
            </a:p>
          </p:txBody>
        </p:sp>
      </p:grpSp>
      <p:pic>
        <p:nvPicPr>
          <p:cNvPr id="15" name="图片 14">
            <a:extLst>
              <a:ext uri="{FF2B5EF4-FFF2-40B4-BE49-F238E27FC236}">
                <a16:creationId xmlns:a16="http://schemas.microsoft.com/office/drawing/2014/main" id="{54861714-CE53-491D-B1B7-2D55A41010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48344" y="2304673"/>
            <a:ext cx="3190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15">
            <a:extLst>
              <a:ext uri="{FF2B5EF4-FFF2-40B4-BE49-F238E27FC236}">
                <a16:creationId xmlns:a16="http://schemas.microsoft.com/office/drawing/2014/main" id="{3068968F-C70C-49BA-9192-289F3102FAE1}"/>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40381" y="1874460"/>
            <a:ext cx="7429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a:extLst>
              <a:ext uri="{FF2B5EF4-FFF2-40B4-BE49-F238E27FC236}">
                <a16:creationId xmlns:a16="http://schemas.microsoft.com/office/drawing/2014/main" id="{F20995D5-F55E-4E00-8871-60CD9D17226E}"/>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1231" y="1877635"/>
            <a:ext cx="7429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组合 17">
            <a:extLst>
              <a:ext uri="{FF2B5EF4-FFF2-40B4-BE49-F238E27FC236}">
                <a16:creationId xmlns:a16="http://schemas.microsoft.com/office/drawing/2014/main" id="{5DC0AF07-D475-4043-BCD4-87BFBB5DFD8B}"/>
              </a:ext>
            </a:extLst>
          </p:cNvPr>
          <p:cNvGrpSpPr>
            <a:grpSpLocks/>
          </p:cNvGrpSpPr>
          <p:nvPr/>
        </p:nvGrpSpPr>
        <p:grpSpPr bwMode="auto">
          <a:xfrm>
            <a:off x="7097706" y="1660148"/>
            <a:ext cx="1243013" cy="2076450"/>
            <a:chOff x="5591175" y="2777690"/>
            <a:chExt cx="1243580" cy="2077151"/>
          </a:xfrm>
        </p:grpSpPr>
        <p:pic>
          <p:nvPicPr>
            <p:cNvPr id="19" name="图片 2">
              <a:extLst>
                <a:ext uri="{FF2B5EF4-FFF2-40B4-BE49-F238E27FC236}">
                  <a16:creationId xmlns:a16="http://schemas.microsoft.com/office/drawing/2014/main" id="{B4469E3C-933B-4520-B4F8-FA9C6FC162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91175" y="2777690"/>
              <a:ext cx="111442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9">
              <a:extLst>
                <a:ext uri="{FF2B5EF4-FFF2-40B4-BE49-F238E27FC236}">
                  <a16:creationId xmlns:a16="http://schemas.microsoft.com/office/drawing/2014/main" id="{0468A70A-C12D-4504-91C7-A785EF83B0B1}"/>
                </a:ext>
              </a:extLst>
            </p:cNvPr>
            <p:cNvSpPr>
              <a:spLocks noChangeArrowheads="1"/>
            </p:cNvSpPr>
            <p:nvPr/>
          </p:nvSpPr>
          <p:spPr bwMode="auto">
            <a:xfrm>
              <a:off x="5791291" y="4392722"/>
              <a:ext cx="1043464" cy="462119"/>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45000"/>
                </a:spcBef>
                <a:spcAft>
                  <a:spcPct val="20000"/>
                </a:spcAft>
                <a:buClr>
                  <a:schemeClr val="tx2"/>
                </a:buClr>
                <a:buChar char="•"/>
                <a:defRPr sz="3000">
                  <a:solidFill>
                    <a:schemeClr val="tx1"/>
                  </a:solidFill>
                  <a:latin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buChar char="–"/>
                <a:defRPr sz="2800">
                  <a:solidFill>
                    <a:schemeClr val="tx1"/>
                  </a:solidFill>
                  <a:latin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buChar char="•"/>
                <a:defRPr sz="2800">
                  <a:solidFill>
                    <a:schemeClr val="tx1"/>
                  </a:solidFill>
                  <a:latin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9pPr>
            </a:lstStyle>
            <a:p>
              <a:pPr algn="ctr">
                <a:spcBef>
                  <a:spcPct val="0"/>
                </a:spcBef>
                <a:spcAft>
                  <a:spcPct val="0"/>
                </a:spcAft>
                <a:buClrTx/>
                <a:buFontTx/>
                <a:buNone/>
                <a:defRPr/>
              </a:pPr>
              <a:r>
                <a:rPr lang="en-US" altLang="zh-CN" sz="2400" dirty="0">
                  <a:solidFill>
                    <a:srgbClr val="000000"/>
                  </a:solidFill>
                  <a:latin typeface="+mn-ea"/>
                  <a:sym typeface="Symbol" panose="05050102010706020507" pitchFamily="18" charset="2"/>
                </a:rPr>
                <a:t>O</a:t>
              </a:r>
              <a:r>
                <a:rPr lang="zh-CN" altLang="en-US" sz="2400" dirty="0">
                  <a:solidFill>
                    <a:srgbClr val="000000"/>
                  </a:solidFill>
                  <a:latin typeface="黑体" panose="02010609060101010101" pitchFamily="49" charset="-122"/>
                  <a:ea typeface="黑体" panose="02010609060101010101" pitchFamily="49" charset="-122"/>
                  <a:sym typeface="Symbol" panose="05050102010706020507" pitchFamily="18" charset="2"/>
                </a:rPr>
                <a:t>螺旋</a:t>
              </a:r>
              <a:endParaRPr lang="en-US" altLang="zh-CN" sz="2400" dirty="0">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grpSp>
        <p:nvGrpSpPr>
          <p:cNvPr id="21" name="组合 2">
            <a:extLst>
              <a:ext uri="{FF2B5EF4-FFF2-40B4-BE49-F238E27FC236}">
                <a16:creationId xmlns:a16="http://schemas.microsoft.com/office/drawing/2014/main" id="{BB9AEAC6-E82D-4155-BB4D-E41263C61684}"/>
              </a:ext>
            </a:extLst>
          </p:cNvPr>
          <p:cNvGrpSpPr>
            <a:grpSpLocks/>
          </p:cNvGrpSpPr>
          <p:nvPr/>
        </p:nvGrpSpPr>
        <p:grpSpPr bwMode="auto">
          <a:xfrm>
            <a:off x="1582731" y="1041023"/>
            <a:ext cx="3971925" cy="2870200"/>
            <a:chOff x="1600200" y="2159000"/>
            <a:chExt cx="3971925" cy="2870283"/>
          </a:xfrm>
        </p:grpSpPr>
        <p:grpSp>
          <p:nvGrpSpPr>
            <p:cNvPr id="22" name="组合 22">
              <a:extLst>
                <a:ext uri="{FF2B5EF4-FFF2-40B4-BE49-F238E27FC236}">
                  <a16:creationId xmlns:a16="http://schemas.microsoft.com/office/drawing/2014/main" id="{86207FA5-503F-4BAB-9391-8DCD9C8C7FD5}"/>
                </a:ext>
              </a:extLst>
            </p:cNvPr>
            <p:cNvGrpSpPr>
              <a:grpSpLocks/>
            </p:cNvGrpSpPr>
            <p:nvPr/>
          </p:nvGrpSpPr>
          <p:grpSpPr bwMode="auto">
            <a:xfrm>
              <a:off x="1600200" y="2159000"/>
              <a:ext cx="3971925" cy="2870283"/>
              <a:chOff x="457016" y="1930189"/>
              <a:chExt cx="3971456" cy="2870411"/>
            </a:xfrm>
          </p:grpSpPr>
          <p:grpSp>
            <p:nvGrpSpPr>
              <p:cNvPr id="25" name="组合 23">
                <a:extLst>
                  <a:ext uri="{FF2B5EF4-FFF2-40B4-BE49-F238E27FC236}">
                    <a16:creationId xmlns:a16="http://schemas.microsoft.com/office/drawing/2014/main" id="{745E69F5-E01D-4B24-B46A-DADA270DBFDE}"/>
                  </a:ext>
                </a:extLst>
              </p:cNvPr>
              <p:cNvGrpSpPr>
                <a:grpSpLocks/>
              </p:cNvGrpSpPr>
              <p:nvPr/>
            </p:nvGrpSpPr>
            <p:grpSpPr bwMode="auto">
              <a:xfrm>
                <a:off x="685800" y="1981200"/>
                <a:ext cx="3701625" cy="2819400"/>
                <a:chOff x="685800" y="1981200"/>
                <a:chExt cx="3701625" cy="2819400"/>
              </a:xfrm>
            </p:grpSpPr>
            <p:grpSp>
              <p:nvGrpSpPr>
                <p:cNvPr id="38" name="组合 38">
                  <a:extLst>
                    <a:ext uri="{FF2B5EF4-FFF2-40B4-BE49-F238E27FC236}">
                      <a16:creationId xmlns:a16="http://schemas.microsoft.com/office/drawing/2014/main" id="{E039674E-6222-4EF2-A580-01CC4EE91E7F}"/>
                    </a:ext>
                  </a:extLst>
                </p:cNvPr>
                <p:cNvGrpSpPr>
                  <a:grpSpLocks/>
                </p:cNvGrpSpPr>
                <p:nvPr/>
              </p:nvGrpSpPr>
              <p:grpSpPr bwMode="auto">
                <a:xfrm>
                  <a:off x="685800" y="1981200"/>
                  <a:ext cx="3701625" cy="2819400"/>
                  <a:chOff x="685800" y="1981200"/>
                  <a:chExt cx="3701625" cy="2819400"/>
                </a:xfrm>
              </p:grpSpPr>
              <p:pic>
                <p:nvPicPr>
                  <p:cNvPr id="40" name="图片 40">
                    <a:extLst>
                      <a:ext uri="{FF2B5EF4-FFF2-40B4-BE49-F238E27FC236}">
                        <a16:creationId xmlns:a16="http://schemas.microsoft.com/office/drawing/2014/main" id="{ECE89B68-AC1A-4B1A-B1B9-D73142421FC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981200"/>
                    <a:ext cx="37016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矩形 41">
                    <a:extLst>
                      <a:ext uri="{FF2B5EF4-FFF2-40B4-BE49-F238E27FC236}">
                        <a16:creationId xmlns:a16="http://schemas.microsoft.com/office/drawing/2014/main" id="{60E8BF0F-05E0-466E-B941-F332ABB6AC66}"/>
                      </a:ext>
                    </a:extLst>
                  </p:cNvPr>
                  <p:cNvSpPr>
                    <a:spLocks noChangeArrowheads="1"/>
                  </p:cNvSpPr>
                  <p:nvPr/>
                </p:nvSpPr>
                <p:spPr bwMode="auto">
                  <a:xfrm>
                    <a:off x="2328353" y="4102484"/>
                    <a:ext cx="533400" cy="584818"/>
                  </a:xfrm>
                  <a:prstGeom prst="rect">
                    <a:avLst/>
                  </a:prstGeom>
                  <a:solidFill>
                    <a:srgbClr val="C9E1A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buFontTx/>
                      <a:buNone/>
                    </a:pPr>
                    <a:endParaRPr kumimoji="1" lang="zh-CN" altLang="en-US" sz="3200" b="1">
                      <a:solidFill>
                        <a:srgbClr val="034694"/>
                      </a:solidFill>
                      <a:ea typeface="宋体" panose="02010600030101010101" pitchFamily="2" charset="-122"/>
                    </a:endParaRPr>
                  </a:p>
                </p:txBody>
              </p:sp>
            </p:grpSp>
            <p:sp>
              <p:nvSpPr>
                <p:cNvPr id="39" name="矩形 39">
                  <a:extLst>
                    <a:ext uri="{FF2B5EF4-FFF2-40B4-BE49-F238E27FC236}">
                      <a16:creationId xmlns:a16="http://schemas.microsoft.com/office/drawing/2014/main" id="{2BE6DDBD-B552-400C-BB8D-9EDA3813E52E}"/>
                    </a:ext>
                  </a:extLst>
                </p:cNvPr>
                <p:cNvSpPr>
                  <a:spLocks noChangeArrowheads="1"/>
                </p:cNvSpPr>
                <p:nvPr/>
              </p:nvSpPr>
              <p:spPr bwMode="auto">
                <a:xfrm>
                  <a:off x="1547585" y="4234742"/>
                  <a:ext cx="533400" cy="310134"/>
                </a:xfrm>
                <a:prstGeom prst="rect">
                  <a:avLst/>
                </a:prstGeom>
                <a:solidFill>
                  <a:srgbClr val="C9E1A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Tx/>
                    <a:buFontTx/>
                    <a:buNone/>
                  </a:pPr>
                  <a:endParaRPr kumimoji="1" lang="zh-CN" altLang="en-US" sz="3200" b="1">
                    <a:solidFill>
                      <a:srgbClr val="034694"/>
                    </a:solidFill>
                    <a:ea typeface="宋体" panose="02010600030101010101" pitchFamily="2" charset="-122"/>
                  </a:endParaRPr>
                </a:p>
              </p:txBody>
            </p:sp>
          </p:grpSp>
          <p:sp>
            <p:nvSpPr>
              <p:cNvPr id="26" name="文本框 24">
                <a:extLst>
                  <a:ext uri="{FF2B5EF4-FFF2-40B4-BE49-F238E27FC236}">
                    <a16:creationId xmlns:a16="http://schemas.microsoft.com/office/drawing/2014/main" id="{14903867-D8AB-4CBF-899E-B5083054E8E3}"/>
                  </a:ext>
                </a:extLst>
              </p:cNvPr>
              <p:cNvSpPr txBox="1">
                <a:spLocks noChangeArrowheads="1"/>
              </p:cNvSpPr>
              <p:nvPr/>
            </p:nvSpPr>
            <p:spPr bwMode="auto">
              <a:xfrm>
                <a:off x="3304507" y="3044146"/>
                <a:ext cx="9350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模板</a:t>
                </a:r>
              </a:p>
            </p:txBody>
          </p:sp>
          <p:sp>
            <p:nvSpPr>
              <p:cNvPr id="27" name="文本框 25">
                <a:extLst>
                  <a:ext uri="{FF2B5EF4-FFF2-40B4-BE49-F238E27FC236}">
                    <a16:creationId xmlns:a16="http://schemas.microsoft.com/office/drawing/2014/main" id="{A1B23FE2-DA53-444A-8C82-DF43F7403CA8}"/>
                  </a:ext>
                </a:extLst>
              </p:cNvPr>
              <p:cNvSpPr txBox="1">
                <a:spLocks noChangeArrowheads="1"/>
              </p:cNvSpPr>
              <p:nvPr/>
            </p:nvSpPr>
            <p:spPr bwMode="auto">
              <a:xfrm>
                <a:off x="3603880" y="4139316"/>
                <a:ext cx="824592" cy="46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引物</a:t>
                </a:r>
              </a:p>
            </p:txBody>
          </p:sp>
          <p:sp>
            <p:nvSpPr>
              <p:cNvPr id="28" name="文本框 26">
                <a:extLst>
                  <a:ext uri="{FF2B5EF4-FFF2-40B4-BE49-F238E27FC236}">
                    <a16:creationId xmlns:a16="http://schemas.microsoft.com/office/drawing/2014/main" id="{B043EC0D-8F97-427B-927A-A57D62313C72}"/>
                  </a:ext>
                </a:extLst>
              </p:cNvPr>
              <p:cNvSpPr txBox="1">
                <a:spLocks noChangeArrowheads="1"/>
              </p:cNvSpPr>
              <p:nvPr/>
            </p:nvSpPr>
            <p:spPr bwMode="auto">
              <a:xfrm>
                <a:off x="3106823" y="2480536"/>
                <a:ext cx="11886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核苷酸</a:t>
                </a:r>
              </a:p>
            </p:txBody>
          </p:sp>
          <p:sp>
            <p:nvSpPr>
              <p:cNvPr id="29" name="文本框 27">
                <a:extLst>
                  <a:ext uri="{FF2B5EF4-FFF2-40B4-BE49-F238E27FC236}">
                    <a16:creationId xmlns:a16="http://schemas.microsoft.com/office/drawing/2014/main" id="{98B702DD-28AD-43BA-876A-DD8575F3EBFB}"/>
                  </a:ext>
                </a:extLst>
              </p:cNvPr>
              <p:cNvSpPr txBox="1">
                <a:spLocks noChangeArrowheads="1"/>
              </p:cNvSpPr>
              <p:nvPr/>
            </p:nvSpPr>
            <p:spPr bwMode="auto">
              <a:xfrm>
                <a:off x="2782076" y="1986420"/>
                <a:ext cx="12011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大拇指</a:t>
                </a:r>
              </a:p>
            </p:txBody>
          </p:sp>
          <p:sp>
            <p:nvSpPr>
              <p:cNvPr id="30" name="文本框 28">
                <a:extLst>
                  <a:ext uri="{FF2B5EF4-FFF2-40B4-BE49-F238E27FC236}">
                    <a16:creationId xmlns:a16="http://schemas.microsoft.com/office/drawing/2014/main" id="{5C4B6265-5BE3-454D-915F-EBB5DBE1C3C2}"/>
                  </a:ext>
                </a:extLst>
              </p:cNvPr>
              <p:cNvSpPr txBox="1">
                <a:spLocks noChangeArrowheads="1"/>
              </p:cNvSpPr>
              <p:nvPr/>
            </p:nvSpPr>
            <p:spPr bwMode="auto">
              <a:xfrm>
                <a:off x="457016" y="1930189"/>
                <a:ext cx="99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手指</a:t>
                </a:r>
              </a:p>
            </p:txBody>
          </p:sp>
          <p:cxnSp>
            <p:nvCxnSpPr>
              <p:cNvPr id="31" name="直接连接符 29">
                <a:extLst>
                  <a:ext uri="{FF2B5EF4-FFF2-40B4-BE49-F238E27FC236}">
                    <a16:creationId xmlns:a16="http://schemas.microsoft.com/office/drawing/2014/main" id="{03475D5A-F5FD-4FBA-B42F-F1EB7DA980C5}"/>
                  </a:ext>
                </a:extLst>
              </p:cNvPr>
              <p:cNvCxnSpPr>
                <a:cxnSpLocks noChangeShapeType="1"/>
              </p:cNvCxnSpPr>
              <p:nvPr/>
            </p:nvCxnSpPr>
            <p:spPr bwMode="auto">
              <a:xfrm flipV="1">
                <a:off x="2536612" y="2282024"/>
                <a:ext cx="357663" cy="234808"/>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直接连接符 30">
                <a:extLst>
                  <a:ext uri="{FF2B5EF4-FFF2-40B4-BE49-F238E27FC236}">
                    <a16:creationId xmlns:a16="http://schemas.microsoft.com/office/drawing/2014/main" id="{4A2AA4C1-32EA-43AB-8F12-93E90B4CF131}"/>
                  </a:ext>
                </a:extLst>
              </p:cNvPr>
              <p:cNvCxnSpPr>
                <a:cxnSpLocks noChangeShapeType="1"/>
              </p:cNvCxnSpPr>
              <p:nvPr/>
            </p:nvCxnSpPr>
            <p:spPr bwMode="auto">
              <a:xfrm flipV="1">
                <a:off x="2422643" y="2763078"/>
                <a:ext cx="734025" cy="562137"/>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直接连接符 31">
                <a:extLst>
                  <a:ext uri="{FF2B5EF4-FFF2-40B4-BE49-F238E27FC236}">
                    <a16:creationId xmlns:a16="http://schemas.microsoft.com/office/drawing/2014/main" id="{DCAE1E97-9F0D-4223-814E-5C674D4F84AE}"/>
                  </a:ext>
                </a:extLst>
              </p:cNvPr>
              <p:cNvCxnSpPr>
                <a:cxnSpLocks noChangeShapeType="1"/>
              </p:cNvCxnSpPr>
              <p:nvPr/>
            </p:nvCxnSpPr>
            <p:spPr bwMode="auto">
              <a:xfrm flipH="1" flipV="1">
                <a:off x="3999506" y="3347499"/>
                <a:ext cx="33341" cy="185793"/>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直接连接符 32">
                <a:extLst>
                  <a:ext uri="{FF2B5EF4-FFF2-40B4-BE49-F238E27FC236}">
                    <a16:creationId xmlns:a16="http://schemas.microsoft.com/office/drawing/2014/main" id="{7CDFAC6C-CB31-4F4B-8FFA-F682C8F937AF}"/>
                  </a:ext>
                </a:extLst>
              </p:cNvPr>
              <p:cNvCxnSpPr>
                <a:cxnSpLocks noChangeShapeType="1"/>
              </p:cNvCxnSpPr>
              <p:nvPr/>
            </p:nvCxnSpPr>
            <p:spPr bwMode="auto">
              <a:xfrm flipV="1">
                <a:off x="4003482" y="4052515"/>
                <a:ext cx="29155" cy="173603"/>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直接连接符 33">
                <a:extLst>
                  <a:ext uri="{FF2B5EF4-FFF2-40B4-BE49-F238E27FC236}">
                    <a16:creationId xmlns:a16="http://schemas.microsoft.com/office/drawing/2014/main" id="{7A5F9B72-F4B2-4848-BBC2-0B3BDEEC1694}"/>
                  </a:ext>
                </a:extLst>
              </p:cNvPr>
              <p:cNvCxnSpPr>
                <a:cxnSpLocks noChangeShapeType="1"/>
              </p:cNvCxnSpPr>
              <p:nvPr/>
            </p:nvCxnSpPr>
            <p:spPr bwMode="auto">
              <a:xfrm>
                <a:off x="882595" y="2369489"/>
                <a:ext cx="107674" cy="207390"/>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直接连接符 34">
                <a:extLst>
                  <a:ext uri="{FF2B5EF4-FFF2-40B4-BE49-F238E27FC236}">
                    <a16:creationId xmlns:a16="http://schemas.microsoft.com/office/drawing/2014/main" id="{20454FD7-E5CC-4EEB-B707-7D84A510548B}"/>
                  </a:ext>
                </a:extLst>
              </p:cNvPr>
              <p:cNvCxnSpPr>
                <a:cxnSpLocks noChangeShapeType="1"/>
              </p:cNvCxnSpPr>
              <p:nvPr/>
            </p:nvCxnSpPr>
            <p:spPr bwMode="auto">
              <a:xfrm>
                <a:off x="2092665" y="4009027"/>
                <a:ext cx="229116" cy="300580"/>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直接连接符 35">
                <a:extLst>
                  <a:ext uri="{FF2B5EF4-FFF2-40B4-BE49-F238E27FC236}">
                    <a16:creationId xmlns:a16="http://schemas.microsoft.com/office/drawing/2014/main" id="{C936E4BC-DACB-416B-AC12-18ADBBFAF17C}"/>
                  </a:ext>
                </a:extLst>
              </p:cNvPr>
              <p:cNvCxnSpPr>
                <a:cxnSpLocks noChangeShapeType="1"/>
              </p:cNvCxnSpPr>
              <p:nvPr/>
            </p:nvCxnSpPr>
            <p:spPr bwMode="auto">
              <a:xfrm flipV="1">
                <a:off x="1729409" y="3988905"/>
                <a:ext cx="180230" cy="348532"/>
              </a:xfrm>
              <a:prstGeom prst="line">
                <a:avLst/>
              </a:prstGeom>
              <a:noFill/>
              <a:ln w="158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3" name="文本框 46">
              <a:extLst>
                <a:ext uri="{FF2B5EF4-FFF2-40B4-BE49-F238E27FC236}">
                  <a16:creationId xmlns:a16="http://schemas.microsoft.com/office/drawing/2014/main" id="{34BBDAB2-1024-4933-A887-88800A8D5626}"/>
                </a:ext>
              </a:extLst>
            </p:cNvPr>
            <p:cNvSpPr txBox="1">
              <a:spLocks noChangeArrowheads="1"/>
            </p:cNvSpPr>
            <p:nvPr/>
          </p:nvSpPr>
          <p:spPr bwMode="auto">
            <a:xfrm>
              <a:off x="3350613" y="4469969"/>
              <a:ext cx="1418681" cy="46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碱基</a:t>
              </a:r>
            </a:p>
          </p:txBody>
        </p:sp>
        <p:sp>
          <p:nvSpPr>
            <p:cNvPr id="24" name="文本框 47">
              <a:extLst>
                <a:ext uri="{FF2B5EF4-FFF2-40B4-BE49-F238E27FC236}">
                  <a16:creationId xmlns:a16="http://schemas.microsoft.com/office/drawing/2014/main" id="{6024CD16-067C-4BE7-B024-7AD5C4C5F3A7}"/>
                </a:ext>
              </a:extLst>
            </p:cNvPr>
            <p:cNvSpPr txBox="1">
              <a:spLocks noChangeArrowheads="1"/>
            </p:cNvSpPr>
            <p:nvPr/>
          </p:nvSpPr>
          <p:spPr bwMode="auto">
            <a:xfrm>
              <a:off x="1955403" y="4530673"/>
              <a:ext cx="1418681" cy="46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模板弯曲</a:t>
              </a:r>
            </a:p>
          </p:txBody>
        </p:sp>
      </p:grpSp>
      <p:grpSp>
        <p:nvGrpSpPr>
          <p:cNvPr id="10" name="组合 9">
            <a:extLst>
              <a:ext uri="{FF2B5EF4-FFF2-40B4-BE49-F238E27FC236}">
                <a16:creationId xmlns:a16="http://schemas.microsoft.com/office/drawing/2014/main" id="{50701282-FBE8-465C-90A2-CE5FF4EF3C0F}"/>
              </a:ext>
            </a:extLst>
          </p:cNvPr>
          <p:cNvGrpSpPr/>
          <p:nvPr/>
        </p:nvGrpSpPr>
        <p:grpSpPr>
          <a:xfrm>
            <a:off x="7682743" y="1069230"/>
            <a:ext cx="3011176" cy="5373133"/>
            <a:chOff x="7682743" y="1069230"/>
            <a:chExt cx="3011176" cy="5373133"/>
          </a:xfrm>
        </p:grpSpPr>
        <p:pic>
          <p:nvPicPr>
            <p:cNvPr id="9" name="图片 8">
              <a:extLst>
                <a:ext uri="{FF2B5EF4-FFF2-40B4-BE49-F238E27FC236}">
                  <a16:creationId xmlns:a16="http://schemas.microsoft.com/office/drawing/2014/main" id="{7E69B38E-9591-445A-9C24-793CA82712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82743" y="1069230"/>
              <a:ext cx="2938271" cy="5373133"/>
            </a:xfrm>
            <a:prstGeom prst="rect">
              <a:avLst/>
            </a:prstGeom>
          </p:spPr>
        </p:pic>
        <p:sp>
          <p:nvSpPr>
            <p:cNvPr id="12" name="文本框 2">
              <a:extLst>
                <a:ext uri="{FF2B5EF4-FFF2-40B4-BE49-F238E27FC236}">
                  <a16:creationId xmlns:a16="http://schemas.microsoft.com/office/drawing/2014/main" id="{DF34FC97-19EA-4A37-8474-089A9F7E02C4}"/>
                </a:ext>
              </a:extLst>
            </p:cNvPr>
            <p:cNvSpPr txBox="1">
              <a:spLocks noChangeArrowheads="1"/>
            </p:cNvSpPr>
            <p:nvPr/>
          </p:nvSpPr>
          <p:spPr bwMode="auto">
            <a:xfrm>
              <a:off x="8221587" y="2976075"/>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dirty="0">
                  <a:latin typeface="黑体" panose="02010609060101010101" pitchFamily="49" charset="-122"/>
                  <a:ea typeface="黑体" panose="02010609060101010101" pitchFamily="49" charset="-122"/>
                </a:rPr>
                <a:t>酪氨酸</a:t>
              </a:r>
            </a:p>
          </p:txBody>
        </p:sp>
        <p:sp>
          <p:nvSpPr>
            <p:cNvPr id="11" name="文本框 1">
              <a:extLst>
                <a:ext uri="{FF2B5EF4-FFF2-40B4-BE49-F238E27FC236}">
                  <a16:creationId xmlns:a16="http://schemas.microsoft.com/office/drawing/2014/main" id="{8D453EC1-7803-46A4-B45B-B7F3C1C6AE7C}"/>
                </a:ext>
              </a:extLst>
            </p:cNvPr>
            <p:cNvSpPr txBox="1">
              <a:spLocks noChangeArrowheads="1"/>
            </p:cNvSpPr>
            <p:nvPr/>
          </p:nvSpPr>
          <p:spPr bwMode="auto">
            <a:xfrm>
              <a:off x="9816756" y="2470993"/>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dirty="0">
                  <a:latin typeface="黑体" panose="02010609060101010101" pitchFamily="49" charset="-122"/>
                  <a:ea typeface="黑体" panose="02010609060101010101" pitchFamily="49" charset="-122"/>
                </a:rPr>
                <a:t>精氨酸</a:t>
              </a:r>
            </a:p>
          </p:txBody>
        </p:sp>
        <p:sp>
          <p:nvSpPr>
            <p:cNvPr id="13" name="文本框 1">
              <a:extLst>
                <a:ext uri="{FF2B5EF4-FFF2-40B4-BE49-F238E27FC236}">
                  <a16:creationId xmlns:a16="http://schemas.microsoft.com/office/drawing/2014/main" id="{055620E9-C05F-4346-B852-A69A8067F766}"/>
                </a:ext>
              </a:extLst>
            </p:cNvPr>
            <p:cNvSpPr txBox="1">
              <a:spLocks noChangeArrowheads="1"/>
            </p:cNvSpPr>
            <p:nvPr/>
          </p:nvSpPr>
          <p:spPr bwMode="auto">
            <a:xfrm>
              <a:off x="9092126" y="2623259"/>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dirty="0">
                  <a:latin typeface="黑体" panose="02010609060101010101" pitchFamily="49" charset="-122"/>
                  <a:ea typeface="黑体" panose="02010609060101010101" pitchFamily="49" charset="-122"/>
                </a:rPr>
                <a:t>赖氨酸</a:t>
              </a:r>
            </a:p>
          </p:txBody>
        </p:sp>
      </p:grpSp>
    </p:spTree>
    <p:extLst>
      <p:ext uri="{BB962C8B-B14F-4D97-AF65-F5344CB8AC3E}">
        <p14:creationId xmlns:p14="http://schemas.microsoft.com/office/powerpoint/2010/main" val="245151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7"/>
                                        </p:tgtEl>
                                      </p:cBhvr>
                                    </p:animEffect>
                                    <p:set>
                                      <p:cBhvr>
                                        <p:cTn id="7" dur="1" fill="hold">
                                          <p:stCondLst>
                                            <p:cond delay="1999"/>
                                          </p:stCondLst>
                                        </p:cTn>
                                        <p:tgtEl>
                                          <p:spTgt spid="1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childTnLst>
                                </p:cTn>
                              </p:par>
                              <p:par>
                                <p:cTn id="11" presetID="63" presetClass="path" presetSubtype="0" accel="50000" decel="50000" fill="hold" nodeType="withEffect">
                                  <p:stCondLst>
                                    <p:cond delay="0"/>
                                  </p:stCondLst>
                                  <p:childTnLst>
                                    <p:animMotion origin="layout" path="M 1.875E-6 -1.48148E-6 L 0.36745 -0.00069 " pathEditMode="relative" rAng="0" ptsTypes="AA">
                                      <p:cBhvr>
                                        <p:cTn id="12" dur="2000" fill="hold"/>
                                        <p:tgtEl>
                                          <p:spTgt spid="17"/>
                                        </p:tgtEl>
                                        <p:attrNameLst>
                                          <p:attrName>ppt_x</p:attrName>
                                          <p:attrName>ppt_y</p:attrName>
                                        </p:attrNameLst>
                                      </p:cBhvr>
                                      <p:rCtr x="18372" y="-46"/>
                                    </p:animMotion>
                                  </p:childTnLst>
                                </p:cTn>
                              </p:par>
                              <p:par>
                                <p:cTn id="13" presetID="63" presetClass="path" presetSubtype="0" accel="50000" decel="50000" fill="hold" nodeType="withEffect">
                                  <p:stCondLst>
                                    <p:cond delay="0"/>
                                  </p:stCondLst>
                                  <p:childTnLst>
                                    <p:animMotion origin="layout" path="M -0.36745 0.00069 L 1.04167E-6 1.48148E-6 " pathEditMode="relative" rAng="0" ptsTypes="AA">
                                      <p:cBhvr>
                                        <p:cTn id="14" dur="2000" fill="hold"/>
                                        <p:tgtEl>
                                          <p:spTgt spid="16"/>
                                        </p:tgtEl>
                                        <p:attrNameLst>
                                          <p:attrName>ppt_x</p:attrName>
                                          <p:attrName>ppt_y</p:attrName>
                                        </p:attrNameLst>
                                      </p:cBhvr>
                                      <p:rCtr x="18372" y="-46"/>
                                    </p:animMotion>
                                  </p:childTnLst>
                                </p:cTn>
                              </p:par>
                              <p:par>
                                <p:cTn id="15" presetID="6" presetClass="emph" presetSubtype="0" accel="50000" decel="50000" fill="hold" nodeType="withEffect">
                                  <p:stCondLst>
                                    <p:cond delay="0"/>
                                  </p:stCondLst>
                                  <p:childTnLst>
                                    <p:animScale>
                                      <p:cBhvr>
                                        <p:cTn id="16" dur="2000" fill="hold"/>
                                        <p:tgtEl>
                                          <p:spTgt spid="17"/>
                                        </p:tgtEl>
                                      </p:cBhvr>
                                      <p:by x="150000" y="150000"/>
                                      <p:from x="100000" y="100000"/>
                                      <p:to x="100000" y="100000"/>
                                    </p:animScale>
                                  </p:childTnLst>
                                </p:cTn>
                              </p:par>
                              <p:par>
                                <p:cTn id="17" presetID="6" presetClass="emph" presetSubtype="0" accel="50000" decel="50000" fill="hold" nodeType="withEffect">
                                  <p:stCondLst>
                                    <p:cond delay="0"/>
                                  </p:stCondLst>
                                  <p:childTnLst>
                                    <p:animScale>
                                      <p:cBhvr>
                                        <p:cTn id="18" dur="2000" fill="hold"/>
                                        <p:tgtEl>
                                          <p:spTgt spid="16"/>
                                        </p:tgtEl>
                                      </p:cBhvr>
                                      <p:by x="150000" y="150000"/>
                                      <p:from x="100000" y="100000"/>
                                      <p:to x="100000" y="100000"/>
                                    </p:animScale>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0" presetClass="exit" presetSubtype="0" fill="hold" nodeType="withEffect">
                                  <p:stCondLst>
                                    <p:cond delay="0"/>
                                  </p:stCondLst>
                                  <p:childTnLst>
                                    <p:animEffect transition="out" filter="fade">
                                      <p:cBhvr>
                                        <p:cTn id="24" dur="2000"/>
                                        <p:tgtEl>
                                          <p:spTgt spid="15"/>
                                        </p:tgtEl>
                                      </p:cBhvr>
                                    </p:animEffect>
                                    <p:set>
                                      <p:cBhvr>
                                        <p:cTn id="25" dur="1" fill="hold">
                                          <p:stCondLst>
                                            <p:cond delay="1999"/>
                                          </p:stCondLst>
                                        </p:cTn>
                                        <p:tgtEl>
                                          <p:spTgt spid="15"/>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2000"/>
                                        <p:tgtEl>
                                          <p:spTgt spid="18"/>
                                        </p:tgtEl>
                                      </p:cBhvr>
                                    </p:animEffect>
                                  </p:childTnLst>
                                </p:cTn>
                              </p:par>
                              <p:par>
                                <p:cTn id="29" presetID="63" presetClass="path" presetSubtype="0" accel="50000" decel="50000" fill="hold" nodeType="withEffect">
                                  <p:stCondLst>
                                    <p:cond delay="0"/>
                                  </p:stCondLst>
                                  <p:childTnLst>
                                    <p:animMotion origin="layout" path="M 1.66667E-6 -7.40741E-7 L 0.18724 0.02153 " pathEditMode="relative" rAng="0" ptsTypes="AA">
                                      <p:cBhvr>
                                        <p:cTn id="30" dur="2000" fill="hold"/>
                                        <p:tgtEl>
                                          <p:spTgt spid="15"/>
                                        </p:tgtEl>
                                        <p:attrNameLst>
                                          <p:attrName>ppt_x</p:attrName>
                                          <p:attrName>ppt_y</p:attrName>
                                        </p:attrNameLst>
                                      </p:cBhvr>
                                      <p:rCtr x="9362" y="1065"/>
                                    </p:animMotion>
                                  </p:childTnLst>
                                </p:cTn>
                              </p:par>
                              <p:par>
                                <p:cTn id="31" presetID="63" presetClass="path" presetSubtype="0" accel="50000" decel="50000" fill="hold" nodeType="withEffect">
                                  <p:stCondLst>
                                    <p:cond delay="0"/>
                                  </p:stCondLst>
                                  <p:childTnLst>
                                    <p:animMotion origin="layout" path="M -0.18724 -0.02153 L -2.91667E-6 1.48148E-6 " pathEditMode="relative" rAng="0" ptsTypes="AA">
                                      <p:cBhvr>
                                        <p:cTn id="32" dur="2000" fill="hold"/>
                                        <p:tgtEl>
                                          <p:spTgt spid="18"/>
                                        </p:tgtEl>
                                        <p:attrNameLst>
                                          <p:attrName>ppt_x</p:attrName>
                                          <p:attrName>ppt_y</p:attrName>
                                        </p:attrNameLst>
                                      </p:cBhvr>
                                      <p:rCtr x="9362" y="1065"/>
                                    </p:animMotion>
                                  </p:childTnLst>
                                </p:cTn>
                              </p:par>
                              <p:par>
                                <p:cTn id="33" presetID="6" presetClass="emph" presetSubtype="0" accel="50000" decel="50000" fill="hold" nodeType="withEffect">
                                  <p:stCondLst>
                                    <p:cond delay="0"/>
                                  </p:stCondLst>
                                  <p:childTnLst>
                                    <p:animScale>
                                      <p:cBhvr>
                                        <p:cTn id="34" dur="2000" fill="hold"/>
                                        <p:tgtEl>
                                          <p:spTgt spid="15"/>
                                        </p:tgtEl>
                                      </p:cBhvr>
                                      <p:by x="150000" y="150000"/>
                                      <p:from x="100000" y="100000"/>
                                      <p:to x="390601" y="421731"/>
                                    </p:animScale>
                                  </p:childTnLst>
                                </p:cTn>
                              </p:par>
                              <p:par>
                                <p:cTn id="35" presetID="6" presetClass="emph" presetSubtype="0" accel="50000" decel="50000" fill="hold" nodeType="withEffect">
                                  <p:stCondLst>
                                    <p:cond delay="0"/>
                                  </p:stCondLst>
                                  <p:childTnLst>
                                    <p:animScale>
                                      <p:cBhvr>
                                        <p:cTn id="36" dur="2000" fill="hold"/>
                                        <p:tgtEl>
                                          <p:spTgt spid="18"/>
                                        </p:tgtEl>
                                      </p:cBhvr>
                                      <p:by x="150000" y="150000"/>
                                      <p:from x="25602" y="23712"/>
                                      <p:to x="100000" y="100000"/>
                                    </p:animScale>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000"/>
                                        <p:tgtEl>
                                          <p:spTgt spid="18"/>
                                        </p:tgtEl>
                                      </p:cBhvr>
                                    </p:animEffect>
                                    <p:set>
                                      <p:cBhvr>
                                        <p:cTn id="41" dur="1" fill="hold">
                                          <p:stCondLst>
                                            <p:cond delay="1999"/>
                                          </p:stCondLst>
                                        </p:cTn>
                                        <p:tgtEl>
                                          <p:spTgt spid="18"/>
                                        </p:tgtEl>
                                        <p:attrNameLst>
                                          <p:attrName>style.visibility</p:attrName>
                                        </p:attrNameLst>
                                      </p:cBhvr>
                                      <p:to>
                                        <p:strVal val="hidden"/>
                                      </p:to>
                                    </p:set>
                                  </p:childTnLst>
                                </p:cTn>
                              </p:par>
                              <p:par>
                                <p:cTn id="42" presetID="63" presetClass="path" presetSubtype="0" accel="50000" decel="50000" fill="hold" nodeType="withEffect">
                                  <p:stCondLst>
                                    <p:cond delay="0"/>
                                  </p:stCondLst>
                                  <p:childTnLst>
                                    <p:animMotion origin="layout" path="M -2.91667E-6 1.48148E-6 L 0.07617 0.01574 " pathEditMode="relative" rAng="0" ptsTypes="AA">
                                      <p:cBhvr>
                                        <p:cTn id="43" dur="2000" fill="hold"/>
                                        <p:tgtEl>
                                          <p:spTgt spid="18"/>
                                        </p:tgtEl>
                                        <p:attrNameLst>
                                          <p:attrName>ppt_x</p:attrName>
                                          <p:attrName>ppt_y</p:attrName>
                                        </p:attrNameLst>
                                      </p:cBhvr>
                                      <p:rCtr x="3802" y="787"/>
                                    </p:animMotion>
                                  </p:childTnLst>
                                </p:cTn>
                              </p:par>
                              <p:par>
                                <p:cTn id="44" presetID="6" presetClass="emph" presetSubtype="0" accel="50000" decel="50000" fill="hold" nodeType="withEffect">
                                  <p:stCondLst>
                                    <p:cond delay="0"/>
                                  </p:stCondLst>
                                  <p:childTnLst>
                                    <p:animScale>
                                      <p:cBhvr>
                                        <p:cTn id="45" dur="2000" fill="hold"/>
                                        <p:tgtEl>
                                          <p:spTgt spid="18"/>
                                        </p:tgtEl>
                                      </p:cBhvr>
                                      <p:by x="150000" y="150000"/>
                                      <p:from x="100000" y="100000"/>
                                      <p:to x="261285" y="223778"/>
                                    </p:animScale>
                                  </p:childTnLst>
                                </p:cTn>
                              </p:par>
                            </p:childTnLst>
                          </p:cTn>
                        </p:par>
                        <p:par>
                          <p:cTn id="46" fill="hold">
                            <p:stCondLst>
                              <p:cond delay="2000"/>
                            </p:stCondLst>
                            <p:childTnLst>
                              <p:par>
                                <p:cTn id="47" presetID="1" presetClass="entr" presetSubtype="0"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6"/>
                                        </p:tgtEl>
                                        <p:attrNameLst>
                                          <p:attrName>style.visibility</p:attrName>
                                        </p:attrNameLst>
                                      </p:cBhvr>
                                      <p:to>
                                        <p:strVal val="hidden"/>
                                      </p:to>
                                    </p:set>
                                  </p:childTnLst>
                                </p:cTn>
                              </p:par>
                            </p:childTnLst>
                          </p:cTn>
                        </p:par>
                        <p:par>
                          <p:cTn id="53" fill="hold">
                            <p:stCondLst>
                              <p:cond delay="0"/>
                            </p:stCondLst>
                            <p:childTnLst>
                              <p:par>
                                <p:cTn id="54" presetID="10" presetClass="entr" presetSubtype="0" fill="hold"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标题 1">
            <a:extLst>
              <a:ext uri="{FF2B5EF4-FFF2-40B4-BE49-F238E27FC236}">
                <a16:creationId xmlns:a16="http://schemas.microsoft.com/office/drawing/2014/main" id="{3CE8B1C4-9687-4640-B65E-4E10E1664A9F}"/>
              </a:ext>
            </a:extLst>
          </p:cNvPr>
          <p:cNvSpPr>
            <a:spLocks noGrp="1"/>
          </p:cNvSpPr>
          <p:nvPr>
            <p:ph type="title"/>
          </p:nvPr>
        </p:nvSpPr>
        <p:spPr/>
        <p:txBody>
          <a:bodyPr/>
          <a:lstStyle/>
          <a:p>
            <a:r>
              <a:rPr lang="en-US" altLang="zh-CN" dirty="0"/>
              <a:t>1. DNA</a:t>
            </a:r>
            <a:r>
              <a:rPr lang="zh-CN" altLang="en-US" dirty="0"/>
              <a:t>复制的三种可能模型</a:t>
            </a:r>
          </a:p>
        </p:txBody>
      </p:sp>
      <p:sp>
        <p:nvSpPr>
          <p:cNvPr id="29699" name="Rectangle 3">
            <a:extLst>
              <a:ext uri="{FF2B5EF4-FFF2-40B4-BE49-F238E27FC236}">
                <a16:creationId xmlns:a16="http://schemas.microsoft.com/office/drawing/2014/main" id="{367AD60B-3F08-4058-856F-02B9AAD966EC}"/>
              </a:ext>
            </a:extLst>
          </p:cNvPr>
          <p:cNvSpPr>
            <a:spLocks noGrp="1" noChangeArrowheads="1"/>
          </p:cNvSpPr>
          <p:nvPr>
            <p:ph type="body" idx="1"/>
          </p:nvPr>
        </p:nvSpPr>
        <p:spPr>
          <a:xfrm>
            <a:off x="715963" y="1017588"/>
            <a:ext cx="10772775" cy="5588000"/>
          </a:xfrm>
        </p:spPr>
        <p:txBody>
          <a:bodyPr/>
          <a:lstStyle/>
          <a:p>
            <a:pPr>
              <a:lnSpc>
                <a:spcPct val="150000"/>
              </a:lnSpc>
            </a:pPr>
            <a:r>
              <a:rPr lang="zh-CN" altLang="en-US" sz="2800" b="1" dirty="0">
                <a:solidFill>
                  <a:srgbClr val="FF0000"/>
                </a:solidFill>
              </a:rPr>
              <a:t>半保留复制（</a:t>
            </a:r>
            <a:r>
              <a:rPr lang="en-US" altLang="zh-CN" sz="2800" b="1" dirty="0">
                <a:solidFill>
                  <a:srgbClr val="FF0000"/>
                </a:solidFill>
              </a:rPr>
              <a:t>Semiconservative replication</a:t>
            </a:r>
            <a:r>
              <a:rPr lang="zh-CN" altLang="en-US" sz="2800" b="1" dirty="0">
                <a:solidFill>
                  <a:srgbClr val="FF0000"/>
                </a:solidFill>
              </a:rPr>
              <a:t>）</a:t>
            </a:r>
            <a:r>
              <a:rPr lang="zh-CN" altLang="en-US" sz="2800" dirty="0"/>
              <a:t>：亲代</a:t>
            </a:r>
            <a:r>
              <a:rPr lang="en-US" altLang="zh-CN" sz="2800" dirty="0"/>
              <a:t>DNA</a:t>
            </a:r>
            <a:r>
              <a:rPr lang="zh-CN" altLang="en-US" sz="2800" dirty="0"/>
              <a:t>分子双链分离后，两条单链均可作为新链合成的模板，复制完成后，子代</a:t>
            </a:r>
            <a:r>
              <a:rPr lang="en-US" altLang="zh-CN" sz="2800" dirty="0"/>
              <a:t>DNA</a:t>
            </a:r>
            <a:r>
              <a:rPr lang="zh-CN" altLang="en-US" sz="2800" dirty="0"/>
              <a:t>分子的双链一条来自亲代，另一条为新合成的链</a:t>
            </a:r>
            <a:endParaRPr lang="en-US" altLang="zh-CN" sz="2800" dirty="0"/>
          </a:p>
          <a:p>
            <a:pPr>
              <a:lnSpc>
                <a:spcPct val="150000"/>
              </a:lnSpc>
            </a:pPr>
            <a:r>
              <a:rPr lang="zh-CN" altLang="en-US" sz="2800" b="1" dirty="0">
                <a:solidFill>
                  <a:srgbClr val="FF0000"/>
                </a:solidFill>
              </a:rPr>
              <a:t>全保留复制（</a:t>
            </a:r>
            <a:r>
              <a:rPr lang="en-US" altLang="zh-CN" sz="2800" b="1" dirty="0">
                <a:solidFill>
                  <a:srgbClr val="FF0000"/>
                </a:solidFill>
              </a:rPr>
              <a:t> Conservative replication </a:t>
            </a:r>
            <a:r>
              <a:rPr lang="zh-CN" altLang="en-US" sz="2800" b="1" dirty="0">
                <a:solidFill>
                  <a:srgbClr val="FF0000"/>
                </a:solidFill>
              </a:rPr>
              <a:t>）</a:t>
            </a:r>
            <a:r>
              <a:rPr lang="zh-CN" altLang="en-US" sz="2800" dirty="0"/>
              <a:t>：以亲代</a:t>
            </a:r>
            <a:r>
              <a:rPr lang="en-US" altLang="zh-CN" sz="2800" dirty="0"/>
              <a:t>DNA</a:t>
            </a:r>
            <a:r>
              <a:rPr lang="zh-CN" altLang="en-US" sz="2800" dirty="0"/>
              <a:t>分子为模板，复制后两条新生成的子链全部从亲代脱落，形成全新的子代双链分子，而亲代</a:t>
            </a:r>
            <a:r>
              <a:rPr lang="en-US" altLang="zh-CN" sz="2800" dirty="0"/>
              <a:t>DNA</a:t>
            </a:r>
            <a:r>
              <a:rPr lang="zh-CN" altLang="en-US" sz="2800" dirty="0"/>
              <a:t>分子又恢复原样</a:t>
            </a:r>
          </a:p>
          <a:p>
            <a:pPr>
              <a:lnSpc>
                <a:spcPct val="150000"/>
              </a:lnSpc>
            </a:pPr>
            <a:r>
              <a:rPr lang="zh-CN" altLang="en-US" sz="2800" b="1" dirty="0">
                <a:solidFill>
                  <a:srgbClr val="FF0000"/>
                </a:solidFill>
              </a:rPr>
              <a:t>弥散复制（</a:t>
            </a:r>
            <a:r>
              <a:rPr lang="en-US" altLang="zh-CN" sz="2800" b="1" dirty="0">
                <a:solidFill>
                  <a:srgbClr val="FF0000"/>
                </a:solidFill>
              </a:rPr>
              <a:t> Dispersive replication </a:t>
            </a:r>
            <a:r>
              <a:rPr lang="zh-CN" altLang="en-US" sz="2800" b="1" dirty="0">
                <a:solidFill>
                  <a:srgbClr val="FF0000"/>
                </a:solidFill>
              </a:rPr>
              <a:t>）</a:t>
            </a:r>
            <a:r>
              <a:rPr lang="zh-CN" altLang="en-US" sz="2800" dirty="0"/>
              <a:t>：复制完成后，子代</a:t>
            </a:r>
            <a:r>
              <a:rPr lang="en-US" altLang="zh-CN" sz="2800" dirty="0"/>
              <a:t>DNA</a:t>
            </a:r>
            <a:r>
              <a:rPr lang="zh-CN" altLang="en-US" sz="2800" dirty="0"/>
              <a:t>的每一条链都是由亲本链的片断与新合成的片断随机拼接而成</a:t>
            </a:r>
            <a:endParaRPr lang="zh-CN" altLang="en-US" sz="2800" dirty="0">
              <a:solidFill>
                <a:srgbClr val="FF0000"/>
              </a:solidFill>
            </a:endParaRPr>
          </a:p>
        </p:txBody>
      </p:sp>
    </p:spTree>
    <p:extLst>
      <p:ext uri="{BB962C8B-B14F-4D97-AF65-F5344CB8AC3E}">
        <p14:creationId xmlns:p14="http://schemas.microsoft.com/office/powerpoint/2010/main" val="2130287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EA5A2B75-04C6-4F0E-BCAD-B0CBB0A904E6}"/>
              </a:ext>
            </a:extLst>
          </p:cNvPr>
          <p:cNvSpPr>
            <a:spLocks noGrp="1"/>
          </p:cNvSpPr>
          <p:nvPr>
            <p:ph sz="quarter" idx="1"/>
          </p:nvPr>
        </p:nvSpPr>
        <p:spPr>
          <a:xfrm>
            <a:off x="1981200" y="1063625"/>
            <a:ext cx="5051425" cy="2289175"/>
          </a:xfrm>
        </p:spPr>
        <p:txBody>
          <a:bodyPr/>
          <a:lstStyle/>
          <a:p>
            <a:pPr>
              <a:spcBef>
                <a:spcPts val="1300"/>
              </a:spcBef>
              <a:spcAft>
                <a:spcPts val="575"/>
              </a:spcAft>
              <a:buSzPct val="76000"/>
              <a:buFont typeface="Wingdings 3" panose="05040102010807070707" pitchFamily="18" charset="2"/>
              <a:buChar char="•"/>
            </a:pPr>
            <a:r>
              <a:rPr lang="zh-CN" altLang="en-US" sz="2400" b="1">
                <a:latin typeface="黑体" panose="02010609060101010101" pitchFamily="49" charset="-122"/>
                <a:ea typeface="黑体" panose="02010609060101010101" pitchFamily="49" charset="-122"/>
              </a:rPr>
              <a:t>摊开你的掌心</a:t>
            </a:r>
            <a:endParaRPr lang="en-US" altLang="zh-CN" sz="2400" b="1">
              <a:latin typeface="黑体" panose="02010609060101010101" pitchFamily="49" charset="-122"/>
              <a:ea typeface="黑体" panose="02010609060101010101" pitchFamily="49" charset="-122"/>
            </a:endParaRPr>
          </a:p>
          <a:p>
            <a:pPr>
              <a:spcBef>
                <a:spcPts val="1300"/>
              </a:spcBef>
              <a:spcAft>
                <a:spcPts val="575"/>
              </a:spcAft>
              <a:buSzPct val="76000"/>
              <a:buFont typeface="Wingdings 3" panose="05040102010807070707" pitchFamily="18" charset="2"/>
              <a:buChar char="•"/>
            </a:pPr>
            <a:r>
              <a:rPr lang="zh-CN" altLang="en-US" sz="2400" b="1">
                <a:latin typeface="黑体" panose="02010609060101010101" pitchFamily="49" charset="-122"/>
                <a:ea typeface="黑体" panose="02010609060101010101" pitchFamily="49" charset="-122"/>
              </a:rPr>
              <a:t>让我看看你</a:t>
            </a:r>
            <a:endParaRPr lang="en-US" altLang="zh-CN" sz="2400" b="1">
              <a:latin typeface="黑体" panose="02010609060101010101" pitchFamily="49" charset="-122"/>
              <a:ea typeface="黑体" panose="02010609060101010101" pitchFamily="49" charset="-122"/>
            </a:endParaRPr>
          </a:p>
          <a:p>
            <a:pPr>
              <a:spcBef>
                <a:spcPts val="1300"/>
              </a:spcBef>
              <a:spcAft>
                <a:spcPts val="575"/>
              </a:spcAft>
              <a:buSzPct val="76000"/>
              <a:buFont typeface="Wingdings 3" panose="05040102010807070707" pitchFamily="18" charset="2"/>
              <a:buChar char="•"/>
            </a:pPr>
            <a:r>
              <a:rPr lang="zh-CN" altLang="en-US" sz="2400" b="1">
                <a:latin typeface="黑体" panose="02010609060101010101" pitchFamily="49" charset="-122"/>
                <a:ea typeface="黑体" panose="02010609060101010101" pitchFamily="49" charset="-122"/>
              </a:rPr>
              <a:t>玄之又玄的秘密</a:t>
            </a:r>
            <a:endParaRPr lang="en-US" altLang="zh-CN" sz="2400" b="1">
              <a:latin typeface="黑体" panose="02010609060101010101" pitchFamily="49" charset="-122"/>
              <a:ea typeface="黑体" panose="02010609060101010101" pitchFamily="49" charset="-122"/>
            </a:endParaRPr>
          </a:p>
          <a:p>
            <a:pPr>
              <a:spcBef>
                <a:spcPts val="1300"/>
              </a:spcBef>
              <a:spcAft>
                <a:spcPts val="575"/>
              </a:spcAft>
              <a:buSzPct val="76000"/>
              <a:buFont typeface="Wingdings 3" panose="05040102010807070707" pitchFamily="18" charset="2"/>
              <a:buChar char="•"/>
            </a:pPr>
            <a:r>
              <a:rPr lang="zh-CN" altLang="en-US" sz="2400" b="1">
                <a:latin typeface="黑体" panose="02010609060101010101" pitchFamily="49" charset="-122"/>
                <a:ea typeface="黑体" panose="02010609060101010101" pitchFamily="49" charset="-122"/>
              </a:rPr>
              <a:t>看看里面如何添加</a:t>
            </a:r>
            <a:r>
              <a:rPr lang="en-US" altLang="zh-CN" sz="2400" b="1">
                <a:latin typeface="黑体" panose="02010609060101010101" pitchFamily="49" charset="-122"/>
                <a:ea typeface="黑体" panose="02010609060101010101" pitchFamily="49" charset="-122"/>
              </a:rPr>
              <a:t>dNTP</a:t>
            </a:r>
            <a:r>
              <a:rPr lang="zh-CN" altLang="en-US" sz="2400" b="1">
                <a:latin typeface="黑体" panose="02010609060101010101" pitchFamily="49" charset="-122"/>
                <a:ea typeface="黑体" panose="02010609060101010101" pitchFamily="49" charset="-122"/>
              </a:rPr>
              <a:t>？</a:t>
            </a:r>
          </a:p>
        </p:txBody>
      </p:sp>
      <p:sp>
        <p:nvSpPr>
          <p:cNvPr id="5" name="内容占位符 2">
            <a:extLst>
              <a:ext uri="{FF2B5EF4-FFF2-40B4-BE49-F238E27FC236}">
                <a16:creationId xmlns:a16="http://schemas.microsoft.com/office/drawing/2014/main" id="{B5A7B1BB-AC65-45CA-AE91-A73D1D7D1B7E}"/>
              </a:ext>
            </a:extLst>
          </p:cNvPr>
          <p:cNvSpPr txBox="1">
            <a:spLocks/>
          </p:cNvSpPr>
          <p:nvPr/>
        </p:nvSpPr>
        <p:spPr bwMode="auto">
          <a:xfrm>
            <a:off x="3032125" y="3435350"/>
            <a:ext cx="5472113"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0838" indent="-350838">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547688" indent="-2730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822325" indent="-228600">
              <a:spcBef>
                <a:spcPct val="20000"/>
              </a:spcBef>
              <a:buClr>
                <a:schemeClr val="accent2"/>
              </a:buClr>
              <a:buChar char="•"/>
              <a:defRPr sz="2400">
                <a:solidFill>
                  <a:schemeClr val="tx1"/>
                </a:solidFill>
                <a:latin typeface="Arial" panose="020B0604020202020204" pitchFamily="34" charset="0"/>
              </a:defRPr>
            </a:lvl3pPr>
            <a:lvl4pPr marL="1096963" indent="-228600">
              <a:spcBef>
                <a:spcPct val="20000"/>
              </a:spcBef>
              <a:buChar char="–"/>
              <a:defRPr sz="2000">
                <a:solidFill>
                  <a:schemeClr val="tx1"/>
                </a:solidFill>
                <a:latin typeface="Arial" panose="020B0604020202020204" pitchFamily="34" charset="0"/>
              </a:defRPr>
            </a:lvl4pPr>
            <a:lvl5pPr marL="1371600" indent="-228600">
              <a:spcBef>
                <a:spcPct val="20000"/>
              </a:spcBef>
              <a:buChar char="»"/>
              <a:defRPr sz="2000">
                <a:solidFill>
                  <a:schemeClr val="tx1"/>
                </a:solidFill>
                <a:latin typeface="Arial" panose="020B0604020202020204" pitchFamily="34" charset="0"/>
              </a:defRPr>
            </a:lvl5pPr>
            <a:lvl6pPr marL="18288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2860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27432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2004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45000"/>
              </a:spcBef>
              <a:spcAft>
                <a:spcPct val="20000"/>
              </a:spcAft>
              <a:buSzPct val="76000"/>
              <a:buFont typeface="Wingdings 3" panose="05040102010807070707" pitchFamily="18" charset="2"/>
              <a:buChar char="•"/>
            </a:pPr>
            <a:r>
              <a:rPr kumimoji="1" lang="zh-CN" altLang="en-US" sz="2400" b="1">
                <a:latin typeface="黑体" panose="02010609060101010101" pitchFamily="49" charset="-122"/>
                <a:ea typeface="黑体" panose="02010609060101010101" pitchFamily="49" charset="-122"/>
              </a:rPr>
              <a:t>掌心握住模板</a:t>
            </a:r>
            <a:endParaRPr kumimoji="1" lang="en-US" altLang="zh-CN" sz="2400" b="1">
              <a:latin typeface="黑体" panose="02010609060101010101" pitchFamily="49" charset="-122"/>
              <a:ea typeface="黑体" panose="02010609060101010101" pitchFamily="49" charset="-122"/>
            </a:endParaRPr>
          </a:p>
          <a:p>
            <a:pPr>
              <a:spcBef>
                <a:spcPct val="45000"/>
              </a:spcBef>
              <a:spcAft>
                <a:spcPct val="20000"/>
              </a:spcAft>
              <a:buSzPct val="76000"/>
              <a:buFont typeface="Wingdings 3" panose="05040102010807070707" pitchFamily="18" charset="2"/>
              <a:buChar char="•"/>
            </a:pPr>
            <a:r>
              <a:rPr kumimoji="1" lang="zh-CN" altLang="en-US" sz="2400" b="1">
                <a:latin typeface="黑体" panose="02010609060101010101" pitchFamily="49" charset="-122"/>
                <a:ea typeface="黑体" panose="02010609060101010101" pitchFamily="49" charset="-122"/>
              </a:rPr>
              <a:t>手指固定碱基</a:t>
            </a:r>
            <a:endParaRPr kumimoji="1" lang="en-US" altLang="zh-CN" sz="2400" b="1">
              <a:latin typeface="黑体" panose="02010609060101010101" pitchFamily="49" charset="-122"/>
              <a:ea typeface="黑体" panose="02010609060101010101" pitchFamily="49" charset="-122"/>
            </a:endParaRPr>
          </a:p>
          <a:p>
            <a:pPr>
              <a:spcBef>
                <a:spcPct val="45000"/>
              </a:spcBef>
              <a:spcAft>
                <a:spcPct val="20000"/>
              </a:spcAft>
              <a:buSzPct val="76000"/>
              <a:buFont typeface="Wingdings 3" panose="05040102010807070707" pitchFamily="18" charset="2"/>
              <a:buChar char="•"/>
            </a:pPr>
            <a:r>
              <a:rPr kumimoji="1" lang="zh-CN" altLang="en-US" sz="2400" b="1">
                <a:latin typeface="黑体" panose="02010609060101010101" pitchFamily="49" charset="-122"/>
                <a:ea typeface="黑体" panose="02010609060101010101" pitchFamily="49" charset="-122"/>
              </a:rPr>
              <a:t>不用任何</a:t>
            </a:r>
            <a:r>
              <a:rPr kumimoji="1" lang="en-US" altLang="zh-CN" sz="2400" b="1">
                <a:latin typeface="黑体" panose="02010609060101010101" pitchFamily="49" charset="-122"/>
                <a:ea typeface="黑体" panose="02010609060101010101" pitchFamily="49" charset="-122"/>
              </a:rPr>
              <a:t>ATP</a:t>
            </a:r>
          </a:p>
        </p:txBody>
      </p:sp>
      <p:sp>
        <p:nvSpPr>
          <p:cNvPr id="6" name="内容占位符 2">
            <a:extLst>
              <a:ext uri="{FF2B5EF4-FFF2-40B4-BE49-F238E27FC236}">
                <a16:creationId xmlns:a16="http://schemas.microsoft.com/office/drawing/2014/main" id="{98AC569B-07AB-4E75-91F5-F4A642316E16}"/>
              </a:ext>
            </a:extLst>
          </p:cNvPr>
          <p:cNvSpPr txBox="1">
            <a:spLocks/>
          </p:cNvSpPr>
          <p:nvPr/>
        </p:nvSpPr>
        <p:spPr bwMode="auto">
          <a:xfrm>
            <a:off x="4079875" y="5100638"/>
            <a:ext cx="547211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0838" indent="-350838">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547688" indent="-2730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822325" indent="-228600">
              <a:spcBef>
                <a:spcPct val="20000"/>
              </a:spcBef>
              <a:buClr>
                <a:schemeClr val="accent2"/>
              </a:buClr>
              <a:buChar char="•"/>
              <a:defRPr sz="2400">
                <a:solidFill>
                  <a:schemeClr val="tx1"/>
                </a:solidFill>
                <a:latin typeface="Arial" panose="020B0604020202020204" pitchFamily="34" charset="0"/>
              </a:defRPr>
            </a:lvl3pPr>
            <a:lvl4pPr marL="1096963" indent="-228600">
              <a:spcBef>
                <a:spcPct val="20000"/>
              </a:spcBef>
              <a:buChar char="–"/>
              <a:defRPr sz="2000">
                <a:solidFill>
                  <a:schemeClr val="tx1"/>
                </a:solidFill>
                <a:latin typeface="Arial" panose="020B0604020202020204" pitchFamily="34" charset="0"/>
              </a:defRPr>
            </a:lvl4pPr>
            <a:lvl5pPr marL="1371600" indent="-228600">
              <a:spcBef>
                <a:spcPct val="20000"/>
              </a:spcBef>
              <a:buChar char="»"/>
              <a:defRPr sz="2000">
                <a:solidFill>
                  <a:schemeClr val="tx1"/>
                </a:solidFill>
                <a:latin typeface="Arial" panose="020B0604020202020204" pitchFamily="34" charset="0"/>
              </a:defRPr>
            </a:lvl5pPr>
            <a:lvl6pPr marL="18288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2860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27432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2004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45000"/>
              </a:spcBef>
              <a:spcAft>
                <a:spcPct val="20000"/>
              </a:spcAft>
              <a:buSzPct val="76000"/>
              <a:buFont typeface="Wingdings 3" panose="05040102010807070707" pitchFamily="18" charset="2"/>
              <a:buChar char="•"/>
            </a:pPr>
            <a:r>
              <a:rPr kumimoji="1" lang="zh-CN" altLang="en-US" sz="2400" b="1">
                <a:latin typeface="黑体" panose="02010609060101010101" pitchFamily="49" charset="-122"/>
                <a:ea typeface="黑体" panose="02010609060101010101" pitchFamily="49" charset="-122"/>
              </a:rPr>
              <a:t>试试氢键配对</a:t>
            </a:r>
            <a:endParaRPr kumimoji="1" lang="en-US" altLang="zh-CN" sz="2400" b="1">
              <a:latin typeface="黑体" panose="02010609060101010101" pitchFamily="49" charset="-122"/>
              <a:ea typeface="黑体" panose="02010609060101010101" pitchFamily="49" charset="-122"/>
            </a:endParaRPr>
          </a:p>
          <a:p>
            <a:pPr>
              <a:spcBef>
                <a:spcPct val="45000"/>
              </a:spcBef>
              <a:spcAft>
                <a:spcPct val="20000"/>
              </a:spcAft>
              <a:buSzPct val="76000"/>
              <a:buFont typeface="Wingdings 3" panose="05040102010807070707" pitchFamily="18" charset="2"/>
              <a:buChar char="•"/>
            </a:pPr>
            <a:r>
              <a:rPr kumimoji="1" lang="zh-CN" altLang="en-US" sz="2400" b="1">
                <a:latin typeface="黑体" panose="02010609060101010101" pitchFamily="49" charset="-122"/>
                <a:ea typeface="黑体" panose="02010609060101010101" pitchFamily="49" charset="-122"/>
              </a:rPr>
              <a:t>我就知道是否该把你合成进去</a:t>
            </a:r>
            <a:endParaRPr kumimoji="1" lang="en-US" altLang="zh-CN" sz="2400" b="1">
              <a:latin typeface="黑体" panose="02010609060101010101" pitchFamily="49" charset="-122"/>
              <a:ea typeface="黑体" panose="02010609060101010101" pitchFamily="49" charset="-122"/>
            </a:endParaRPr>
          </a:p>
          <a:p>
            <a:pPr>
              <a:spcBef>
                <a:spcPct val="45000"/>
              </a:spcBef>
              <a:spcAft>
                <a:spcPct val="20000"/>
              </a:spcAft>
              <a:buSzPct val="76000"/>
              <a:buFont typeface="Wingdings 3" panose="05040102010807070707" pitchFamily="18" charset="2"/>
              <a:buChar char="•"/>
            </a:pPr>
            <a:r>
              <a:rPr kumimoji="1" lang="en-US" altLang="zh-CN" sz="2400" b="1">
                <a:latin typeface="黑体" panose="02010609060101010101" pitchFamily="49" charset="-122"/>
                <a:ea typeface="黑体" panose="02010609060101010101" pitchFamily="49" charset="-122"/>
              </a:rPr>
              <a:t>O(∩_∩)O</a:t>
            </a:r>
          </a:p>
        </p:txBody>
      </p:sp>
      <p:pic>
        <p:nvPicPr>
          <p:cNvPr id="82949" name="Picture 4">
            <a:extLst>
              <a:ext uri="{FF2B5EF4-FFF2-40B4-BE49-F238E27FC236}">
                <a16:creationId xmlns:a16="http://schemas.microsoft.com/office/drawing/2014/main" id="{2E7BCE41-FBC3-49DF-8521-446080AAC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550" y="1589088"/>
            <a:ext cx="3524250"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0" name="Rectangle 2">
            <a:extLst>
              <a:ext uri="{FF2B5EF4-FFF2-40B4-BE49-F238E27FC236}">
                <a16:creationId xmlns:a16="http://schemas.microsoft.com/office/drawing/2014/main" id="{8D30672C-BC5A-40DC-8B8C-154552BCD609}"/>
              </a:ext>
            </a:extLst>
          </p:cNvPr>
          <p:cNvSpPr>
            <a:spLocks noGrp="1" noChangeArrowheads="1"/>
          </p:cNvSpPr>
          <p:nvPr>
            <p:ph type="title"/>
          </p:nvPr>
        </p:nvSpPr>
        <p:spPr>
          <a:xfrm>
            <a:off x="1752600" y="179388"/>
            <a:ext cx="8534400" cy="508000"/>
          </a:xfrm>
        </p:spPr>
        <p:txBody>
          <a:bodyPr/>
          <a:lstStyle/>
          <a:p>
            <a:pPr eaLnBrk="1" hangingPunct="1"/>
            <a:r>
              <a:rPr lang="en-US" altLang="zh-CN">
                <a:latin typeface="黑体" panose="02010609060101010101" pitchFamily="49" charset="-122"/>
                <a:ea typeface="黑体" panose="02010609060101010101" pitchFamily="49" charset="-122"/>
              </a:rPr>
              <a:t>Let’s sing a song!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2000"/>
                                        <p:tgtEl>
                                          <p:spTgt spid="4">
                                            <p:txEl>
                                              <p:pRg st="1" end="1"/>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2000"/>
                                        <p:tgtEl>
                                          <p:spTgt spid="4">
                                            <p:txEl>
                                              <p:pRg st="2" end="2"/>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2000"/>
                                        <p:tgtEl>
                                          <p:spTgt spid="4">
                                            <p:txEl>
                                              <p:pRg st="3" end="3"/>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2000"/>
                                        <p:tgtEl>
                                          <p:spTgt spid="5">
                                            <p:txEl>
                                              <p:pRg st="0" end="0"/>
                                            </p:txEl>
                                          </p:spTgt>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2000"/>
                                        <p:tgtEl>
                                          <p:spTgt spid="5">
                                            <p:txEl>
                                              <p:pRg st="1" end="1"/>
                                            </p:txEl>
                                          </p:spTgt>
                                        </p:tgtEl>
                                      </p:cBhvr>
                                    </p:animEffect>
                                  </p:childTnLst>
                                </p:cTn>
                              </p:par>
                            </p:childTnLst>
                          </p:cTn>
                        </p:par>
                        <p:par>
                          <p:cTn id="28" fill="hold" nodeType="afterGroup">
                            <p:stCondLst>
                              <p:cond delay="12000"/>
                            </p:stCondLst>
                            <p:childTnLst>
                              <p:par>
                                <p:cTn id="29" presetID="10" presetClass="entr" presetSubtype="0" fill="hold" nodeType="after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2000"/>
                                        <p:tgtEl>
                                          <p:spTgt spid="5">
                                            <p:txEl>
                                              <p:pRg st="2" end="2"/>
                                            </p:txEl>
                                          </p:spTgt>
                                        </p:tgtEl>
                                      </p:cBhvr>
                                    </p:animEffect>
                                  </p:childTnLst>
                                </p:cTn>
                              </p:par>
                            </p:childTnLst>
                          </p:cTn>
                        </p:par>
                        <p:par>
                          <p:cTn id="32" fill="hold" nodeType="afterGroup">
                            <p:stCondLst>
                              <p:cond delay="14000"/>
                            </p:stCondLst>
                            <p:childTnLst>
                              <p:par>
                                <p:cTn id="33" presetID="10" presetClass="entr" presetSubtype="0"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fade">
                                      <p:cBhvr>
                                        <p:cTn id="35" dur="2000"/>
                                        <p:tgtEl>
                                          <p:spTgt spid="6">
                                            <p:txEl>
                                              <p:pRg st="0" end="0"/>
                                            </p:txEl>
                                          </p:spTgt>
                                        </p:tgtEl>
                                      </p:cBhvr>
                                    </p:animEffect>
                                  </p:childTnLst>
                                </p:cTn>
                              </p:par>
                            </p:childTnLst>
                          </p:cTn>
                        </p:par>
                        <p:par>
                          <p:cTn id="36" fill="hold" nodeType="afterGroup">
                            <p:stCondLst>
                              <p:cond delay="16000"/>
                            </p:stCondLst>
                            <p:childTnLst>
                              <p:par>
                                <p:cTn id="37" presetID="10" presetClass="entr" presetSubtype="0" fill="hold" nodeType="after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animEffect transition="in" filter="fade">
                                      <p:cBhvr>
                                        <p:cTn id="39" dur="2000"/>
                                        <p:tgtEl>
                                          <p:spTgt spid="6">
                                            <p:txEl>
                                              <p:pRg st="1" end="1"/>
                                            </p:txEl>
                                          </p:spTgt>
                                        </p:tgtEl>
                                      </p:cBhvr>
                                    </p:animEffect>
                                  </p:childTnLst>
                                </p:cTn>
                              </p:par>
                            </p:childTnLst>
                          </p:cTn>
                        </p:par>
                        <p:par>
                          <p:cTn id="40" fill="hold" nodeType="afterGroup">
                            <p:stCondLst>
                              <p:cond delay="18000"/>
                            </p:stCondLst>
                            <p:childTnLst>
                              <p:par>
                                <p:cTn id="41" presetID="10" presetClass="entr" presetSubtype="0" fill="hold" nodeType="after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fade">
                                      <p:cBhvr>
                                        <p:cTn id="43"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a:extLst>
              <a:ext uri="{FF2B5EF4-FFF2-40B4-BE49-F238E27FC236}">
                <a16:creationId xmlns:a16="http://schemas.microsoft.com/office/drawing/2014/main" id="{78664848-51B5-4885-B3A5-DB1EA180A22B}"/>
              </a:ext>
            </a:extLst>
          </p:cNvPr>
          <p:cNvSpPr txBox="1">
            <a:spLocks noChangeArrowheads="1"/>
          </p:cNvSpPr>
          <p:nvPr/>
        </p:nvSpPr>
        <p:spPr bwMode="auto">
          <a:xfrm>
            <a:off x="1414463" y="43702"/>
            <a:ext cx="8143875" cy="75179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eaLnBrk="1" hangingPunct="1">
              <a:defRPr sz="3600" b="1">
                <a:latin typeface="Times New Roman" panose="02020603050405020304" pitchFamily="18" charset="0"/>
                <a:ea typeface="微软雅黑" panose="020B0503020204020204" pitchFamily="34" charset="-122"/>
                <a:cs typeface="Times New Roman" panose="02020603050405020304" pitchFamily="18" charset="0"/>
              </a:defRPr>
            </a:lvl1pPr>
            <a:lvl2pPr>
              <a:defRPr sz="4000" b="1">
                <a:latin typeface="微软雅黑" panose="020B0503020204020204" pitchFamily="34" charset="-122"/>
                <a:ea typeface="微软雅黑" panose="020B0503020204020204" pitchFamily="34" charset="-122"/>
              </a:defRPr>
            </a:lvl2pPr>
            <a:lvl3pPr>
              <a:defRPr sz="4000" b="1">
                <a:latin typeface="微软雅黑" panose="020B0503020204020204" pitchFamily="34" charset="-122"/>
                <a:ea typeface="微软雅黑" panose="020B0503020204020204" pitchFamily="34" charset="-122"/>
              </a:defRPr>
            </a:lvl3pPr>
            <a:lvl4pPr>
              <a:defRPr sz="4000" b="1">
                <a:latin typeface="微软雅黑" panose="020B0503020204020204" pitchFamily="34" charset="-122"/>
                <a:ea typeface="微软雅黑" panose="020B0503020204020204" pitchFamily="34" charset="-122"/>
              </a:defRPr>
            </a:lvl4pPr>
            <a:lvl5pPr>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defRPr>
            </a:lvl6pPr>
            <a:lvl7pPr marL="914400" fontAlgn="base">
              <a:spcBef>
                <a:spcPct val="0"/>
              </a:spcBef>
              <a:spcAft>
                <a:spcPct val="0"/>
              </a:spcAft>
              <a:defRPr sz="3200">
                <a:solidFill>
                  <a:schemeClr val="bg1"/>
                </a:solidFill>
              </a:defRPr>
            </a:lvl7pPr>
            <a:lvl8pPr marL="1371600" fontAlgn="base">
              <a:spcBef>
                <a:spcPct val="0"/>
              </a:spcBef>
              <a:spcAft>
                <a:spcPct val="0"/>
              </a:spcAft>
              <a:defRPr sz="3200">
                <a:solidFill>
                  <a:schemeClr val="bg1"/>
                </a:solidFill>
              </a:defRPr>
            </a:lvl8pPr>
            <a:lvl9pPr marL="1828800" fontAlgn="base">
              <a:spcBef>
                <a:spcPct val="0"/>
              </a:spcBef>
              <a:spcAft>
                <a:spcPct val="0"/>
              </a:spcAft>
              <a:defRPr sz="3200">
                <a:solidFill>
                  <a:schemeClr val="bg1"/>
                </a:solidFill>
              </a:defRPr>
            </a:lvl9pPr>
          </a:lstStyle>
          <a:p>
            <a:r>
              <a:rPr lang="en-US" altLang="zh-CN" sz="4000" dirty="0"/>
              <a:t>DNA</a:t>
            </a:r>
            <a:r>
              <a:rPr lang="zh-CN" altLang="en-US" sz="4000" dirty="0"/>
              <a:t>复制的校正</a:t>
            </a:r>
          </a:p>
        </p:txBody>
      </p:sp>
      <p:sp>
        <p:nvSpPr>
          <p:cNvPr id="106499" name="Text Box 3">
            <a:extLst>
              <a:ext uri="{FF2B5EF4-FFF2-40B4-BE49-F238E27FC236}">
                <a16:creationId xmlns:a16="http://schemas.microsoft.com/office/drawing/2014/main" id="{846396C4-7D49-46BE-B494-57FA3B88DE90}"/>
              </a:ext>
            </a:extLst>
          </p:cNvPr>
          <p:cNvSpPr txBox="1">
            <a:spLocks noChangeArrowheads="1"/>
          </p:cNvSpPr>
          <p:nvPr/>
        </p:nvSpPr>
        <p:spPr bwMode="auto">
          <a:xfrm>
            <a:off x="1414462" y="1306196"/>
            <a:ext cx="7416800" cy="67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50000"/>
              </a:spcBef>
              <a:buClrTx/>
              <a:buFont typeface="Wingdings" panose="05000000000000000000" pitchFamily="2" charset="2"/>
              <a:buChar char="Ø"/>
            </a:pPr>
            <a:r>
              <a:rPr kumimoji="1" lang="zh-CN" altLang="en-US" sz="3200" dirty="0">
                <a:solidFill>
                  <a:schemeClr val="tx1"/>
                </a:solidFill>
                <a:latin typeface="微软雅黑" panose="020B0503020204020204" pitchFamily="34" charset="-122"/>
                <a:ea typeface="微软雅黑" panose="020B0503020204020204" pitchFamily="34" charset="-122"/>
              </a:rPr>
              <a:t>复制按照碱基配对规律进行</a:t>
            </a:r>
          </a:p>
        </p:txBody>
      </p:sp>
      <p:sp>
        <p:nvSpPr>
          <p:cNvPr id="106500" name="Rectangle 4">
            <a:extLst>
              <a:ext uri="{FF2B5EF4-FFF2-40B4-BE49-F238E27FC236}">
                <a16:creationId xmlns:a16="http://schemas.microsoft.com/office/drawing/2014/main" id="{9E87E23F-4166-4672-8CA7-E65F0030DCC0}"/>
              </a:ext>
            </a:extLst>
          </p:cNvPr>
          <p:cNvSpPr>
            <a:spLocks noChangeArrowheads="1"/>
          </p:cNvSpPr>
          <p:nvPr/>
        </p:nvSpPr>
        <p:spPr bwMode="auto">
          <a:xfrm>
            <a:off x="1414462" y="2312335"/>
            <a:ext cx="9024937" cy="59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type="none" w="sm" len="sm"/>
                <a:tailEnd type="none" w="sm" len="sm"/>
              </a14:hiddenLine>
            </a:ext>
          </a:extLst>
        </p:spPr>
        <p:txBody>
          <a:bodyPr wrap="square">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10000"/>
              </a:lnSpc>
              <a:spcBef>
                <a:spcPct val="50000"/>
              </a:spcBef>
              <a:buClrTx/>
              <a:buFont typeface="Wingdings" panose="05000000000000000000" pitchFamily="2" charset="2"/>
              <a:buChar char="Ø"/>
            </a:pPr>
            <a:r>
              <a:rPr kumimoji="1" lang="zh-CN" altLang="en-US" sz="3200" dirty="0">
                <a:solidFill>
                  <a:schemeClr val="tx1"/>
                </a:solidFill>
                <a:latin typeface="微软雅黑" panose="020B0503020204020204" pitchFamily="34" charset="-122"/>
                <a:ea typeface="微软雅黑" panose="020B0503020204020204" pitchFamily="34" charset="-122"/>
              </a:rPr>
              <a:t>此外还需酶学的机制来保证复制的保真性</a:t>
            </a:r>
          </a:p>
        </p:txBody>
      </p:sp>
      <p:sp>
        <p:nvSpPr>
          <p:cNvPr id="2" name="文本框 1">
            <a:extLst>
              <a:ext uri="{FF2B5EF4-FFF2-40B4-BE49-F238E27FC236}">
                <a16:creationId xmlns:a16="http://schemas.microsoft.com/office/drawing/2014/main" id="{CF7A2668-3862-4439-ADFA-CDA8E32278B6}"/>
              </a:ext>
            </a:extLst>
          </p:cNvPr>
          <p:cNvSpPr txBox="1"/>
          <p:nvPr/>
        </p:nvSpPr>
        <p:spPr>
          <a:xfrm>
            <a:off x="2051347" y="3244607"/>
            <a:ext cx="9024937" cy="2600199"/>
          </a:xfrm>
          <a:prstGeom prst="rect">
            <a:avLst/>
          </a:prstGeom>
          <a:noFill/>
        </p:spPr>
        <p:txBody>
          <a:bodyPr wrap="square" rtlCol="0">
            <a:spAutoFit/>
          </a:bodyPr>
          <a:lstStyle/>
          <a:p>
            <a:pPr marL="342900" indent="-342900">
              <a:lnSpc>
                <a:spcPct val="150000"/>
              </a:lnSpc>
              <a:buFont typeface="Times New Roman" panose="02020603050405020304" pitchFamily="18" charset="0"/>
              <a:buChar char="⁃"/>
            </a:pP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原核生物</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DNA pol</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合成速度：</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500</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个核苷酸</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秒</a:t>
            </a:r>
            <a:endPar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nSpc>
                <a:spcPct val="150000"/>
              </a:lnSpc>
              <a:buFont typeface="Times New Roman" panose="02020603050405020304" pitchFamily="18" charset="0"/>
              <a:buChar char="⁃"/>
            </a:pP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真核生物</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DNA pol</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合成速度：</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50</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个核苷酸</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秒</a:t>
            </a:r>
            <a:endPar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nSpc>
                <a:spcPct val="150000"/>
              </a:lnSpc>
              <a:buFont typeface="Times New Roman" panose="02020603050405020304" pitchFamily="18" charset="0"/>
              <a:buChar char="⁃"/>
            </a:pP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DNA pol</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出错概率：千分之一</a:t>
            </a: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万分之一</a:t>
            </a:r>
            <a:endPar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nSpc>
                <a:spcPct val="150000"/>
              </a:lnSpc>
              <a:buFont typeface="Times New Roman" panose="02020603050405020304" pitchFamily="18" charset="0"/>
              <a:buChar char="⁃"/>
            </a:pPr>
            <a:endPar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640622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标题 1">
            <a:extLst>
              <a:ext uri="{FF2B5EF4-FFF2-40B4-BE49-F238E27FC236}">
                <a16:creationId xmlns:a16="http://schemas.microsoft.com/office/drawing/2014/main" id="{3CF6CA4B-AA83-4A68-83F0-EB8CC00BEFBD}"/>
              </a:ext>
            </a:extLst>
          </p:cNvPr>
          <p:cNvSpPr>
            <a:spLocks noGrp="1"/>
          </p:cNvSpPr>
          <p:nvPr>
            <p:ph type="title"/>
          </p:nvPr>
        </p:nvSpPr>
        <p:spPr>
          <a:xfrm>
            <a:off x="1396538" y="171450"/>
            <a:ext cx="10509712" cy="487363"/>
          </a:xfrm>
        </p:spPr>
        <p:txBody>
          <a:bodyPr/>
          <a:lstStyle/>
          <a:p>
            <a:r>
              <a:rPr lang="en-US" altLang="zh-CN" sz="3600" dirty="0"/>
              <a:t>DNA</a:t>
            </a:r>
            <a:r>
              <a:rPr lang="zh-CN" altLang="en-US" sz="3600" dirty="0"/>
              <a:t>聚合酶包含用于</a:t>
            </a:r>
            <a:r>
              <a:rPr lang="en-US" altLang="zh-CN" sz="3600" dirty="0"/>
              <a:t>DNA</a:t>
            </a:r>
            <a:r>
              <a:rPr lang="zh-CN" altLang="en-US" sz="3600" dirty="0"/>
              <a:t>合成和校正的单独位点</a:t>
            </a:r>
          </a:p>
        </p:txBody>
      </p:sp>
      <p:grpSp>
        <p:nvGrpSpPr>
          <p:cNvPr id="64515" name="组合 4">
            <a:extLst>
              <a:ext uri="{FF2B5EF4-FFF2-40B4-BE49-F238E27FC236}">
                <a16:creationId xmlns:a16="http://schemas.microsoft.com/office/drawing/2014/main" id="{74F3D718-9FA7-496C-8D69-12993D4D354D}"/>
              </a:ext>
            </a:extLst>
          </p:cNvPr>
          <p:cNvGrpSpPr>
            <a:grpSpLocks/>
          </p:cNvGrpSpPr>
          <p:nvPr/>
        </p:nvGrpSpPr>
        <p:grpSpPr bwMode="auto">
          <a:xfrm>
            <a:off x="1512917" y="1362941"/>
            <a:ext cx="10077450" cy="4354513"/>
            <a:chOff x="1828799" y="1695061"/>
            <a:chExt cx="10077061" cy="4354293"/>
          </a:xfrm>
        </p:grpSpPr>
        <p:pic>
          <p:nvPicPr>
            <p:cNvPr id="64516" name="图片 1">
              <a:extLst>
                <a:ext uri="{FF2B5EF4-FFF2-40B4-BE49-F238E27FC236}">
                  <a16:creationId xmlns:a16="http://schemas.microsoft.com/office/drawing/2014/main" id="{860BEB0B-5275-4FCB-B701-02818192AD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799" y="1695061"/>
              <a:ext cx="9146858" cy="3855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14">
              <a:extLst>
                <a:ext uri="{FF2B5EF4-FFF2-40B4-BE49-F238E27FC236}">
                  <a16:creationId xmlns:a16="http://schemas.microsoft.com/office/drawing/2014/main" id="{A1F66FCA-1654-4754-AD10-02935118348F}"/>
                </a:ext>
              </a:extLst>
            </p:cNvPr>
            <p:cNvSpPr txBox="1">
              <a:spLocks noChangeArrowheads="1"/>
            </p:cNvSpPr>
            <p:nvPr/>
          </p:nvSpPr>
          <p:spPr bwMode="auto">
            <a:xfrm>
              <a:off x="9679545" y="2726189"/>
              <a:ext cx="1430527" cy="52386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b="1">
                  <a:solidFill>
                    <a:srgbClr val="000000"/>
                  </a:solidFill>
                  <a:latin typeface="黑体" panose="02010609060101010101" pitchFamily="49" charset="-122"/>
                  <a:ea typeface="黑体" panose="02010609060101010101" pitchFamily="49" charset="-122"/>
                  <a:sym typeface="Symbol" panose="05050102010706020507" pitchFamily="18" charset="2"/>
                </a:rPr>
                <a:t>模板链</a:t>
              </a:r>
              <a:endParaRPr lang="en-US" altLang="zh-CN"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64518" name="Text Box 14">
              <a:extLst>
                <a:ext uri="{FF2B5EF4-FFF2-40B4-BE49-F238E27FC236}">
                  <a16:creationId xmlns:a16="http://schemas.microsoft.com/office/drawing/2014/main" id="{F4E38050-A399-411C-9652-4BFABBCFDBD9}"/>
                </a:ext>
              </a:extLst>
            </p:cNvPr>
            <p:cNvSpPr txBox="1">
              <a:spLocks noChangeArrowheads="1"/>
            </p:cNvSpPr>
            <p:nvPr/>
          </p:nvSpPr>
          <p:spPr bwMode="auto">
            <a:xfrm>
              <a:off x="9800843" y="4224095"/>
              <a:ext cx="2105017" cy="52386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b="1">
                  <a:solidFill>
                    <a:srgbClr val="000000"/>
                  </a:solidFill>
                  <a:latin typeface="黑体" panose="02010609060101010101" pitchFamily="49" charset="-122"/>
                  <a:ea typeface="黑体" panose="02010609060101010101" pitchFamily="49" charset="-122"/>
                  <a:sym typeface="Symbol" panose="05050102010706020507" pitchFamily="18" charset="2"/>
                </a:rPr>
                <a:t>新合成的链</a:t>
              </a:r>
              <a:endParaRPr lang="en-US" altLang="zh-CN"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3" name="矩形 2">
              <a:extLst>
                <a:ext uri="{FF2B5EF4-FFF2-40B4-BE49-F238E27FC236}">
                  <a16:creationId xmlns:a16="http://schemas.microsoft.com/office/drawing/2014/main" id="{93DBD69C-2143-456B-8B4B-709438C8D8C0}"/>
                </a:ext>
              </a:extLst>
            </p:cNvPr>
            <p:cNvSpPr/>
            <p:nvPr/>
          </p:nvSpPr>
          <p:spPr>
            <a:xfrm>
              <a:off x="2220897" y="5550904"/>
              <a:ext cx="3054232" cy="4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4520" name="Text Box 14">
              <a:extLst>
                <a:ext uri="{FF2B5EF4-FFF2-40B4-BE49-F238E27FC236}">
                  <a16:creationId xmlns:a16="http://schemas.microsoft.com/office/drawing/2014/main" id="{CB319364-9BCC-4972-87A7-2D56E529DEDB}"/>
                </a:ext>
              </a:extLst>
            </p:cNvPr>
            <p:cNvSpPr txBox="1">
              <a:spLocks noChangeArrowheads="1"/>
            </p:cNvSpPr>
            <p:nvPr/>
          </p:nvSpPr>
          <p:spPr bwMode="auto">
            <a:xfrm>
              <a:off x="2383772" y="5516154"/>
              <a:ext cx="2766731" cy="52386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b="1">
                  <a:solidFill>
                    <a:srgbClr val="000000"/>
                  </a:solidFill>
                  <a:latin typeface="黑体" panose="02010609060101010101" pitchFamily="49" charset="-122"/>
                  <a:ea typeface="黑体" panose="02010609060101010101" pitchFamily="49" charset="-122"/>
                  <a:sym typeface="Symbol" panose="05050102010706020507" pitchFamily="18" charset="2"/>
                </a:rPr>
                <a:t>聚合酶活性位点</a:t>
              </a:r>
              <a:endParaRPr lang="en-US" altLang="zh-CN"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10" name="矩形 9">
              <a:extLst>
                <a:ext uri="{FF2B5EF4-FFF2-40B4-BE49-F238E27FC236}">
                  <a16:creationId xmlns:a16="http://schemas.microsoft.com/office/drawing/2014/main" id="{22F7EF8A-86DD-4EFD-B440-B2EAD942796A}"/>
                </a:ext>
              </a:extLst>
            </p:cNvPr>
            <p:cNvSpPr/>
            <p:nvPr/>
          </p:nvSpPr>
          <p:spPr>
            <a:xfrm>
              <a:off x="6981625" y="5560429"/>
              <a:ext cx="3054232" cy="4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4522" name="Text Box 14">
              <a:extLst>
                <a:ext uri="{FF2B5EF4-FFF2-40B4-BE49-F238E27FC236}">
                  <a16:creationId xmlns:a16="http://schemas.microsoft.com/office/drawing/2014/main" id="{BFB43044-BB61-471E-A7E4-E2E8BA115DCA}"/>
                </a:ext>
              </a:extLst>
            </p:cNvPr>
            <p:cNvSpPr txBox="1">
              <a:spLocks noChangeArrowheads="1"/>
            </p:cNvSpPr>
            <p:nvPr/>
          </p:nvSpPr>
          <p:spPr bwMode="auto">
            <a:xfrm>
              <a:off x="7145485" y="5525492"/>
              <a:ext cx="2766731" cy="52386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b="1">
                  <a:solidFill>
                    <a:srgbClr val="000000"/>
                  </a:solidFill>
                  <a:latin typeface="黑体" panose="02010609060101010101" pitchFamily="49" charset="-122"/>
                  <a:ea typeface="黑体" panose="02010609060101010101" pitchFamily="49" charset="-122"/>
                  <a:sym typeface="Symbol" panose="05050102010706020507" pitchFamily="18" charset="2"/>
                </a:rPr>
                <a:t>外切酶活性位点</a:t>
              </a:r>
              <a:endParaRPr lang="en-US" altLang="zh-CN"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
        <p:nvSpPr>
          <p:cNvPr id="2" name="文本框 1">
            <a:extLst>
              <a:ext uri="{FF2B5EF4-FFF2-40B4-BE49-F238E27FC236}">
                <a16:creationId xmlns:a16="http://schemas.microsoft.com/office/drawing/2014/main" id="{931DA645-282A-4883-84D5-364AC6309824}"/>
              </a:ext>
            </a:extLst>
          </p:cNvPr>
          <p:cNvSpPr txBox="1"/>
          <p:nvPr/>
        </p:nvSpPr>
        <p:spPr>
          <a:xfrm>
            <a:off x="1994103" y="5802284"/>
            <a:ext cx="2876204"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掌心</a:t>
            </a:r>
          </a:p>
        </p:txBody>
      </p:sp>
      <p:sp>
        <p:nvSpPr>
          <p:cNvPr id="12" name="文本框 11">
            <a:extLst>
              <a:ext uri="{FF2B5EF4-FFF2-40B4-BE49-F238E27FC236}">
                <a16:creationId xmlns:a16="http://schemas.microsoft.com/office/drawing/2014/main" id="{213FC0DE-886D-45CC-8A51-6A6E36EF7297}"/>
              </a:ext>
            </a:extLst>
          </p:cNvPr>
          <p:cNvSpPr txBox="1"/>
          <p:nvPr/>
        </p:nvSpPr>
        <p:spPr>
          <a:xfrm>
            <a:off x="6844088" y="5802284"/>
            <a:ext cx="2876204"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小鱼际</a:t>
            </a:r>
          </a:p>
        </p:txBody>
      </p:sp>
    </p:spTree>
    <p:extLst>
      <p:ext uri="{BB962C8B-B14F-4D97-AF65-F5344CB8AC3E}">
        <p14:creationId xmlns:p14="http://schemas.microsoft.com/office/powerpoint/2010/main" val="32496576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7" name="矩形 8">
            <a:extLst>
              <a:ext uri="{FF2B5EF4-FFF2-40B4-BE49-F238E27FC236}">
                <a16:creationId xmlns:a16="http://schemas.microsoft.com/office/drawing/2014/main" id="{EE6E5721-7CE6-4A46-8214-13AD90156585}"/>
              </a:ext>
            </a:extLst>
          </p:cNvPr>
          <p:cNvSpPr>
            <a:spLocks noChangeArrowheads="1"/>
          </p:cNvSpPr>
          <p:nvPr/>
        </p:nvSpPr>
        <p:spPr bwMode="auto">
          <a:xfrm>
            <a:off x="1111534" y="3814128"/>
            <a:ext cx="979268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 typeface="Wingdings" panose="05000000000000000000" pitchFamily="2" charset="2"/>
              <a:buChar char="Ø"/>
            </a:pPr>
            <a:r>
              <a:rPr lang="zh-CN" altLang="en-US" sz="2800" b="1" dirty="0">
                <a:solidFill>
                  <a:srgbClr val="002060"/>
                </a:solidFill>
                <a:latin typeface="Times New Roman" panose="02020603050405020304" pitchFamily="18" charset="0"/>
                <a:ea typeface="华文楷体" panose="02010600040101010101" pitchFamily="2" charset="-122"/>
              </a:rPr>
              <a:t>当</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聚合酶把不正确的核苷酸掺入</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后，</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合成的速度降低且引物</a:t>
            </a:r>
            <a:r>
              <a:rPr lang="en-US" altLang="zh-CN" sz="2800" b="1" dirty="0">
                <a:solidFill>
                  <a:srgbClr val="002060"/>
                </a:solidFill>
                <a:latin typeface="Times New Roman" panose="02020603050405020304" pitchFamily="18" charset="0"/>
                <a:ea typeface="华文楷体" panose="02010600040101010101" pitchFamily="2" charset="-122"/>
              </a:rPr>
              <a:t>3’</a:t>
            </a:r>
            <a:r>
              <a:rPr lang="zh-CN" altLang="en-US" sz="2800" b="1" dirty="0">
                <a:solidFill>
                  <a:srgbClr val="002060"/>
                </a:solidFill>
                <a:latin typeface="Times New Roman" panose="02020603050405020304" pitchFamily="18" charset="0"/>
                <a:ea typeface="华文楷体" panose="02010600040101010101" pitchFamily="2" charset="-122"/>
              </a:rPr>
              <a:t>端与</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聚合酶的亲和力降低，而与校正外切核酸酶的活性位点亲和力增加，与此位点结合后，错配的核苷酸即被除去，之后，正确配对的</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链与</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聚合酶的亲和力恢复，</a:t>
            </a:r>
            <a:r>
              <a:rPr lang="en-US" altLang="zh-CN" sz="2800" b="1" dirty="0">
                <a:solidFill>
                  <a:srgbClr val="002060"/>
                </a:solidFill>
                <a:latin typeface="Times New Roman" panose="02020603050405020304" pitchFamily="18" charset="0"/>
                <a:ea typeface="华文楷体" panose="02010600040101010101" pitchFamily="2" charset="-122"/>
              </a:rPr>
              <a:t>DNA</a:t>
            </a:r>
            <a:r>
              <a:rPr lang="zh-CN" altLang="en-US" sz="2800" b="1" dirty="0">
                <a:solidFill>
                  <a:srgbClr val="002060"/>
                </a:solidFill>
                <a:latin typeface="Times New Roman" panose="02020603050405020304" pitchFamily="18" charset="0"/>
                <a:ea typeface="华文楷体" panose="02010600040101010101" pitchFamily="2" charset="-122"/>
              </a:rPr>
              <a:t>合成继续进行。</a:t>
            </a:r>
          </a:p>
        </p:txBody>
      </p:sp>
      <p:pic>
        <p:nvPicPr>
          <p:cNvPr id="3" name="图片 2">
            <a:extLst>
              <a:ext uri="{FF2B5EF4-FFF2-40B4-BE49-F238E27FC236}">
                <a16:creationId xmlns:a16="http://schemas.microsoft.com/office/drawing/2014/main" id="{F02D55DF-D1ED-4943-A855-A52F102F8A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593" y="527561"/>
            <a:ext cx="3407562" cy="2901439"/>
          </a:xfrm>
          <a:prstGeom prst="rect">
            <a:avLst/>
          </a:prstGeom>
        </p:spPr>
      </p:pic>
      <p:pic>
        <p:nvPicPr>
          <p:cNvPr id="8" name="图片 7">
            <a:extLst>
              <a:ext uri="{FF2B5EF4-FFF2-40B4-BE49-F238E27FC236}">
                <a16:creationId xmlns:a16="http://schemas.microsoft.com/office/drawing/2014/main" id="{87824E9B-3829-4730-873A-6ED02E8F0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318" y="453800"/>
            <a:ext cx="3407562" cy="2830269"/>
          </a:xfrm>
          <a:prstGeom prst="rect">
            <a:avLst/>
          </a:prstGeom>
        </p:spPr>
      </p:pic>
      <p:pic>
        <p:nvPicPr>
          <p:cNvPr id="10" name="图片 9">
            <a:extLst>
              <a:ext uri="{FF2B5EF4-FFF2-40B4-BE49-F238E27FC236}">
                <a16:creationId xmlns:a16="http://schemas.microsoft.com/office/drawing/2014/main" id="{35A2B77C-2222-4CED-AA26-759DDEB7AF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6809" y="453800"/>
            <a:ext cx="3433508" cy="2755908"/>
          </a:xfrm>
          <a:prstGeom prst="rect">
            <a:avLst/>
          </a:prstGeom>
        </p:spPr>
      </p:pic>
    </p:spTree>
    <p:extLst>
      <p:ext uri="{BB962C8B-B14F-4D97-AF65-F5344CB8AC3E}">
        <p14:creationId xmlns:p14="http://schemas.microsoft.com/office/powerpoint/2010/main" val="393529826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Rectangle 6">
            <a:extLst>
              <a:ext uri="{FF2B5EF4-FFF2-40B4-BE49-F238E27FC236}">
                <a16:creationId xmlns:a16="http://schemas.microsoft.com/office/drawing/2014/main" id="{46066F4E-B63C-4F3C-8235-337B693CE857}"/>
              </a:ext>
            </a:extLst>
          </p:cNvPr>
          <p:cNvSpPr>
            <a:spLocks noChangeArrowheads="1"/>
          </p:cNvSpPr>
          <p:nvPr/>
        </p:nvSpPr>
        <p:spPr bwMode="auto">
          <a:xfrm>
            <a:off x="1255395" y="23495"/>
            <a:ext cx="737235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4.3 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复制的过程</a:t>
            </a:r>
          </a:p>
        </p:txBody>
      </p:sp>
      <p:sp>
        <p:nvSpPr>
          <p:cNvPr id="2" name="矩形 1">
            <a:extLst>
              <a:ext uri="{FF2B5EF4-FFF2-40B4-BE49-F238E27FC236}">
                <a16:creationId xmlns:a16="http://schemas.microsoft.com/office/drawing/2014/main" id="{80C00279-1ED1-490A-9540-6E8BECF4324D}"/>
              </a:ext>
            </a:extLst>
          </p:cNvPr>
          <p:cNvSpPr/>
          <p:nvPr/>
        </p:nvSpPr>
        <p:spPr>
          <a:xfrm>
            <a:off x="1524000" y="1570403"/>
            <a:ext cx="8884920" cy="2618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285750" indent="-285750">
              <a:spcBef>
                <a:spcPct val="20000"/>
              </a:spcBef>
              <a:buClr>
                <a:schemeClr val="accent1"/>
              </a:buClr>
              <a:buFont typeface="Wingdings" panose="05000000000000000000" pitchFamily="2" charset="2"/>
              <a:buChar char="§"/>
            </a:pPr>
            <a:endPar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内容占位符 3">
            <a:extLst>
              <a:ext uri="{FF2B5EF4-FFF2-40B4-BE49-F238E27FC236}">
                <a16:creationId xmlns:a16="http://schemas.microsoft.com/office/drawing/2014/main" id="{28EBC2D3-A448-47B0-B332-40EF572E0464}"/>
              </a:ext>
            </a:extLst>
          </p:cNvPr>
          <p:cNvSpPr>
            <a:spLocks noGrp="1"/>
          </p:cNvSpPr>
          <p:nvPr>
            <p:ph idx="4294967295"/>
          </p:nvPr>
        </p:nvSpPr>
        <p:spPr>
          <a:xfrm>
            <a:off x="1290478" y="1269048"/>
            <a:ext cx="9351963" cy="4560887"/>
          </a:xfrm>
        </p:spPr>
        <p:txBody>
          <a:bodyPr/>
          <a:lstStyle/>
          <a:p>
            <a:pPr>
              <a:lnSpc>
                <a:spcPct val="150000"/>
              </a:lnSpc>
            </a:pPr>
            <a:r>
              <a:rPr lang="zh-CN" altLang="en-US" dirty="0">
                <a:solidFill>
                  <a:srgbClr val="C00000"/>
                </a:solidFill>
              </a:rPr>
              <a:t> 复制起始：</a:t>
            </a:r>
            <a:r>
              <a:rPr lang="en-US" altLang="zh-CN" sz="2800" dirty="0"/>
              <a:t>DNA</a:t>
            </a:r>
            <a:r>
              <a:rPr lang="zh-CN" altLang="en-US" sz="2800" dirty="0"/>
              <a:t>解链，形成引发体</a:t>
            </a:r>
            <a:endParaRPr lang="zh-CN" altLang="en-US" dirty="0"/>
          </a:p>
          <a:p>
            <a:pPr>
              <a:lnSpc>
                <a:spcPct val="150000"/>
              </a:lnSpc>
            </a:pPr>
            <a:r>
              <a:rPr lang="zh-CN" altLang="en-US" dirty="0">
                <a:solidFill>
                  <a:srgbClr val="C00000"/>
                </a:solidFill>
              </a:rPr>
              <a:t> 复制的延长：</a:t>
            </a:r>
          </a:p>
          <a:p>
            <a:pPr marL="400050" lvl="1" indent="0">
              <a:lnSpc>
                <a:spcPct val="150000"/>
              </a:lnSpc>
              <a:buNone/>
            </a:pPr>
            <a:r>
              <a:rPr lang="en-US" altLang="zh-CN" dirty="0"/>
              <a:t>——</a:t>
            </a:r>
            <a:r>
              <a:rPr lang="zh-CN" altLang="en-US" dirty="0"/>
              <a:t>前导链连续复制，后随链不连续复制</a:t>
            </a:r>
          </a:p>
          <a:p>
            <a:pPr>
              <a:lnSpc>
                <a:spcPct val="150000"/>
              </a:lnSpc>
            </a:pPr>
            <a:r>
              <a:rPr lang="zh-CN" altLang="en-US" dirty="0">
                <a:solidFill>
                  <a:srgbClr val="C00000"/>
                </a:solidFill>
              </a:rPr>
              <a:t> 复制的终止：</a:t>
            </a:r>
          </a:p>
          <a:p>
            <a:pPr marL="400050" lvl="1" indent="0">
              <a:lnSpc>
                <a:spcPct val="150000"/>
              </a:lnSpc>
              <a:buNone/>
            </a:pPr>
            <a:r>
              <a:rPr lang="en-US" altLang="zh-CN" dirty="0"/>
              <a:t>——</a:t>
            </a:r>
            <a:r>
              <a:rPr lang="zh-CN" altLang="en-US" dirty="0"/>
              <a:t>切除引物、填补空缺、连接切口</a:t>
            </a:r>
          </a:p>
        </p:txBody>
      </p:sp>
    </p:spTree>
    <p:extLst>
      <p:ext uri="{BB962C8B-B14F-4D97-AF65-F5344CB8AC3E}">
        <p14:creationId xmlns:p14="http://schemas.microsoft.com/office/powerpoint/2010/main" val="38957301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2">
            <a:extLst>
              <a:ext uri="{FF2B5EF4-FFF2-40B4-BE49-F238E27FC236}">
                <a16:creationId xmlns:a16="http://schemas.microsoft.com/office/drawing/2014/main" id="{46A126AF-5625-4472-8A99-B67E8281571B}"/>
              </a:ext>
            </a:extLst>
          </p:cNvPr>
          <p:cNvSpPr txBox="1">
            <a:spLocks noChangeArrowheads="1"/>
          </p:cNvSpPr>
          <p:nvPr/>
        </p:nvSpPr>
        <p:spPr bwMode="auto">
          <a:xfrm>
            <a:off x="801370" y="1351891"/>
            <a:ext cx="8280400" cy="579438"/>
          </a:xfrm>
          <a:prstGeom prst="rect">
            <a:avLst/>
          </a:prstGeom>
          <a:noFill/>
          <a:ln w="9525" algn="ctr">
            <a:noFill/>
            <a:miter lim="800000"/>
            <a:headEnd/>
            <a:tailEnd/>
          </a:ln>
        </p:spPr>
        <p:txBody>
          <a:bodyPr wrap="square">
            <a:spAutoFit/>
          </a:bodyPr>
          <a:lstStyle>
            <a:defPPr>
              <a:defRPr lang="en-US"/>
            </a:defPPr>
            <a:lvl1pPr marL="1257300" indent="-1257300">
              <a:spcBef>
                <a:spcPct val="50000"/>
              </a:spcBef>
              <a:defRPr kumimoji="1" sz="3200" b="1">
                <a:solidFill>
                  <a:srgbClr val="C00000"/>
                </a:solidFill>
                <a:latin typeface="微软雅黑" panose="020B0503020204020204" pitchFamily="34" charset="-122"/>
                <a:ea typeface="微软雅黑" panose="020B0503020204020204" pitchFamily="34" charset="-122"/>
              </a:defRPr>
            </a:lvl1pPr>
            <a:lvl3pPr marL="2171700" lvl="2" indent="-1257300">
              <a:spcBef>
                <a:spcPct val="50000"/>
              </a:spcBef>
              <a:defRPr kumimoji="1" sz="3200" b="1">
                <a:solidFill>
                  <a:srgbClr val="C00000"/>
                </a:solidFill>
                <a:latin typeface="微软雅黑" panose="020B0503020204020204" pitchFamily="34" charset="-122"/>
                <a:ea typeface="微软雅黑" panose="020B0503020204020204" pitchFamily="34" charset="-122"/>
              </a:defRPr>
            </a:lvl3pPr>
          </a:lstStyle>
          <a:p>
            <a:r>
              <a:rPr lang="zh-CN" altLang="en-US" dirty="0"/>
              <a:t>（</a:t>
            </a:r>
            <a:r>
              <a:rPr lang="en-US" altLang="zh-CN" dirty="0"/>
              <a:t>1</a:t>
            </a:r>
            <a:r>
              <a:rPr lang="zh-CN" altLang="en-US" dirty="0"/>
              <a:t>）复制起始：</a:t>
            </a:r>
            <a:r>
              <a:rPr lang="en-US" altLang="zh-CN" dirty="0"/>
              <a:t>DNA</a:t>
            </a:r>
            <a:r>
              <a:rPr lang="zh-CN" altLang="en-US" dirty="0"/>
              <a:t>解链，形成引发体</a:t>
            </a:r>
          </a:p>
        </p:txBody>
      </p:sp>
      <p:sp>
        <p:nvSpPr>
          <p:cNvPr id="176131" name="Text Box 3">
            <a:extLst>
              <a:ext uri="{FF2B5EF4-FFF2-40B4-BE49-F238E27FC236}">
                <a16:creationId xmlns:a16="http://schemas.microsoft.com/office/drawing/2014/main" id="{9DEF9AEE-7B10-4C64-BCBC-6DDD6D7D5AC4}"/>
              </a:ext>
            </a:extLst>
          </p:cNvPr>
          <p:cNvSpPr txBox="1">
            <a:spLocks noChangeArrowheads="1"/>
          </p:cNvSpPr>
          <p:nvPr/>
        </p:nvSpPr>
        <p:spPr bwMode="auto">
          <a:xfrm>
            <a:off x="1899585" y="2301466"/>
            <a:ext cx="62624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需要解决两个问题：</a:t>
            </a:r>
          </a:p>
        </p:txBody>
      </p:sp>
      <p:sp>
        <p:nvSpPr>
          <p:cNvPr id="176132" name="Text Box 4">
            <a:extLst>
              <a:ext uri="{FF2B5EF4-FFF2-40B4-BE49-F238E27FC236}">
                <a16:creationId xmlns:a16="http://schemas.microsoft.com/office/drawing/2014/main" id="{C749C5D5-D4F5-4875-9C78-8F2BD094B92F}"/>
              </a:ext>
            </a:extLst>
          </p:cNvPr>
          <p:cNvSpPr txBox="1">
            <a:spLocks noChangeArrowheads="1"/>
          </p:cNvSpPr>
          <p:nvPr/>
        </p:nvSpPr>
        <p:spPr bwMode="auto">
          <a:xfrm>
            <a:off x="1899585" y="3256378"/>
            <a:ext cx="65610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1</a:t>
            </a:r>
            <a:r>
              <a:rPr kumimoji="1" lang="en-GB" altLang="zh-CN"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kumimoji="1" lang="en-US" altLang="zh-CN"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kumimoji="1" lang="zh-CN" altLang="en-US"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解开成单链，提供模板</a:t>
            </a:r>
          </a:p>
        </p:txBody>
      </p:sp>
      <p:sp>
        <p:nvSpPr>
          <p:cNvPr id="176133" name="Text Box 5">
            <a:extLst>
              <a:ext uri="{FF2B5EF4-FFF2-40B4-BE49-F238E27FC236}">
                <a16:creationId xmlns:a16="http://schemas.microsoft.com/office/drawing/2014/main" id="{506F2846-7EE4-4B6F-A81E-735C481B3B48}"/>
              </a:ext>
            </a:extLst>
          </p:cNvPr>
          <p:cNvSpPr txBox="1">
            <a:spLocks noChangeArrowheads="1"/>
          </p:cNvSpPr>
          <p:nvPr/>
        </p:nvSpPr>
        <p:spPr bwMode="auto">
          <a:xfrm>
            <a:off x="1936665" y="4341896"/>
            <a:ext cx="8280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2. </a:t>
            </a:r>
            <a:r>
              <a:rPr kumimoji="1" lang="zh-CN" altLang="en-US"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形成引发体，合成引物，提供</a:t>
            </a:r>
            <a:r>
              <a:rPr kumimoji="1" lang="en-US" altLang="zh-CN"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3</a:t>
            </a:r>
            <a:r>
              <a:rPr kumimoji="1" lang="en-US" altLang="zh-CN"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Symbol" panose="05050102010706020507" pitchFamily="18" charset="2"/>
              </a:rPr>
              <a:t>-OH</a:t>
            </a:r>
            <a:r>
              <a:rPr kumimoji="1" lang="zh-CN" altLang="en-US"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Symbol" panose="05050102010706020507" pitchFamily="18" charset="2"/>
              </a:rPr>
              <a:t>末端</a:t>
            </a:r>
            <a:endParaRPr kumimoji="1" lang="zh-CN" altLang="en-US" sz="32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670" name="Rectangle 6">
            <a:extLst>
              <a:ext uri="{FF2B5EF4-FFF2-40B4-BE49-F238E27FC236}">
                <a16:creationId xmlns:a16="http://schemas.microsoft.com/office/drawing/2014/main" id="{46066F4E-B63C-4F3C-8235-337B693CE857}"/>
              </a:ext>
            </a:extLst>
          </p:cNvPr>
          <p:cNvSpPr>
            <a:spLocks noChangeArrowheads="1"/>
          </p:cNvSpPr>
          <p:nvPr/>
        </p:nvSpPr>
        <p:spPr bwMode="auto">
          <a:xfrm>
            <a:off x="1255395" y="23495"/>
            <a:ext cx="737235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4.3 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复制的过程</a:t>
            </a:r>
          </a:p>
        </p:txBody>
      </p:sp>
    </p:spTree>
    <p:extLst>
      <p:ext uri="{BB962C8B-B14F-4D97-AF65-F5344CB8AC3E}">
        <p14:creationId xmlns:p14="http://schemas.microsoft.com/office/powerpoint/2010/main" val="20816326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6130"/>
                                        </p:tgtEl>
                                        <p:attrNameLst>
                                          <p:attrName>style.visibility</p:attrName>
                                        </p:attrNameLst>
                                      </p:cBhvr>
                                      <p:to>
                                        <p:strVal val="visible"/>
                                      </p:to>
                                    </p:set>
                                    <p:animEffect transition="in" filter="blinds(horizontal)">
                                      <p:cBhvr>
                                        <p:cTn id="7" dur="500"/>
                                        <p:tgtEl>
                                          <p:spTgt spid="176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6131"/>
                                        </p:tgtEl>
                                        <p:attrNameLst>
                                          <p:attrName>style.visibility</p:attrName>
                                        </p:attrNameLst>
                                      </p:cBhvr>
                                      <p:to>
                                        <p:strVal val="visible"/>
                                      </p:to>
                                    </p:set>
                                    <p:animEffect transition="in" filter="blinds(horizontal)">
                                      <p:cBhvr>
                                        <p:cTn id="12" dur="500"/>
                                        <p:tgtEl>
                                          <p:spTgt spid="17613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76132"/>
                                        </p:tgtEl>
                                        <p:attrNameLst>
                                          <p:attrName>style.visibility</p:attrName>
                                        </p:attrNameLst>
                                      </p:cBhvr>
                                      <p:to>
                                        <p:strVal val="visible"/>
                                      </p:to>
                                    </p:set>
                                    <p:animEffect transition="in" filter="blinds(horizontal)">
                                      <p:cBhvr>
                                        <p:cTn id="15" dur="500"/>
                                        <p:tgtEl>
                                          <p:spTgt spid="17613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76133"/>
                                        </p:tgtEl>
                                        <p:attrNameLst>
                                          <p:attrName>style.visibility</p:attrName>
                                        </p:attrNameLst>
                                      </p:cBhvr>
                                      <p:to>
                                        <p:strVal val="visible"/>
                                      </p:to>
                                    </p:set>
                                    <p:animEffect transition="in" filter="blinds(horizontal)">
                                      <p:cBhvr>
                                        <p:cTn id="18" dur="500"/>
                                        <p:tgtEl>
                                          <p:spTgt spid="176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0" grpId="0"/>
      <p:bldP spid="176131" grpId="0"/>
      <p:bldP spid="176132" grpId="0"/>
      <p:bldP spid="1761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a:extLst>
              <a:ext uri="{FF2B5EF4-FFF2-40B4-BE49-F238E27FC236}">
                <a16:creationId xmlns:a16="http://schemas.microsoft.com/office/drawing/2014/main" id="{D8352570-6F00-4D5A-86E2-6DB32DB5D594}"/>
              </a:ext>
            </a:extLst>
          </p:cNvPr>
          <p:cNvSpPr>
            <a:spLocks noGrp="1"/>
          </p:cNvSpPr>
          <p:nvPr>
            <p:ph type="title"/>
          </p:nvPr>
        </p:nvSpPr>
        <p:spPr/>
        <p:txBody>
          <a:bodyPr/>
          <a:lstStyle/>
          <a:p>
            <a:pPr>
              <a:defRPr/>
            </a:pPr>
            <a:r>
              <a:rPr lang="zh-CN" altLang="en-US" dirty="0">
                <a:latin typeface="+mn-ea"/>
                <a:ea typeface="+mn-ea"/>
              </a:rPr>
              <a:t>复制的起始</a:t>
            </a:r>
          </a:p>
        </p:txBody>
      </p:sp>
      <p:sp>
        <p:nvSpPr>
          <p:cNvPr id="43011" name="内容占位符 2">
            <a:extLst>
              <a:ext uri="{FF2B5EF4-FFF2-40B4-BE49-F238E27FC236}">
                <a16:creationId xmlns:a16="http://schemas.microsoft.com/office/drawing/2014/main" id="{2C22D355-2677-4001-AA24-F94DAD8205EC}"/>
              </a:ext>
            </a:extLst>
          </p:cNvPr>
          <p:cNvSpPr>
            <a:spLocks noGrp="1"/>
          </p:cNvSpPr>
          <p:nvPr>
            <p:ph idx="1"/>
          </p:nvPr>
        </p:nvSpPr>
        <p:spPr>
          <a:xfrm>
            <a:off x="781395" y="1104785"/>
            <a:ext cx="11089179" cy="5308600"/>
          </a:xfrm>
        </p:spPr>
        <p:txBody>
          <a:bodyPr/>
          <a:lstStyle/>
          <a:p>
            <a:pPr>
              <a:lnSpc>
                <a:spcPct val="150000"/>
              </a:lnSpc>
            </a:pPr>
            <a:r>
              <a:rPr lang="en-US" altLang="zh-CN" dirty="0"/>
              <a:t>DNA</a:t>
            </a:r>
            <a:r>
              <a:rPr lang="zh-CN" altLang="en-US" dirty="0"/>
              <a:t>合成过程由</a:t>
            </a:r>
            <a:r>
              <a:rPr lang="zh-CN" altLang="en-US" b="1" dirty="0">
                <a:solidFill>
                  <a:srgbClr val="FF0000"/>
                </a:solidFill>
              </a:rPr>
              <a:t>起始蛋白（</a:t>
            </a:r>
            <a:r>
              <a:rPr lang="en-US" altLang="zh-CN" b="1" dirty="0">
                <a:solidFill>
                  <a:srgbClr val="FF0000"/>
                </a:solidFill>
              </a:rPr>
              <a:t>Initiator protein</a:t>
            </a:r>
            <a:r>
              <a:rPr lang="zh-CN" altLang="en-US" b="1" dirty="0">
                <a:solidFill>
                  <a:srgbClr val="FF0000"/>
                </a:solidFill>
              </a:rPr>
              <a:t>）</a:t>
            </a:r>
            <a:r>
              <a:rPr lang="zh-CN" altLang="en-US" dirty="0"/>
              <a:t>开始，起始蛋白是第一个识别并结合在</a:t>
            </a:r>
            <a:r>
              <a:rPr lang="zh-CN" altLang="en-US" b="1" dirty="0">
                <a:solidFill>
                  <a:srgbClr val="FF0000"/>
                </a:solidFill>
              </a:rPr>
              <a:t>复制起点（</a:t>
            </a:r>
            <a:r>
              <a:rPr lang="en-US" altLang="zh-CN" b="1" dirty="0">
                <a:solidFill>
                  <a:srgbClr val="FF0000"/>
                </a:solidFill>
              </a:rPr>
              <a:t>Replication origin </a:t>
            </a:r>
            <a:r>
              <a:rPr lang="zh-CN" altLang="en-US" b="1" dirty="0">
                <a:solidFill>
                  <a:srgbClr val="FF0000"/>
                </a:solidFill>
              </a:rPr>
              <a:t>）</a:t>
            </a:r>
            <a:r>
              <a:rPr lang="zh-CN" altLang="en-US" b="1" dirty="0"/>
              <a:t>上</a:t>
            </a:r>
            <a:r>
              <a:rPr lang="zh-CN" altLang="en-US" dirty="0"/>
              <a:t>的特定蛋白</a:t>
            </a:r>
            <a:endParaRPr lang="en-US" altLang="zh-CN" dirty="0"/>
          </a:p>
          <a:p>
            <a:pPr>
              <a:lnSpc>
                <a:spcPct val="150000"/>
              </a:lnSpc>
            </a:pPr>
            <a:r>
              <a:rPr lang="zh-CN" altLang="en-US" dirty="0"/>
              <a:t>起始蛋白将两条</a:t>
            </a:r>
            <a:r>
              <a:rPr lang="en-US" altLang="zh-CN" dirty="0"/>
              <a:t>DNA</a:t>
            </a:r>
            <a:r>
              <a:rPr lang="zh-CN" altLang="en-US" dirty="0"/>
              <a:t>链撬开，从而破坏了碱基之间的氢键</a:t>
            </a:r>
          </a:p>
          <a:p>
            <a:pPr>
              <a:lnSpc>
                <a:spcPct val="150000"/>
              </a:lnSpc>
            </a:pPr>
            <a:r>
              <a:rPr lang="zh-CN" altLang="en-US" dirty="0"/>
              <a:t>在细菌或酵母等简单细胞中，复制起点长度约为</a:t>
            </a:r>
            <a:r>
              <a:rPr lang="en-US" altLang="zh-CN" dirty="0"/>
              <a:t>100</a:t>
            </a:r>
            <a:r>
              <a:rPr lang="zh-CN" altLang="en-US" dirty="0"/>
              <a:t>个核苷酸对</a:t>
            </a:r>
            <a:endParaRPr lang="en-US" altLang="zh-CN" dirty="0"/>
          </a:p>
          <a:p>
            <a:pPr>
              <a:lnSpc>
                <a:spcPct val="150000"/>
              </a:lnSpc>
            </a:pPr>
            <a:endParaRPr lang="zh-CN" altLang="en-US" dirty="0"/>
          </a:p>
        </p:txBody>
      </p:sp>
    </p:spTree>
    <p:extLst>
      <p:ext uri="{BB962C8B-B14F-4D97-AF65-F5344CB8AC3E}">
        <p14:creationId xmlns:p14="http://schemas.microsoft.com/office/powerpoint/2010/main" val="3935866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2">
            <a:extLst>
              <a:ext uri="{FF2B5EF4-FFF2-40B4-BE49-F238E27FC236}">
                <a16:creationId xmlns:a16="http://schemas.microsoft.com/office/drawing/2014/main" id="{A1774800-9133-47BC-A9DD-35813ADD0CC4}"/>
              </a:ext>
            </a:extLst>
          </p:cNvPr>
          <p:cNvSpPr>
            <a:spLocks noGrp="1"/>
          </p:cNvSpPr>
          <p:nvPr>
            <p:ph type="title"/>
          </p:nvPr>
        </p:nvSpPr>
        <p:spPr/>
        <p:txBody>
          <a:bodyPr/>
          <a:lstStyle/>
          <a:p>
            <a:r>
              <a:rPr lang="en-US" altLang="zh-CN"/>
              <a:t>DNA</a:t>
            </a:r>
            <a:r>
              <a:rPr lang="zh-CN" altLang="en-US"/>
              <a:t>双螺旋在复制起点处解链</a:t>
            </a:r>
          </a:p>
        </p:txBody>
      </p:sp>
      <p:grpSp>
        <p:nvGrpSpPr>
          <p:cNvPr id="44035" name="组合 4">
            <a:extLst>
              <a:ext uri="{FF2B5EF4-FFF2-40B4-BE49-F238E27FC236}">
                <a16:creationId xmlns:a16="http://schemas.microsoft.com/office/drawing/2014/main" id="{8318F31D-2C18-4061-851E-3F3E73061B6C}"/>
              </a:ext>
            </a:extLst>
          </p:cNvPr>
          <p:cNvGrpSpPr>
            <a:grpSpLocks/>
          </p:cNvGrpSpPr>
          <p:nvPr/>
        </p:nvGrpSpPr>
        <p:grpSpPr bwMode="auto">
          <a:xfrm>
            <a:off x="2714625" y="933450"/>
            <a:ext cx="8132763" cy="5181600"/>
            <a:chOff x="2714625" y="933450"/>
            <a:chExt cx="8132271" cy="5181260"/>
          </a:xfrm>
        </p:grpSpPr>
        <p:pic>
          <p:nvPicPr>
            <p:cNvPr id="44036" name="图片 3">
              <a:extLst>
                <a:ext uri="{FF2B5EF4-FFF2-40B4-BE49-F238E27FC236}">
                  <a16:creationId xmlns:a16="http://schemas.microsoft.com/office/drawing/2014/main" id="{58ECDCE4-C336-4903-91E3-11AFEDE0AC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625" y="933450"/>
              <a:ext cx="6762750"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 Box 14">
              <a:extLst>
                <a:ext uri="{FF2B5EF4-FFF2-40B4-BE49-F238E27FC236}">
                  <a16:creationId xmlns:a16="http://schemas.microsoft.com/office/drawing/2014/main" id="{308A56EF-43A7-483F-9A01-42E8BE099B6D}"/>
                </a:ext>
              </a:extLst>
            </p:cNvPr>
            <p:cNvSpPr txBox="1">
              <a:spLocks noChangeArrowheads="1"/>
            </p:cNvSpPr>
            <p:nvPr/>
          </p:nvSpPr>
          <p:spPr bwMode="auto">
            <a:xfrm>
              <a:off x="5269723" y="1101814"/>
              <a:ext cx="1423467"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复制起点</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4038" name="Text Box 14">
              <a:extLst>
                <a:ext uri="{FF2B5EF4-FFF2-40B4-BE49-F238E27FC236}">
                  <a16:creationId xmlns:a16="http://schemas.microsoft.com/office/drawing/2014/main" id="{D0848F75-F072-4554-8AFD-9245E512DD7D}"/>
                </a:ext>
              </a:extLst>
            </p:cNvPr>
            <p:cNvSpPr txBox="1">
              <a:spLocks noChangeArrowheads="1"/>
            </p:cNvSpPr>
            <p:nvPr/>
          </p:nvSpPr>
          <p:spPr bwMode="auto">
            <a:xfrm>
              <a:off x="9266335" y="1770508"/>
              <a:ext cx="1580561"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双螺旋</a:t>
              </a: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DNA</a:t>
              </a:r>
            </a:p>
          </p:txBody>
        </p:sp>
        <p:sp>
          <p:nvSpPr>
            <p:cNvPr id="44039" name="Text Box 14">
              <a:extLst>
                <a:ext uri="{FF2B5EF4-FFF2-40B4-BE49-F238E27FC236}">
                  <a16:creationId xmlns:a16="http://schemas.microsoft.com/office/drawing/2014/main" id="{C151A495-4592-495E-B972-A1E946B39CEA}"/>
                </a:ext>
              </a:extLst>
            </p:cNvPr>
            <p:cNvSpPr txBox="1">
              <a:spLocks noChangeArrowheads="1"/>
            </p:cNvSpPr>
            <p:nvPr/>
          </p:nvSpPr>
          <p:spPr bwMode="auto">
            <a:xfrm>
              <a:off x="5981456" y="2653363"/>
              <a:ext cx="2419739" cy="831639"/>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双螺旋在起始蛋白帮助下解链</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4040" name="Text Box 14">
              <a:extLst>
                <a:ext uri="{FF2B5EF4-FFF2-40B4-BE49-F238E27FC236}">
                  <a16:creationId xmlns:a16="http://schemas.microsoft.com/office/drawing/2014/main" id="{9AF343BE-6214-4DC2-90DD-55F4088B0820}"/>
                </a:ext>
              </a:extLst>
            </p:cNvPr>
            <p:cNvSpPr txBox="1">
              <a:spLocks noChangeArrowheads="1"/>
            </p:cNvSpPr>
            <p:nvPr/>
          </p:nvSpPr>
          <p:spPr bwMode="auto">
            <a:xfrm>
              <a:off x="5424412" y="5652403"/>
              <a:ext cx="1114088"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复制泡</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Tree>
    <p:extLst>
      <p:ext uri="{BB962C8B-B14F-4D97-AF65-F5344CB8AC3E}">
        <p14:creationId xmlns:p14="http://schemas.microsoft.com/office/powerpoint/2010/main" val="2921982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内容占位符 2">
            <a:extLst>
              <a:ext uri="{FF2B5EF4-FFF2-40B4-BE49-F238E27FC236}">
                <a16:creationId xmlns:a16="http://schemas.microsoft.com/office/drawing/2014/main" id="{A1BC85CD-2642-4D04-B84E-7ADA867A4B18}"/>
              </a:ext>
            </a:extLst>
          </p:cNvPr>
          <p:cNvSpPr>
            <a:spLocks noGrp="1"/>
          </p:cNvSpPr>
          <p:nvPr>
            <p:ph idx="1"/>
          </p:nvPr>
        </p:nvSpPr>
        <p:spPr>
          <a:xfrm>
            <a:off x="379413" y="1262063"/>
            <a:ext cx="5946775" cy="3462337"/>
          </a:xfrm>
        </p:spPr>
        <p:txBody>
          <a:bodyPr/>
          <a:lstStyle/>
          <a:p>
            <a:pPr eaLnBrk="1" hangingPunct="1">
              <a:lnSpc>
                <a:spcPct val="150000"/>
              </a:lnSpc>
            </a:pPr>
            <a:r>
              <a:rPr lang="zh-CN" altLang="en-US" dirty="0"/>
              <a:t>通常复制起点富含</a:t>
            </a:r>
            <a:r>
              <a:rPr lang="en-US" altLang="zh-CN" dirty="0"/>
              <a:t>A-T</a:t>
            </a:r>
            <a:endParaRPr lang="zh-CN" altLang="en-US" dirty="0"/>
          </a:p>
          <a:p>
            <a:pPr eaLnBrk="1" hangingPunct="1">
              <a:lnSpc>
                <a:spcPct val="150000"/>
              </a:lnSpc>
            </a:pPr>
            <a:r>
              <a:rPr lang="zh-CN" altLang="en-US" dirty="0"/>
              <a:t>细菌基因组只有单一复制起点</a:t>
            </a:r>
          </a:p>
          <a:p>
            <a:pPr eaLnBrk="1" hangingPunct="1">
              <a:lnSpc>
                <a:spcPct val="150000"/>
              </a:lnSpc>
            </a:pPr>
            <a:r>
              <a:rPr lang="zh-CN" altLang="en-US" dirty="0"/>
              <a:t>真核染色体具有数百甚至数千个复制起点</a:t>
            </a:r>
            <a:endParaRPr lang="en-US" altLang="zh-CN" dirty="0"/>
          </a:p>
        </p:txBody>
      </p:sp>
      <p:sp>
        <p:nvSpPr>
          <p:cNvPr id="5" name="标题 1">
            <a:extLst>
              <a:ext uri="{FF2B5EF4-FFF2-40B4-BE49-F238E27FC236}">
                <a16:creationId xmlns:a16="http://schemas.microsoft.com/office/drawing/2014/main" id="{DD623429-7B8D-4512-A1E4-B6371E9EBED1}"/>
              </a:ext>
            </a:extLst>
          </p:cNvPr>
          <p:cNvSpPr>
            <a:spLocks noGrp="1"/>
          </p:cNvSpPr>
          <p:nvPr>
            <p:ph type="title"/>
          </p:nvPr>
        </p:nvSpPr>
        <p:spPr/>
        <p:txBody>
          <a:bodyPr/>
          <a:lstStyle/>
          <a:p>
            <a:pPr>
              <a:defRPr/>
            </a:pPr>
            <a:r>
              <a:rPr lang="zh-CN" altLang="en-US" dirty="0">
                <a:latin typeface="+mn-ea"/>
                <a:ea typeface="+mn-ea"/>
              </a:rPr>
              <a:t>复制的起始</a:t>
            </a:r>
          </a:p>
        </p:txBody>
      </p:sp>
      <p:grpSp>
        <p:nvGrpSpPr>
          <p:cNvPr id="46084" name="组合 2">
            <a:extLst>
              <a:ext uri="{FF2B5EF4-FFF2-40B4-BE49-F238E27FC236}">
                <a16:creationId xmlns:a16="http://schemas.microsoft.com/office/drawing/2014/main" id="{071966EB-B82B-4111-8020-D48EDE1D5F69}"/>
              </a:ext>
            </a:extLst>
          </p:cNvPr>
          <p:cNvGrpSpPr>
            <a:grpSpLocks/>
          </p:cNvGrpSpPr>
          <p:nvPr/>
        </p:nvGrpSpPr>
        <p:grpSpPr bwMode="auto">
          <a:xfrm>
            <a:off x="6372225" y="1065213"/>
            <a:ext cx="5581650" cy="5572125"/>
            <a:chOff x="6371837" y="1065925"/>
            <a:chExt cx="5581650" cy="5572125"/>
          </a:xfrm>
        </p:grpSpPr>
        <p:pic>
          <p:nvPicPr>
            <p:cNvPr id="46085" name="图片 1">
              <a:extLst>
                <a:ext uri="{FF2B5EF4-FFF2-40B4-BE49-F238E27FC236}">
                  <a16:creationId xmlns:a16="http://schemas.microsoft.com/office/drawing/2014/main" id="{C1E39C2D-7052-4B04-99D1-F09F08588D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1837" y="1065925"/>
              <a:ext cx="5581650"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14">
              <a:extLst>
                <a:ext uri="{FF2B5EF4-FFF2-40B4-BE49-F238E27FC236}">
                  <a16:creationId xmlns:a16="http://schemas.microsoft.com/office/drawing/2014/main" id="{019988E3-BE11-43E6-B99C-C31DCD9A3373}"/>
                </a:ext>
              </a:extLst>
            </p:cNvPr>
            <p:cNvSpPr txBox="1">
              <a:spLocks noChangeArrowheads="1"/>
            </p:cNvSpPr>
            <p:nvPr/>
          </p:nvSpPr>
          <p:spPr bwMode="auto">
            <a:xfrm>
              <a:off x="7937457" y="4215489"/>
              <a:ext cx="1114088"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复制叉</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Tree>
    <p:extLst>
      <p:ext uri="{BB962C8B-B14F-4D97-AF65-F5344CB8AC3E}">
        <p14:creationId xmlns:p14="http://schemas.microsoft.com/office/powerpoint/2010/main" val="2972443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组合 1">
            <a:extLst>
              <a:ext uri="{FF2B5EF4-FFF2-40B4-BE49-F238E27FC236}">
                <a16:creationId xmlns:a16="http://schemas.microsoft.com/office/drawing/2014/main" id="{4E63284B-2BFE-4A33-BCD0-BFF6BE41B085}"/>
              </a:ext>
            </a:extLst>
          </p:cNvPr>
          <p:cNvGrpSpPr>
            <a:grpSpLocks/>
          </p:cNvGrpSpPr>
          <p:nvPr/>
        </p:nvGrpSpPr>
        <p:grpSpPr bwMode="auto">
          <a:xfrm>
            <a:off x="3410701" y="1332490"/>
            <a:ext cx="8485188" cy="4772025"/>
            <a:chOff x="3393779" y="1707122"/>
            <a:chExt cx="8485632" cy="4771524"/>
          </a:xfrm>
        </p:grpSpPr>
        <p:pic>
          <p:nvPicPr>
            <p:cNvPr id="48145" name="Picture 5">
              <a:extLst>
                <a:ext uri="{FF2B5EF4-FFF2-40B4-BE49-F238E27FC236}">
                  <a16:creationId xmlns:a16="http://schemas.microsoft.com/office/drawing/2014/main" id="{99193DDD-067C-4673-B8C7-760194A35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3779" y="2161581"/>
              <a:ext cx="8485632" cy="431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6" name="AutoShape 19">
              <a:extLst>
                <a:ext uri="{FF2B5EF4-FFF2-40B4-BE49-F238E27FC236}">
                  <a16:creationId xmlns:a16="http://schemas.microsoft.com/office/drawing/2014/main" id="{4F3E927B-2F54-4587-A933-1985369D2D98}"/>
                </a:ext>
              </a:extLst>
            </p:cNvPr>
            <p:cNvSpPr>
              <a:spLocks/>
            </p:cNvSpPr>
            <p:nvPr/>
          </p:nvSpPr>
          <p:spPr bwMode="auto">
            <a:xfrm rot="-5400000">
              <a:off x="4584538" y="2954791"/>
              <a:ext cx="165845" cy="679936"/>
            </a:xfrm>
            <a:prstGeom prst="leftBrace">
              <a:avLst>
                <a:gd name="adj1" fmla="val 24998"/>
                <a:gd name="adj2" fmla="val 50000"/>
              </a:avLst>
            </a:prstGeom>
            <a:noFill/>
            <a:ln w="25400">
              <a:solidFill>
                <a:schemeClr val="tx1"/>
              </a:solidFill>
              <a:round/>
              <a:headEnd/>
              <a:tailEnd/>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zh-CN" altLang="en-US" sz="3300">
                <a:solidFill>
                  <a:srgbClr val="000000"/>
                </a:solidFill>
                <a:ea typeface="宋体" panose="02010600030101010101" pitchFamily="2" charset="-122"/>
                <a:sym typeface="Symbol" panose="05050102010706020507" pitchFamily="18" charset="2"/>
              </a:endParaRPr>
            </a:p>
          </p:txBody>
        </p:sp>
        <p:sp>
          <p:nvSpPr>
            <p:cNvPr id="48147" name="Text Box 14">
              <a:extLst>
                <a:ext uri="{FF2B5EF4-FFF2-40B4-BE49-F238E27FC236}">
                  <a16:creationId xmlns:a16="http://schemas.microsoft.com/office/drawing/2014/main" id="{636D1A90-DAC0-46DC-BB09-A1EF6B6CE731}"/>
                </a:ext>
              </a:extLst>
            </p:cNvPr>
            <p:cNvSpPr txBox="1">
              <a:spLocks noChangeArrowheads="1"/>
            </p:cNvSpPr>
            <p:nvPr/>
          </p:nvSpPr>
          <p:spPr bwMode="auto">
            <a:xfrm>
              <a:off x="3952113" y="3294759"/>
              <a:ext cx="1430694"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复制泡</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8148" name="Line 17">
              <a:extLst>
                <a:ext uri="{FF2B5EF4-FFF2-40B4-BE49-F238E27FC236}">
                  <a16:creationId xmlns:a16="http://schemas.microsoft.com/office/drawing/2014/main" id="{86C99D92-5B36-4232-AFE8-045E3E1B848C}"/>
                </a:ext>
              </a:extLst>
            </p:cNvPr>
            <p:cNvSpPr>
              <a:spLocks noChangeShapeType="1"/>
            </p:cNvSpPr>
            <p:nvPr/>
          </p:nvSpPr>
          <p:spPr bwMode="auto">
            <a:xfrm>
              <a:off x="4422710" y="2303077"/>
              <a:ext cx="208291" cy="20235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48149" name="Text Box 14">
              <a:extLst>
                <a:ext uri="{FF2B5EF4-FFF2-40B4-BE49-F238E27FC236}">
                  <a16:creationId xmlns:a16="http://schemas.microsoft.com/office/drawing/2014/main" id="{2D7E6446-669D-4627-8185-B11444D951D1}"/>
                </a:ext>
              </a:extLst>
            </p:cNvPr>
            <p:cNvSpPr txBox="1">
              <a:spLocks noChangeArrowheads="1"/>
            </p:cNvSpPr>
            <p:nvPr/>
          </p:nvSpPr>
          <p:spPr bwMode="auto">
            <a:xfrm>
              <a:off x="3645269" y="1840770"/>
              <a:ext cx="1430694"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复制起点</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8150" name="Text Box 20">
              <a:extLst>
                <a:ext uri="{FF2B5EF4-FFF2-40B4-BE49-F238E27FC236}">
                  <a16:creationId xmlns:a16="http://schemas.microsoft.com/office/drawing/2014/main" id="{322F8A35-D7FA-48F5-AD8C-D3022C3E9514}"/>
                </a:ext>
              </a:extLst>
            </p:cNvPr>
            <p:cNvSpPr txBox="1">
              <a:spLocks noChangeArrowheads="1"/>
            </p:cNvSpPr>
            <p:nvPr/>
          </p:nvSpPr>
          <p:spPr bwMode="auto">
            <a:xfrm>
              <a:off x="5495051" y="1797228"/>
              <a:ext cx="2351606"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母链（模板链）</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8151" name="Line 22">
              <a:extLst>
                <a:ext uri="{FF2B5EF4-FFF2-40B4-BE49-F238E27FC236}">
                  <a16:creationId xmlns:a16="http://schemas.microsoft.com/office/drawing/2014/main" id="{94807C2F-86BE-4E89-B45F-C335F0A8797D}"/>
                </a:ext>
              </a:extLst>
            </p:cNvPr>
            <p:cNvSpPr>
              <a:spLocks noChangeShapeType="1"/>
            </p:cNvSpPr>
            <p:nvPr/>
          </p:nvSpPr>
          <p:spPr bwMode="auto">
            <a:xfrm flipV="1">
              <a:off x="5821559" y="2233709"/>
              <a:ext cx="112710" cy="30887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48152" name="Text Box 20">
              <a:extLst>
                <a:ext uri="{FF2B5EF4-FFF2-40B4-BE49-F238E27FC236}">
                  <a16:creationId xmlns:a16="http://schemas.microsoft.com/office/drawing/2014/main" id="{4BB3CF05-4472-4CC9-BB78-71798612BDAC}"/>
                </a:ext>
              </a:extLst>
            </p:cNvPr>
            <p:cNvSpPr txBox="1">
              <a:spLocks noChangeArrowheads="1"/>
            </p:cNvSpPr>
            <p:nvPr/>
          </p:nvSpPr>
          <p:spPr bwMode="auto">
            <a:xfrm>
              <a:off x="5941141" y="3108360"/>
              <a:ext cx="804707"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dirty="0">
                  <a:solidFill>
                    <a:srgbClr val="000000"/>
                  </a:solidFill>
                  <a:latin typeface="黑体" panose="02010609060101010101" pitchFamily="49" charset="-122"/>
                  <a:ea typeface="黑体" panose="02010609060101010101" pitchFamily="49" charset="-122"/>
                  <a:sym typeface="Symbol" panose="05050102010706020507" pitchFamily="18" charset="2"/>
                </a:rPr>
                <a:t>子链</a:t>
              </a:r>
              <a:endParaRPr lang="en-US" altLang="zh-CN" sz="2400" b="1" dirty="0">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8153" name="Line 22">
              <a:extLst>
                <a:ext uri="{FF2B5EF4-FFF2-40B4-BE49-F238E27FC236}">
                  <a16:creationId xmlns:a16="http://schemas.microsoft.com/office/drawing/2014/main" id="{1C8E4718-B029-4FF2-BB60-1C6F8ACA6738}"/>
                </a:ext>
              </a:extLst>
            </p:cNvPr>
            <p:cNvSpPr>
              <a:spLocks noChangeShapeType="1"/>
            </p:cNvSpPr>
            <p:nvPr/>
          </p:nvSpPr>
          <p:spPr bwMode="auto">
            <a:xfrm>
              <a:off x="6042383" y="3004886"/>
              <a:ext cx="252670" cy="206949"/>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48154" name="Text Box 20">
              <a:extLst>
                <a:ext uri="{FF2B5EF4-FFF2-40B4-BE49-F238E27FC236}">
                  <a16:creationId xmlns:a16="http://schemas.microsoft.com/office/drawing/2014/main" id="{2E5B2F6F-8BFC-4D3E-A0A2-07E987A2D56D}"/>
                </a:ext>
              </a:extLst>
            </p:cNvPr>
            <p:cNvSpPr txBox="1">
              <a:spLocks noChangeArrowheads="1"/>
            </p:cNvSpPr>
            <p:nvPr/>
          </p:nvSpPr>
          <p:spPr bwMode="auto">
            <a:xfrm>
              <a:off x="6703046" y="3186967"/>
              <a:ext cx="1246542"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复制叉</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48155" name="Line 22">
              <a:extLst>
                <a:ext uri="{FF2B5EF4-FFF2-40B4-BE49-F238E27FC236}">
                  <a16:creationId xmlns:a16="http://schemas.microsoft.com/office/drawing/2014/main" id="{03697536-5268-4868-8385-ABF3B7A4452C}"/>
                </a:ext>
              </a:extLst>
            </p:cNvPr>
            <p:cNvSpPr>
              <a:spLocks noChangeShapeType="1"/>
            </p:cNvSpPr>
            <p:nvPr/>
          </p:nvSpPr>
          <p:spPr bwMode="auto">
            <a:xfrm>
              <a:off x="6937588" y="2975109"/>
              <a:ext cx="126335" cy="28565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48156" name="Text Box 31">
              <a:extLst>
                <a:ext uri="{FF2B5EF4-FFF2-40B4-BE49-F238E27FC236}">
                  <a16:creationId xmlns:a16="http://schemas.microsoft.com/office/drawing/2014/main" id="{81C193EC-E267-40A5-9D9C-B7EA480C1F66}"/>
                </a:ext>
              </a:extLst>
            </p:cNvPr>
            <p:cNvSpPr txBox="1">
              <a:spLocks noChangeArrowheads="1"/>
            </p:cNvSpPr>
            <p:nvPr/>
          </p:nvSpPr>
          <p:spPr bwMode="auto">
            <a:xfrm>
              <a:off x="10519024" y="1707122"/>
              <a:ext cx="1292020"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0.25 µm</a:t>
              </a:r>
            </a:p>
          </p:txBody>
        </p:sp>
        <p:sp>
          <p:nvSpPr>
            <p:cNvPr id="48157" name="Text Box 14">
              <a:extLst>
                <a:ext uri="{FF2B5EF4-FFF2-40B4-BE49-F238E27FC236}">
                  <a16:creationId xmlns:a16="http://schemas.microsoft.com/office/drawing/2014/main" id="{31035BC5-84AB-4DC7-9E28-3F9789BDEB7D}"/>
                </a:ext>
              </a:extLst>
            </p:cNvPr>
            <p:cNvSpPr txBox="1">
              <a:spLocks noChangeArrowheads="1"/>
            </p:cNvSpPr>
            <p:nvPr/>
          </p:nvSpPr>
          <p:spPr bwMode="auto">
            <a:xfrm>
              <a:off x="4745214" y="5530995"/>
              <a:ext cx="2709558"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两条子代</a:t>
              </a: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DNA</a:t>
              </a: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分子</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
        <p:nvSpPr>
          <p:cNvPr id="48131" name="矩形 2">
            <a:extLst>
              <a:ext uri="{FF2B5EF4-FFF2-40B4-BE49-F238E27FC236}">
                <a16:creationId xmlns:a16="http://schemas.microsoft.com/office/drawing/2014/main" id="{CFEE9986-9532-462C-927C-AAE612A5D14E}"/>
              </a:ext>
            </a:extLst>
          </p:cNvPr>
          <p:cNvSpPr>
            <a:spLocks noChangeArrowheads="1"/>
          </p:cNvSpPr>
          <p:nvPr/>
        </p:nvSpPr>
        <p:spPr bwMode="auto">
          <a:xfrm>
            <a:off x="569076" y="2045277"/>
            <a:ext cx="2649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latin typeface="黑体" panose="02010609060101010101" pitchFamily="49" charset="-122"/>
                <a:ea typeface="黑体" panose="02010609060101010101" pitchFamily="49" charset="-122"/>
              </a:rPr>
              <a:t>复制从复制起点解链，形成复制泡</a:t>
            </a:r>
          </a:p>
        </p:txBody>
      </p:sp>
      <p:sp>
        <p:nvSpPr>
          <p:cNvPr id="48132" name="矩形 3">
            <a:extLst>
              <a:ext uri="{FF2B5EF4-FFF2-40B4-BE49-F238E27FC236}">
                <a16:creationId xmlns:a16="http://schemas.microsoft.com/office/drawing/2014/main" id="{0A5D5AE3-E7AD-4DFB-B984-C3AE78AF8D47}"/>
              </a:ext>
            </a:extLst>
          </p:cNvPr>
          <p:cNvSpPr>
            <a:spLocks noChangeArrowheads="1"/>
          </p:cNvSpPr>
          <p:nvPr/>
        </p:nvSpPr>
        <p:spPr bwMode="auto">
          <a:xfrm>
            <a:off x="569076" y="3601027"/>
            <a:ext cx="309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latin typeface="黑体" panose="02010609060101010101" pitchFamily="49" charset="-122"/>
                <a:ea typeface="黑体" panose="02010609060101010101" pitchFamily="49" charset="-122"/>
              </a:rPr>
              <a:t>随着DNA复制双向进行，复制泡横向增大</a:t>
            </a:r>
          </a:p>
        </p:txBody>
      </p:sp>
      <p:sp>
        <p:nvSpPr>
          <p:cNvPr id="48133" name="矩形 4">
            <a:extLst>
              <a:ext uri="{FF2B5EF4-FFF2-40B4-BE49-F238E27FC236}">
                <a16:creationId xmlns:a16="http://schemas.microsoft.com/office/drawing/2014/main" id="{5F5614AF-5913-45A7-A977-4E6B6CC5B0B1}"/>
              </a:ext>
            </a:extLst>
          </p:cNvPr>
          <p:cNvSpPr>
            <a:spLocks noChangeArrowheads="1"/>
          </p:cNvSpPr>
          <p:nvPr/>
        </p:nvSpPr>
        <p:spPr bwMode="auto">
          <a:xfrm>
            <a:off x="611939" y="5069465"/>
            <a:ext cx="29035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400" b="1">
                <a:latin typeface="黑体" panose="02010609060101010101" pitchFamily="49" charset="-122"/>
                <a:ea typeface="黑体" panose="02010609060101010101" pitchFamily="49" charset="-122"/>
              </a:rPr>
              <a:t>最终，复制泡融合，子链的合成完成</a:t>
            </a:r>
          </a:p>
        </p:txBody>
      </p:sp>
      <p:grpSp>
        <p:nvGrpSpPr>
          <p:cNvPr id="48134" name="组合 5">
            <a:extLst>
              <a:ext uri="{FF2B5EF4-FFF2-40B4-BE49-F238E27FC236}">
                <a16:creationId xmlns:a16="http://schemas.microsoft.com/office/drawing/2014/main" id="{055B81D3-5BC5-41E1-9B2A-ABA1B81CCD83}"/>
              </a:ext>
            </a:extLst>
          </p:cNvPr>
          <p:cNvGrpSpPr>
            <a:grpSpLocks/>
          </p:cNvGrpSpPr>
          <p:nvPr/>
        </p:nvGrpSpPr>
        <p:grpSpPr bwMode="auto">
          <a:xfrm>
            <a:off x="254751" y="2134177"/>
            <a:ext cx="328613" cy="400050"/>
            <a:chOff x="1581494" y="3235308"/>
            <a:chExt cx="328616" cy="400752"/>
          </a:xfrm>
        </p:grpSpPr>
        <p:sp>
          <p:nvSpPr>
            <p:cNvPr id="48143" name="AutoShape 10">
              <a:extLst>
                <a:ext uri="{FF2B5EF4-FFF2-40B4-BE49-F238E27FC236}">
                  <a16:creationId xmlns:a16="http://schemas.microsoft.com/office/drawing/2014/main" id="{BD5C9791-DAEF-45B0-A825-CE56E1B1DDC3}"/>
                </a:ext>
              </a:extLst>
            </p:cNvPr>
            <p:cNvSpPr>
              <a:spLocks noChangeAspect="1" noChangeArrowheads="1"/>
            </p:cNvSpPr>
            <p:nvPr/>
          </p:nvSpPr>
          <p:spPr bwMode="auto">
            <a:xfrm>
              <a:off x="1595428" y="3278178"/>
              <a:ext cx="309375" cy="309375"/>
            </a:xfrm>
            <a:prstGeom prst="flowChartConnector">
              <a:avLst/>
            </a:prstGeom>
            <a:solidFill>
              <a:schemeClr val="hlink"/>
            </a:solidFill>
            <a:ln>
              <a:noFill/>
            </a:ln>
            <a:effectLst/>
            <a:extLst>
              <a:ext uri="{91240B29-F687-4F45-9708-019B960494DF}">
                <a14:hiddenLine xmlns:a14="http://schemas.microsoft.com/office/drawing/2010/main" w="254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zh-CN" altLang="en-US" sz="3300">
                <a:solidFill>
                  <a:srgbClr val="000000"/>
                </a:solidFill>
                <a:ea typeface="宋体" panose="02010600030101010101" pitchFamily="2" charset="-122"/>
                <a:sym typeface="Symbol" panose="05050102010706020507" pitchFamily="18" charset="2"/>
              </a:endParaRPr>
            </a:p>
          </p:txBody>
        </p:sp>
        <p:sp>
          <p:nvSpPr>
            <p:cNvPr id="48144" name="Text Box 11">
              <a:extLst>
                <a:ext uri="{FF2B5EF4-FFF2-40B4-BE49-F238E27FC236}">
                  <a16:creationId xmlns:a16="http://schemas.microsoft.com/office/drawing/2014/main" id="{F678EC03-E0C3-4B66-AABD-69191E37771E}"/>
                </a:ext>
              </a:extLst>
            </p:cNvPr>
            <p:cNvSpPr txBox="1">
              <a:spLocks noChangeAspect="1" noChangeArrowheads="1"/>
            </p:cNvSpPr>
            <p:nvPr/>
          </p:nvSpPr>
          <p:spPr bwMode="auto">
            <a:xfrm>
              <a:off x="1581494" y="3235308"/>
              <a:ext cx="328616"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000" b="1">
                  <a:solidFill>
                    <a:srgbClr val="FFFFFF"/>
                  </a:solidFill>
                  <a:ea typeface="宋体" panose="02010600030101010101" pitchFamily="2" charset="-122"/>
                  <a:sym typeface="Symbol" panose="05050102010706020507" pitchFamily="18" charset="2"/>
                </a:rPr>
                <a:t>1</a:t>
              </a:r>
            </a:p>
          </p:txBody>
        </p:sp>
      </p:grpSp>
      <p:grpSp>
        <p:nvGrpSpPr>
          <p:cNvPr id="48135" name="组合 6">
            <a:extLst>
              <a:ext uri="{FF2B5EF4-FFF2-40B4-BE49-F238E27FC236}">
                <a16:creationId xmlns:a16="http://schemas.microsoft.com/office/drawing/2014/main" id="{046A822D-9CF6-4B67-AEB5-717A109801C3}"/>
              </a:ext>
            </a:extLst>
          </p:cNvPr>
          <p:cNvGrpSpPr>
            <a:grpSpLocks/>
          </p:cNvGrpSpPr>
          <p:nvPr/>
        </p:nvGrpSpPr>
        <p:grpSpPr bwMode="auto">
          <a:xfrm>
            <a:off x="303964" y="3643890"/>
            <a:ext cx="328612" cy="401637"/>
            <a:chOff x="1581884" y="4161211"/>
            <a:chExt cx="328616" cy="400752"/>
          </a:xfrm>
        </p:grpSpPr>
        <p:sp>
          <p:nvSpPr>
            <p:cNvPr id="48141" name="AutoShape 12">
              <a:extLst>
                <a:ext uri="{FF2B5EF4-FFF2-40B4-BE49-F238E27FC236}">
                  <a16:creationId xmlns:a16="http://schemas.microsoft.com/office/drawing/2014/main" id="{81D7B554-CCDD-4D03-993B-47B53D301DDE}"/>
                </a:ext>
              </a:extLst>
            </p:cNvPr>
            <p:cNvSpPr>
              <a:spLocks noChangeAspect="1" noChangeArrowheads="1"/>
            </p:cNvSpPr>
            <p:nvPr/>
          </p:nvSpPr>
          <p:spPr bwMode="auto">
            <a:xfrm>
              <a:off x="1595818" y="4222740"/>
              <a:ext cx="309375" cy="309375"/>
            </a:xfrm>
            <a:prstGeom prst="flowChartConnector">
              <a:avLst/>
            </a:prstGeom>
            <a:solidFill>
              <a:schemeClr val="hlink"/>
            </a:solidFill>
            <a:ln>
              <a:noFill/>
            </a:ln>
            <a:effectLst/>
            <a:extLst>
              <a:ext uri="{91240B29-F687-4F45-9708-019B960494DF}">
                <a14:hiddenLine xmlns:a14="http://schemas.microsoft.com/office/drawing/2010/main" w="254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zh-CN" altLang="en-US" sz="3300">
                <a:solidFill>
                  <a:srgbClr val="000000"/>
                </a:solidFill>
                <a:ea typeface="宋体" panose="02010600030101010101" pitchFamily="2" charset="-122"/>
                <a:sym typeface="Symbol" panose="05050102010706020507" pitchFamily="18" charset="2"/>
              </a:endParaRPr>
            </a:p>
          </p:txBody>
        </p:sp>
        <p:sp>
          <p:nvSpPr>
            <p:cNvPr id="48142" name="Text Box 13">
              <a:extLst>
                <a:ext uri="{FF2B5EF4-FFF2-40B4-BE49-F238E27FC236}">
                  <a16:creationId xmlns:a16="http://schemas.microsoft.com/office/drawing/2014/main" id="{5830EF3F-671A-4394-B3C1-D3C7196B5DCC}"/>
                </a:ext>
              </a:extLst>
            </p:cNvPr>
            <p:cNvSpPr txBox="1">
              <a:spLocks noChangeAspect="1" noChangeArrowheads="1"/>
            </p:cNvSpPr>
            <p:nvPr/>
          </p:nvSpPr>
          <p:spPr bwMode="auto">
            <a:xfrm>
              <a:off x="1581884" y="4161211"/>
              <a:ext cx="328616"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000" b="1">
                  <a:solidFill>
                    <a:srgbClr val="FFFFFF"/>
                  </a:solidFill>
                  <a:ea typeface="宋体" panose="02010600030101010101" pitchFamily="2" charset="-122"/>
                  <a:sym typeface="Symbol" panose="05050102010706020507" pitchFamily="18" charset="2"/>
                </a:rPr>
                <a:t>2</a:t>
              </a:r>
            </a:p>
          </p:txBody>
        </p:sp>
      </p:grpSp>
      <p:grpSp>
        <p:nvGrpSpPr>
          <p:cNvPr id="48136" name="组合 7">
            <a:extLst>
              <a:ext uri="{FF2B5EF4-FFF2-40B4-BE49-F238E27FC236}">
                <a16:creationId xmlns:a16="http://schemas.microsoft.com/office/drawing/2014/main" id="{8304F302-16D5-4DAA-9FC3-D540A79FFE0E}"/>
              </a:ext>
            </a:extLst>
          </p:cNvPr>
          <p:cNvGrpSpPr>
            <a:grpSpLocks/>
          </p:cNvGrpSpPr>
          <p:nvPr/>
        </p:nvGrpSpPr>
        <p:grpSpPr bwMode="auto">
          <a:xfrm>
            <a:off x="329364" y="5147252"/>
            <a:ext cx="328612" cy="401638"/>
            <a:chOff x="1606894" y="5018071"/>
            <a:chExt cx="328616" cy="400752"/>
          </a:xfrm>
        </p:grpSpPr>
        <p:sp>
          <p:nvSpPr>
            <p:cNvPr id="48139" name="AutoShape 14">
              <a:extLst>
                <a:ext uri="{FF2B5EF4-FFF2-40B4-BE49-F238E27FC236}">
                  <a16:creationId xmlns:a16="http://schemas.microsoft.com/office/drawing/2014/main" id="{AEB4407D-2133-4852-A1A1-0BEC8D1F9B2D}"/>
                </a:ext>
              </a:extLst>
            </p:cNvPr>
            <p:cNvSpPr>
              <a:spLocks noChangeAspect="1" noChangeArrowheads="1"/>
            </p:cNvSpPr>
            <p:nvPr/>
          </p:nvSpPr>
          <p:spPr bwMode="auto">
            <a:xfrm>
              <a:off x="1620828" y="5060940"/>
              <a:ext cx="309375" cy="309375"/>
            </a:xfrm>
            <a:prstGeom prst="flowChartConnector">
              <a:avLst/>
            </a:prstGeom>
            <a:solidFill>
              <a:schemeClr val="hlink"/>
            </a:solidFill>
            <a:ln>
              <a:noFill/>
            </a:ln>
            <a:effectLst/>
            <a:extLst>
              <a:ext uri="{91240B29-F687-4F45-9708-019B960494DF}">
                <a14:hiddenLine xmlns:a14="http://schemas.microsoft.com/office/drawing/2010/main" w="254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zh-CN" altLang="en-US" sz="3300">
                <a:solidFill>
                  <a:srgbClr val="000000"/>
                </a:solidFill>
                <a:ea typeface="宋体" panose="02010600030101010101" pitchFamily="2" charset="-122"/>
                <a:sym typeface="Symbol" panose="05050102010706020507" pitchFamily="18" charset="2"/>
              </a:endParaRPr>
            </a:p>
          </p:txBody>
        </p:sp>
        <p:sp>
          <p:nvSpPr>
            <p:cNvPr id="48140" name="Text Box 15">
              <a:extLst>
                <a:ext uri="{FF2B5EF4-FFF2-40B4-BE49-F238E27FC236}">
                  <a16:creationId xmlns:a16="http://schemas.microsoft.com/office/drawing/2014/main" id="{69B24400-97AF-45EA-B76B-E27822043EE6}"/>
                </a:ext>
              </a:extLst>
            </p:cNvPr>
            <p:cNvSpPr txBox="1">
              <a:spLocks noChangeAspect="1" noChangeArrowheads="1"/>
            </p:cNvSpPr>
            <p:nvPr/>
          </p:nvSpPr>
          <p:spPr bwMode="auto">
            <a:xfrm>
              <a:off x="1606894" y="5018071"/>
              <a:ext cx="328616"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000" b="1">
                  <a:solidFill>
                    <a:srgbClr val="FFFFFF"/>
                  </a:solidFill>
                  <a:ea typeface="宋体" panose="02010600030101010101" pitchFamily="2" charset="-122"/>
                  <a:sym typeface="Symbol" panose="05050102010706020507" pitchFamily="18" charset="2"/>
                </a:rPr>
                <a:t>3</a:t>
              </a:r>
            </a:p>
          </p:txBody>
        </p:sp>
      </p:grpSp>
      <p:sp>
        <p:nvSpPr>
          <p:cNvPr id="48137" name="标题 2">
            <a:extLst>
              <a:ext uri="{FF2B5EF4-FFF2-40B4-BE49-F238E27FC236}">
                <a16:creationId xmlns:a16="http://schemas.microsoft.com/office/drawing/2014/main" id="{4072543C-BE9B-4333-A6DD-DACBDE18CB52}"/>
              </a:ext>
            </a:extLst>
          </p:cNvPr>
          <p:cNvSpPr>
            <a:spLocks noGrp="1"/>
          </p:cNvSpPr>
          <p:nvPr>
            <p:ph type="title"/>
          </p:nvPr>
        </p:nvSpPr>
        <p:spPr/>
        <p:txBody>
          <a:bodyPr/>
          <a:lstStyle/>
          <a:p>
            <a:r>
              <a:rPr lang="zh-CN" altLang="en-US" dirty="0"/>
              <a:t>真核生物采取多复制子复制</a:t>
            </a:r>
          </a:p>
        </p:txBody>
      </p:sp>
    </p:spTree>
    <p:extLst>
      <p:ext uri="{BB962C8B-B14F-4D97-AF65-F5344CB8AC3E}">
        <p14:creationId xmlns:p14="http://schemas.microsoft.com/office/powerpoint/2010/main" val="3480612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标题 1">
            <a:extLst>
              <a:ext uri="{FF2B5EF4-FFF2-40B4-BE49-F238E27FC236}">
                <a16:creationId xmlns:a16="http://schemas.microsoft.com/office/drawing/2014/main" id="{98B3DEBB-7B4C-4FC1-9707-F0DCEE49E418}"/>
              </a:ext>
            </a:extLst>
          </p:cNvPr>
          <p:cNvSpPr>
            <a:spLocks noGrp="1"/>
          </p:cNvSpPr>
          <p:nvPr>
            <p:ph type="title"/>
          </p:nvPr>
        </p:nvSpPr>
        <p:spPr/>
        <p:txBody>
          <a:bodyPr/>
          <a:lstStyle/>
          <a:p>
            <a:r>
              <a:rPr lang="en-US" altLang="zh-CN" dirty="0"/>
              <a:t>1. DNA</a:t>
            </a:r>
            <a:r>
              <a:rPr lang="zh-CN" altLang="en-US" dirty="0"/>
              <a:t>复制的三种可能模型</a:t>
            </a:r>
          </a:p>
        </p:txBody>
      </p:sp>
      <p:grpSp>
        <p:nvGrpSpPr>
          <p:cNvPr id="31747" name="组合 8">
            <a:extLst>
              <a:ext uri="{FF2B5EF4-FFF2-40B4-BE49-F238E27FC236}">
                <a16:creationId xmlns:a16="http://schemas.microsoft.com/office/drawing/2014/main" id="{D61526A5-CCA5-4A46-80FA-453C3442ED9A}"/>
              </a:ext>
            </a:extLst>
          </p:cNvPr>
          <p:cNvGrpSpPr>
            <a:grpSpLocks/>
          </p:cNvGrpSpPr>
          <p:nvPr/>
        </p:nvGrpSpPr>
        <p:grpSpPr bwMode="auto">
          <a:xfrm>
            <a:off x="1828800" y="1050925"/>
            <a:ext cx="8534400" cy="5514975"/>
            <a:chOff x="1828800" y="1050949"/>
            <a:chExt cx="8534400" cy="5514975"/>
          </a:xfrm>
        </p:grpSpPr>
        <p:grpSp>
          <p:nvGrpSpPr>
            <p:cNvPr id="31748" name="组合 4">
              <a:extLst>
                <a:ext uri="{FF2B5EF4-FFF2-40B4-BE49-F238E27FC236}">
                  <a16:creationId xmlns:a16="http://schemas.microsoft.com/office/drawing/2014/main" id="{0BC960AF-2107-411A-AC00-79AB3CBCE173}"/>
                </a:ext>
              </a:extLst>
            </p:cNvPr>
            <p:cNvGrpSpPr>
              <a:grpSpLocks/>
            </p:cNvGrpSpPr>
            <p:nvPr/>
          </p:nvGrpSpPr>
          <p:grpSpPr bwMode="auto">
            <a:xfrm>
              <a:off x="1828800" y="1050949"/>
              <a:ext cx="8534400" cy="5514975"/>
              <a:chOff x="1828800" y="1050949"/>
              <a:chExt cx="8534400" cy="5514975"/>
            </a:xfrm>
          </p:grpSpPr>
          <p:pic>
            <p:nvPicPr>
              <p:cNvPr id="31752" name="图片 2">
                <a:extLst>
                  <a:ext uri="{FF2B5EF4-FFF2-40B4-BE49-F238E27FC236}">
                    <a16:creationId xmlns:a16="http://schemas.microsoft.com/office/drawing/2014/main" id="{AB08C70F-0C50-4CDE-8630-88E05B0070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050949"/>
                <a:ext cx="8534400"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a:extLst>
                  <a:ext uri="{FF2B5EF4-FFF2-40B4-BE49-F238E27FC236}">
                    <a16:creationId xmlns:a16="http://schemas.microsoft.com/office/drawing/2014/main" id="{B807B351-82D4-4985-9C75-25CED7B8181C}"/>
                  </a:ext>
                </a:extLst>
              </p:cNvPr>
              <p:cNvSpPr/>
              <p:nvPr/>
            </p:nvSpPr>
            <p:spPr>
              <a:xfrm>
                <a:off x="8226425" y="6151587"/>
                <a:ext cx="1843088" cy="301625"/>
              </a:xfrm>
              <a:prstGeom prst="rect">
                <a:avLst/>
              </a:prstGeom>
              <a:solidFill>
                <a:srgbClr val="FEFA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矩形 6">
                <a:extLst>
                  <a:ext uri="{FF2B5EF4-FFF2-40B4-BE49-F238E27FC236}">
                    <a16:creationId xmlns:a16="http://schemas.microsoft.com/office/drawing/2014/main" id="{BA3CB452-867D-4592-B2E4-7857D752AC42}"/>
                  </a:ext>
                </a:extLst>
              </p:cNvPr>
              <p:cNvSpPr/>
              <p:nvPr/>
            </p:nvSpPr>
            <p:spPr>
              <a:xfrm>
                <a:off x="5400675" y="6151587"/>
                <a:ext cx="1914525" cy="301625"/>
              </a:xfrm>
              <a:prstGeom prst="rect">
                <a:avLst/>
              </a:prstGeom>
              <a:solidFill>
                <a:srgbClr val="FEFA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 name="矩形 7">
                <a:extLst>
                  <a:ext uri="{FF2B5EF4-FFF2-40B4-BE49-F238E27FC236}">
                    <a16:creationId xmlns:a16="http://schemas.microsoft.com/office/drawing/2014/main" id="{102FFA0B-C298-4554-8395-26AEAC9204DC}"/>
                  </a:ext>
                </a:extLst>
              </p:cNvPr>
              <p:cNvSpPr/>
              <p:nvPr/>
            </p:nvSpPr>
            <p:spPr>
              <a:xfrm>
                <a:off x="2355850" y="6151587"/>
                <a:ext cx="2287588" cy="301625"/>
              </a:xfrm>
              <a:prstGeom prst="rect">
                <a:avLst/>
              </a:prstGeom>
              <a:solidFill>
                <a:srgbClr val="FEFA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31749" name="文本框 5">
              <a:extLst>
                <a:ext uri="{FF2B5EF4-FFF2-40B4-BE49-F238E27FC236}">
                  <a16:creationId xmlns:a16="http://schemas.microsoft.com/office/drawing/2014/main" id="{DC3C0AE1-B946-4580-BD29-F2D922AE70B4}"/>
                </a:ext>
              </a:extLst>
            </p:cNvPr>
            <p:cNvSpPr txBox="1">
              <a:spLocks noChangeArrowheads="1"/>
            </p:cNvSpPr>
            <p:nvPr/>
          </p:nvSpPr>
          <p:spPr bwMode="auto">
            <a:xfrm>
              <a:off x="2715592" y="6112330"/>
              <a:ext cx="14860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b="1">
                  <a:latin typeface="黑体" panose="02010609060101010101" pitchFamily="49" charset="-122"/>
                  <a:ea typeface="黑体" panose="02010609060101010101" pitchFamily="49" charset="-122"/>
                </a:rPr>
                <a:t>半保留复制</a:t>
              </a:r>
            </a:p>
          </p:txBody>
        </p:sp>
        <p:sp>
          <p:nvSpPr>
            <p:cNvPr id="31750" name="文本框 10">
              <a:extLst>
                <a:ext uri="{FF2B5EF4-FFF2-40B4-BE49-F238E27FC236}">
                  <a16:creationId xmlns:a16="http://schemas.microsoft.com/office/drawing/2014/main" id="{2D3B6C17-C21C-4E24-BBC8-8F5B66A16F71}"/>
                </a:ext>
              </a:extLst>
            </p:cNvPr>
            <p:cNvSpPr txBox="1">
              <a:spLocks noChangeArrowheads="1"/>
            </p:cNvSpPr>
            <p:nvPr/>
          </p:nvSpPr>
          <p:spPr bwMode="auto">
            <a:xfrm>
              <a:off x="5560629" y="6096382"/>
              <a:ext cx="14860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b="1">
                  <a:latin typeface="黑体" panose="02010609060101010101" pitchFamily="49" charset="-122"/>
                  <a:ea typeface="黑体" panose="02010609060101010101" pitchFamily="49" charset="-122"/>
                </a:rPr>
                <a:t>弥散复制</a:t>
              </a:r>
            </a:p>
          </p:txBody>
        </p:sp>
        <p:sp>
          <p:nvSpPr>
            <p:cNvPr id="31751" name="文本框 11">
              <a:extLst>
                <a:ext uri="{FF2B5EF4-FFF2-40B4-BE49-F238E27FC236}">
                  <a16:creationId xmlns:a16="http://schemas.microsoft.com/office/drawing/2014/main" id="{0C9B5634-F823-46A9-B0B0-371AA213716E}"/>
                </a:ext>
              </a:extLst>
            </p:cNvPr>
            <p:cNvSpPr txBox="1">
              <a:spLocks noChangeArrowheads="1"/>
            </p:cNvSpPr>
            <p:nvPr/>
          </p:nvSpPr>
          <p:spPr bwMode="auto">
            <a:xfrm>
              <a:off x="8419020" y="6105247"/>
              <a:ext cx="14860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b="1">
                  <a:latin typeface="黑体" panose="02010609060101010101" pitchFamily="49" charset="-122"/>
                  <a:ea typeface="黑体" panose="02010609060101010101" pitchFamily="49" charset="-122"/>
                </a:rPr>
                <a:t>全保留复制</a:t>
              </a:r>
            </a:p>
          </p:txBody>
        </p:sp>
      </p:grpSp>
    </p:spTree>
    <p:extLst>
      <p:ext uri="{BB962C8B-B14F-4D97-AF65-F5344CB8AC3E}">
        <p14:creationId xmlns:p14="http://schemas.microsoft.com/office/powerpoint/2010/main" val="2756668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Line 2">
            <a:extLst>
              <a:ext uri="{FF2B5EF4-FFF2-40B4-BE49-F238E27FC236}">
                <a16:creationId xmlns:a16="http://schemas.microsoft.com/office/drawing/2014/main" id="{2DD7D965-21E6-4247-8898-C844561ABFBD}"/>
              </a:ext>
            </a:extLst>
          </p:cNvPr>
          <p:cNvSpPr>
            <a:spLocks noChangeShapeType="1"/>
          </p:cNvSpPr>
          <p:nvPr/>
        </p:nvSpPr>
        <p:spPr bwMode="auto">
          <a:xfrm>
            <a:off x="1634808" y="2024381"/>
            <a:ext cx="0" cy="4429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3" name="Line 3">
            <a:extLst>
              <a:ext uri="{FF2B5EF4-FFF2-40B4-BE49-F238E27FC236}">
                <a16:creationId xmlns:a16="http://schemas.microsoft.com/office/drawing/2014/main" id="{11E4AC05-81D3-4089-B22B-9AA1658C0109}"/>
              </a:ext>
            </a:extLst>
          </p:cNvPr>
          <p:cNvSpPr>
            <a:spLocks noChangeShapeType="1"/>
          </p:cNvSpPr>
          <p:nvPr/>
        </p:nvSpPr>
        <p:spPr bwMode="auto">
          <a:xfrm>
            <a:off x="10275570" y="2024381"/>
            <a:ext cx="0" cy="4429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4" name="Line 4">
            <a:extLst>
              <a:ext uri="{FF2B5EF4-FFF2-40B4-BE49-F238E27FC236}">
                <a16:creationId xmlns:a16="http://schemas.microsoft.com/office/drawing/2014/main" id="{5202B518-969A-4BAF-8520-17633C6DE97C}"/>
              </a:ext>
            </a:extLst>
          </p:cNvPr>
          <p:cNvSpPr>
            <a:spLocks noChangeShapeType="1"/>
          </p:cNvSpPr>
          <p:nvPr/>
        </p:nvSpPr>
        <p:spPr bwMode="auto">
          <a:xfrm>
            <a:off x="1634808" y="2467293"/>
            <a:ext cx="0" cy="615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5" name="Line 5">
            <a:extLst>
              <a:ext uri="{FF2B5EF4-FFF2-40B4-BE49-F238E27FC236}">
                <a16:creationId xmlns:a16="http://schemas.microsoft.com/office/drawing/2014/main" id="{E55C0196-DEE1-42C2-8FAE-0257E142BA7F}"/>
              </a:ext>
            </a:extLst>
          </p:cNvPr>
          <p:cNvSpPr>
            <a:spLocks noChangeShapeType="1"/>
          </p:cNvSpPr>
          <p:nvPr/>
        </p:nvSpPr>
        <p:spPr bwMode="auto">
          <a:xfrm>
            <a:off x="10275570" y="2467293"/>
            <a:ext cx="0" cy="615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6" name="Line 6">
            <a:extLst>
              <a:ext uri="{FF2B5EF4-FFF2-40B4-BE49-F238E27FC236}">
                <a16:creationId xmlns:a16="http://schemas.microsoft.com/office/drawing/2014/main" id="{63CA920E-2CC2-45EC-9B42-92610720FEFD}"/>
              </a:ext>
            </a:extLst>
          </p:cNvPr>
          <p:cNvSpPr>
            <a:spLocks noChangeShapeType="1"/>
          </p:cNvSpPr>
          <p:nvPr/>
        </p:nvSpPr>
        <p:spPr bwMode="auto">
          <a:xfrm>
            <a:off x="1634808" y="3083244"/>
            <a:ext cx="0" cy="3968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7" name="Line 7">
            <a:extLst>
              <a:ext uri="{FF2B5EF4-FFF2-40B4-BE49-F238E27FC236}">
                <a16:creationId xmlns:a16="http://schemas.microsoft.com/office/drawing/2014/main" id="{900A723D-76F3-419D-B122-2ACEE00EB0D4}"/>
              </a:ext>
            </a:extLst>
          </p:cNvPr>
          <p:cNvSpPr>
            <a:spLocks noChangeShapeType="1"/>
          </p:cNvSpPr>
          <p:nvPr/>
        </p:nvSpPr>
        <p:spPr bwMode="auto">
          <a:xfrm>
            <a:off x="10275570" y="3083244"/>
            <a:ext cx="0" cy="3968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8" name="Line 8">
            <a:extLst>
              <a:ext uri="{FF2B5EF4-FFF2-40B4-BE49-F238E27FC236}">
                <a16:creationId xmlns:a16="http://schemas.microsoft.com/office/drawing/2014/main" id="{EF7CA85B-D631-4629-8318-353E4A859335}"/>
              </a:ext>
            </a:extLst>
          </p:cNvPr>
          <p:cNvSpPr>
            <a:spLocks noChangeShapeType="1"/>
          </p:cNvSpPr>
          <p:nvPr/>
        </p:nvSpPr>
        <p:spPr bwMode="auto">
          <a:xfrm>
            <a:off x="1634808" y="3480118"/>
            <a:ext cx="0" cy="615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49" name="Line 9">
            <a:extLst>
              <a:ext uri="{FF2B5EF4-FFF2-40B4-BE49-F238E27FC236}">
                <a16:creationId xmlns:a16="http://schemas.microsoft.com/office/drawing/2014/main" id="{00FA3913-9F5D-486A-ADD3-46B747FEA027}"/>
              </a:ext>
            </a:extLst>
          </p:cNvPr>
          <p:cNvSpPr>
            <a:spLocks noChangeShapeType="1"/>
          </p:cNvSpPr>
          <p:nvPr/>
        </p:nvSpPr>
        <p:spPr bwMode="auto">
          <a:xfrm>
            <a:off x="10275570" y="3480118"/>
            <a:ext cx="0" cy="615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50" name="Line 10">
            <a:extLst>
              <a:ext uri="{FF2B5EF4-FFF2-40B4-BE49-F238E27FC236}">
                <a16:creationId xmlns:a16="http://schemas.microsoft.com/office/drawing/2014/main" id="{D288367F-7E63-405E-8277-F14D56E62997}"/>
              </a:ext>
            </a:extLst>
          </p:cNvPr>
          <p:cNvSpPr>
            <a:spLocks noChangeShapeType="1"/>
          </p:cNvSpPr>
          <p:nvPr/>
        </p:nvSpPr>
        <p:spPr bwMode="auto">
          <a:xfrm>
            <a:off x="1634808" y="4096069"/>
            <a:ext cx="0" cy="4460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51" name="Line 11">
            <a:extLst>
              <a:ext uri="{FF2B5EF4-FFF2-40B4-BE49-F238E27FC236}">
                <a16:creationId xmlns:a16="http://schemas.microsoft.com/office/drawing/2014/main" id="{C478FD5C-AE5E-4869-A8F6-DC43D65F21A5}"/>
              </a:ext>
            </a:extLst>
          </p:cNvPr>
          <p:cNvSpPr>
            <a:spLocks noChangeShapeType="1"/>
          </p:cNvSpPr>
          <p:nvPr/>
        </p:nvSpPr>
        <p:spPr bwMode="auto">
          <a:xfrm>
            <a:off x="10275570" y="4096069"/>
            <a:ext cx="0" cy="4460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52" name="Line 12">
            <a:extLst>
              <a:ext uri="{FF2B5EF4-FFF2-40B4-BE49-F238E27FC236}">
                <a16:creationId xmlns:a16="http://schemas.microsoft.com/office/drawing/2014/main" id="{6270933F-B08E-436A-9FC8-180FA26145CE}"/>
              </a:ext>
            </a:extLst>
          </p:cNvPr>
          <p:cNvSpPr>
            <a:spLocks noChangeShapeType="1"/>
          </p:cNvSpPr>
          <p:nvPr/>
        </p:nvSpPr>
        <p:spPr bwMode="auto">
          <a:xfrm>
            <a:off x="1634808" y="4542156"/>
            <a:ext cx="0" cy="3968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53" name="Line 13">
            <a:extLst>
              <a:ext uri="{FF2B5EF4-FFF2-40B4-BE49-F238E27FC236}">
                <a16:creationId xmlns:a16="http://schemas.microsoft.com/office/drawing/2014/main" id="{730E2614-50B4-4E71-B2FA-9345382ABF0A}"/>
              </a:ext>
            </a:extLst>
          </p:cNvPr>
          <p:cNvSpPr>
            <a:spLocks noChangeShapeType="1"/>
          </p:cNvSpPr>
          <p:nvPr/>
        </p:nvSpPr>
        <p:spPr bwMode="auto">
          <a:xfrm>
            <a:off x="10275570" y="4542156"/>
            <a:ext cx="0" cy="3968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54" name="Line 14">
            <a:extLst>
              <a:ext uri="{FF2B5EF4-FFF2-40B4-BE49-F238E27FC236}">
                <a16:creationId xmlns:a16="http://schemas.microsoft.com/office/drawing/2014/main" id="{7CF538D8-ADB6-4D32-BD8D-DD106BFD60D1}"/>
              </a:ext>
            </a:extLst>
          </p:cNvPr>
          <p:cNvSpPr>
            <a:spLocks noChangeShapeType="1"/>
          </p:cNvSpPr>
          <p:nvPr/>
        </p:nvSpPr>
        <p:spPr bwMode="auto">
          <a:xfrm>
            <a:off x="1634808" y="4939030"/>
            <a:ext cx="0" cy="615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12655" name="Line 15">
            <a:extLst>
              <a:ext uri="{FF2B5EF4-FFF2-40B4-BE49-F238E27FC236}">
                <a16:creationId xmlns:a16="http://schemas.microsoft.com/office/drawing/2014/main" id="{ACD3E727-2A59-4AA1-94D2-C9683C5DF71C}"/>
              </a:ext>
            </a:extLst>
          </p:cNvPr>
          <p:cNvSpPr>
            <a:spLocks noChangeShapeType="1"/>
          </p:cNvSpPr>
          <p:nvPr/>
        </p:nvSpPr>
        <p:spPr bwMode="auto">
          <a:xfrm>
            <a:off x="10275570" y="4939030"/>
            <a:ext cx="0" cy="615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wrap="square" lIns="90000" tIns="46800" rIns="90000" bIns="46800">
            <a:spAutoFit/>
          </a:bodyPr>
          <a:lstStyle/>
          <a:p>
            <a:endParaRPr lang="zh-CN" altLang="en-US" sz="2000"/>
          </a:p>
        </p:txBody>
      </p:sp>
      <p:sp>
        <p:nvSpPr>
          <p:cNvPr id="14353" name="Rectangle 16">
            <a:extLst>
              <a:ext uri="{FF2B5EF4-FFF2-40B4-BE49-F238E27FC236}">
                <a16:creationId xmlns:a16="http://schemas.microsoft.com/office/drawing/2014/main" id="{A87D7E47-9611-4787-A949-2C915F694403}"/>
              </a:ext>
            </a:extLst>
          </p:cNvPr>
          <p:cNvSpPr>
            <a:spLocks noChangeArrowheads="1"/>
          </p:cNvSpPr>
          <p:nvPr/>
        </p:nvSpPr>
        <p:spPr bwMode="auto">
          <a:xfrm>
            <a:off x="1277937" y="54114"/>
            <a:ext cx="8675688"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多种酶参与</a:t>
            </a:r>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解链和稳定单链状态</a:t>
            </a:r>
          </a:p>
        </p:txBody>
      </p:sp>
      <p:sp>
        <p:nvSpPr>
          <p:cNvPr id="112657" name="TextBox 17">
            <a:extLst>
              <a:ext uri="{FF2B5EF4-FFF2-40B4-BE49-F238E27FC236}">
                <a16:creationId xmlns:a16="http://schemas.microsoft.com/office/drawing/2014/main" id="{4C8455F7-A188-41F6-BD78-2EFF0EFBFBE7}"/>
              </a:ext>
            </a:extLst>
          </p:cNvPr>
          <p:cNvSpPr txBox="1">
            <a:spLocks noChangeArrowheads="1"/>
          </p:cNvSpPr>
          <p:nvPr/>
        </p:nvSpPr>
        <p:spPr bwMode="auto">
          <a:xfrm>
            <a:off x="3116581" y="936874"/>
            <a:ext cx="53825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0"/>
              </a:spcBef>
              <a:buClrTx/>
              <a:buFontTx/>
              <a:buNone/>
            </a:pPr>
            <a:r>
              <a:rPr lang="zh-CN" altLang="en-US" sz="2800" dirty="0">
                <a:solidFill>
                  <a:schemeClr val="tx1"/>
                </a:solidFill>
                <a:latin typeface="微软雅黑" panose="020B0503020204020204" pitchFamily="34" charset="-122"/>
                <a:ea typeface="微软雅黑" panose="020B0503020204020204" pitchFamily="34" charset="-122"/>
              </a:rPr>
              <a:t>原核生物复制起始的相关蛋白质</a:t>
            </a:r>
          </a:p>
        </p:txBody>
      </p:sp>
      <p:graphicFrame>
        <p:nvGraphicFramePr>
          <p:cNvPr id="19" name="表格 18">
            <a:extLst>
              <a:ext uri="{FF2B5EF4-FFF2-40B4-BE49-F238E27FC236}">
                <a16:creationId xmlns:a16="http://schemas.microsoft.com/office/drawing/2014/main" id="{42096DD7-2D61-4A21-9F27-F014AE972C90}"/>
              </a:ext>
            </a:extLst>
          </p:cNvPr>
          <p:cNvGraphicFramePr>
            <a:graphicFrameLocks noGrp="1"/>
          </p:cNvGraphicFramePr>
          <p:nvPr>
            <p:extLst>
              <p:ext uri="{D42A27DB-BD31-4B8C-83A1-F6EECF244321}">
                <p14:modId xmlns:p14="http://schemas.microsoft.com/office/powerpoint/2010/main" val="2772999641"/>
              </p:ext>
            </p:extLst>
          </p:nvPr>
        </p:nvGraphicFramePr>
        <p:xfrm>
          <a:off x="1187611" y="1486328"/>
          <a:ext cx="9816777" cy="5219479"/>
        </p:xfrm>
        <a:graphic>
          <a:graphicData uri="http://schemas.openxmlformats.org/drawingml/2006/table">
            <a:tbl>
              <a:tblPr firstRow="1" bandRow="1">
                <a:tableStyleId>{5C22544A-7EE6-4342-B048-85BDC9FD1C3A}</a:tableStyleId>
              </a:tblPr>
              <a:tblGrid>
                <a:gridCol w="2454193">
                  <a:extLst>
                    <a:ext uri="{9D8B030D-6E8A-4147-A177-3AD203B41FA5}">
                      <a16:colId xmlns:a16="http://schemas.microsoft.com/office/drawing/2014/main" val="20000"/>
                    </a:ext>
                  </a:extLst>
                </a:gridCol>
                <a:gridCol w="3445911">
                  <a:extLst>
                    <a:ext uri="{9D8B030D-6E8A-4147-A177-3AD203B41FA5}">
                      <a16:colId xmlns:a16="http://schemas.microsoft.com/office/drawing/2014/main" val="20001"/>
                    </a:ext>
                  </a:extLst>
                </a:gridCol>
                <a:gridCol w="3916673">
                  <a:extLst>
                    <a:ext uri="{9D8B030D-6E8A-4147-A177-3AD203B41FA5}">
                      <a16:colId xmlns:a16="http://schemas.microsoft.com/office/drawing/2014/main" val="20002"/>
                    </a:ext>
                  </a:extLst>
                </a:gridCol>
              </a:tblGrid>
              <a:tr h="580627">
                <a:tc>
                  <a:txBody>
                    <a:bodyPr/>
                    <a:lstStyle/>
                    <a:p>
                      <a:pPr algn="ctr"/>
                      <a:r>
                        <a:rPr lang="zh-CN" altLang="en-US" sz="2800" dirty="0">
                          <a:solidFill>
                            <a:schemeClr val="bg1"/>
                          </a:solidFill>
                        </a:rPr>
                        <a:t>蛋白质</a:t>
                      </a:r>
                    </a:p>
                  </a:txBody>
                  <a:tcPr marT="45686" marB="45686"/>
                </a:tc>
                <a:tc>
                  <a:txBody>
                    <a:bodyPr/>
                    <a:lstStyle/>
                    <a:p>
                      <a:pPr algn="ctr"/>
                      <a:r>
                        <a:rPr lang="zh-CN" altLang="en-US" sz="2800" dirty="0">
                          <a:solidFill>
                            <a:schemeClr val="bg1"/>
                          </a:solidFill>
                        </a:rPr>
                        <a:t>通用名</a:t>
                      </a:r>
                    </a:p>
                  </a:txBody>
                  <a:tcPr marT="45686" marB="45686"/>
                </a:tc>
                <a:tc>
                  <a:txBody>
                    <a:bodyPr/>
                    <a:lstStyle/>
                    <a:p>
                      <a:pPr algn="ctr"/>
                      <a:r>
                        <a:rPr lang="zh-CN" altLang="en-US" sz="2800" dirty="0">
                          <a:solidFill>
                            <a:schemeClr val="bg1"/>
                          </a:solidFill>
                        </a:rPr>
                        <a:t>功能</a:t>
                      </a:r>
                    </a:p>
                  </a:txBody>
                  <a:tcPr marT="45686" marB="45686"/>
                </a:tc>
                <a:extLst>
                  <a:ext uri="{0D108BD9-81ED-4DB2-BD59-A6C34878D82A}">
                    <a16:rowId xmlns:a16="http://schemas.microsoft.com/office/drawing/2014/main" val="10000"/>
                  </a:ext>
                </a:extLst>
              </a:tr>
              <a:tr h="5806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chemeClr val="tx1"/>
                          </a:solidFill>
                          <a:latin typeface="Times New Roman" pitchFamily="18" charset="0"/>
                          <a:cs typeface="Times New Roman" pitchFamily="18" charset="0"/>
                        </a:rPr>
                        <a:t>Dna</a:t>
                      </a:r>
                      <a:r>
                        <a:rPr lang="en-US" altLang="zh-CN" sz="2800" b="1" dirty="0">
                          <a:solidFill>
                            <a:schemeClr val="tx1"/>
                          </a:solidFill>
                          <a:latin typeface="Times New Roman" pitchFamily="18" charset="0"/>
                          <a:cs typeface="Times New Roman" pitchFamily="18" charset="0"/>
                        </a:rPr>
                        <a:t> A</a:t>
                      </a: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algn="ctr"/>
                      <a:r>
                        <a:rPr lang="zh-CN" altLang="en-US" sz="2800" b="1" dirty="0">
                          <a:solidFill>
                            <a:schemeClr val="tx1"/>
                          </a:solidFill>
                          <a:latin typeface="Times New Roman" pitchFamily="18" charset="0"/>
                          <a:cs typeface="Times New Roman" pitchFamily="18" charset="0"/>
                        </a:rPr>
                        <a:t>起始蛋白</a:t>
                      </a:r>
                    </a:p>
                  </a:txBody>
                  <a:tcPr marT="45686" marB="45686"/>
                </a:tc>
                <a:tc>
                  <a:txBody>
                    <a:bodyPr/>
                    <a:lstStyle/>
                    <a:p>
                      <a:pPr algn="l"/>
                      <a:r>
                        <a:rPr lang="zh-CN" altLang="en-US" sz="2800" b="1" dirty="0">
                          <a:solidFill>
                            <a:schemeClr val="tx1"/>
                          </a:solidFill>
                          <a:latin typeface="Times New Roman" pitchFamily="18" charset="0"/>
                          <a:cs typeface="Times New Roman" pitchFamily="18" charset="0"/>
                        </a:rPr>
                        <a:t>辨认起始点，</a:t>
                      </a:r>
                      <a:r>
                        <a:rPr lang="zh-CN" altLang="en-US" sz="2800" b="1" kern="1200" dirty="0">
                          <a:solidFill>
                            <a:schemeClr val="tx1"/>
                          </a:solidFill>
                          <a:latin typeface="Times New Roman" pitchFamily="18" charset="0"/>
                          <a:ea typeface="+mn-ea"/>
                          <a:cs typeface="Times New Roman" pitchFamily="18" charset="0"/>
                        </a:rPr>
                        <a:t>水解</a:t>
                      </a:r>
                      <a:r>
                        <a:rPr lang="en-US" altLang="zh-CN" sz="2800" b="1" kern="1200" dirty="0">
                          <a:solidFill>
                            <a:schemeClr val="tx1"/>
                          </a:solidFill>
                          <a:latin typeface="Times New Roman" pitchFamily="18" charset="0"/>
                          <a:ea typeface="+mn-ea"/>
                          <a:cs typeface="Times New Roman" pitchFamily="18" charset="0"/>
                        </a:rPr>
                        <a:t>ATP</a:t>
                      </a:r>
                      <a:r>
                        <a:rPr lang="zh-CN" altLang="en-US" sz="2800" b="1" kern="1200" dirty="0">
                          <a:solidFill>
                            <a:schemeClr val="tx1"/>
                          </a:solidFill>
                          <a:latin typeface="Times New Roman" pitchFamily="18" charset="0"/>
                          <a:ea typeface="+mn-ea"/>
                          <a:cs typeface="Times New Roman" pitchFamily="18" charset="0"/>
                        </a:rPr>
                        <a:t>，促使</a:t>
                      </a:r>
                      <a:r>
                        <a:rPr lang="en-US" altLang="zh-CN" sz="2800" b="1" kern="1200" dirty="0">
                          <a:solidFill>
                            <a:schemeClr val="tx1"/>
                          </a:solidFill>
                          <a:latin typeface="Times New Roman" pitchFamily="18" charset="0"/>
                          <a:ea typeface="+mn-ea"/>
                          <a:cs typeface="Times New Roman" pitchFamily="18" charset="0"/>
                        </a:rPr>
                        <a:t>DNA</a:t>
                      </a:r>
                      <a:r>
                        <a:rPr lang="zh-CN" altLang="en-US" sz="2800" b="1" kern="1200" dirty="0">
                          <a:solidFill>
                            <a:schemeClr val="tx1"/>
                          </a:solidFill>
                          <a:latin typeface="Times New Roman" pitchFamily="18" charset="0"/>
                          <a:ea typeface="+mn-ea"/>
                          <a:cs typeface="Times New Roman" pitchFamily="18" charset="0"/>
                        </a:rPr>
                        <a:t>双链起始点解开</a:t>
                      </a:r>
                    </a:p>
                  </a:txBody>
                  <a:tcPr marT="45686" marB="45686"/>
                </a:tc>
                <a:extLst>
                  <a:ext uri="{0D108BD9-81ED-4DB2-BD59-A6C34878D82A}">
                    <a16:rowId xmlns:a16="http://schemas.microsoft.com/office/drawing/2014/main" val="10001"/>
                  </a:ext>
                </a:extLst>
              </a:tr>
              <a:tr h="5806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chemeClr val="tx1"/>
                          </a:solidFill>
                          <a:latin typeface="Times New Roman" pitchFamily="18" charset="0"/>
                          <a:cs typeface="Times New Roman" pitchFamily="18" charset="0"/>
                        </a:rPr>
                        <a:t>Dna</a:t>
                      </a:r>
                      <a:r>
                        <a:rPr lang="en-US" altLang="zh-CN" sz="2800" b="1" dirty="0">
                          <a:solidFill>
                            <a:schemeClr val="tx1"/>
                          </a:solidFill>
                          <a:latin typeface="Times New Roman" pitchFamily="18" charset="0"/>
                          <a:cs typeface="Times New Roman" pitchFamily="18" charset="0"/>
                        </a:rPr>
                        <a:t> B</a:t>
                      </a: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800" b="1" dirty="0">
                          <a:solidFill>
                            <a:schemeClr val="tx1"/>
                          </a:solidFill>
                          <a:latin typeface="Times New Roman" pitchFamily="18" charset="0"/>
                          <a:cs typeface="Times New Roman" pitchFamily="18" charset="0"/>
                        </a:rPr>
                        <a:t>解旋酶</a:t>
                      </a:r>
                    </a:p>
                  </a:txBody>
                  <a:tcPr marT="45686" marB="45686"/>
                </a:tc>
                <a:tc>
                  <a:txBody>
                    <a:bodyPr/>
                    <a:lstStyle/>
                    <a:p>
                      <a:pPr algn="l"/>
                      <a:r>
                        <a:rPr lang="zh-CN" altLang="en-US" sz="2800" b="1" dirty="0">
                          <a:solidFill>
                            <a:schemeClr val="tx1"/>
                          </a:solidFill>
                          <a:latin typeface="Times New Roman" pitchFamily="18" charset="0"/>
                          <a:cs typeface="Times New Roman" pitchFamily="18" charset="0"/>
                        </a:rPr>
                        <a:t>解开</a:t>
                      </a:r>
                      <a:r>
                        <a:rPr lang="en-US" altLang="zh-CN" sz="2800" b="1" dirty="0">
                          <a:solidFill>
                            <a:schemeClr val="tx1"/>
                          </a:solidFill>
                          <a:latin typeface="Times New Roman" pitchFamily="18" charset="0"/>
                          <a:cs typeface="Times New Roman" pitchFamily="18" charset="0"/>
                        </a:rPr>
                        <a:t>DNA</a:t>
                      </a:r>
                      <a:r>
                        <a:rPr lang="zh-CN" altLang="en-US" sz="2800" b="1" dirty="0">
                          <a:solidFill>
                            <a:schemeClr val="tx1"/>
                          </a:solidFill>
                          <a:latin typeface="Times New Roman" pitchFamily="18" charset="0"/>
                          <a:cs typeface="Times New Roman" pitchFamily="18" charset="0"/>
                        </a:rPr>
                        <a:t>双链</a:t>
                      </a:r>
                    </a:p>
                  </a:txBody>
                  <a:tcPr marT="45686" marB="45686"/>
                </a:tc>
                <a:extLst>
                  <a:ext uri="{0D108BD9-81ED-4DB2-BD59-A6C34878D82A}">
                    <a16:rowId xmlns:a16="http://schemas.microsoft.com/office/drawing/2014/main" val="10002"/>
                  </a:ext>
                </a:extLst>
              </a:tr>
              <a:tr h="5806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chemeClr val="tx1"/>
                          </a:solidFill>
                          <a:latin typeface="Times New Roman" pitchFamily="18" charset="0"/>
                          <a:cs typeface="Times New Roman" pitchFamily="18" charset="0"/>
                        </a:rPr>
                        <a:t>Dna</a:t>
                      </a:r>
                      <a:r>
                        <a:rPr lang="en-US" altLang="zh-CN" sz="2800" b="1" dirty="0">
                          <a:solidFill>
                            <a:schemeClr val="tx1"/>
                          </a:solidFill>
                          <a:latin typeface="Times New Roman" pitchFamily="18" charset="0"/>
                          <a:cs typeface="Times New Roman" pitchFamily="18" charset="0"/>
                        </a:rPr>
                        <a:t> C</a:t>
                      </a: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algn="ct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800" b="1" dirty="0">
                          <a:solidFill>
                            <a:schemeClr val="tx1"/>
                          </a:solidFill>
                          <a:latin typeface="Times New Roman" pitchFamily="18" charset="0"/>
                          <a:cs typeface="Times New Roman" pitchFamily="18" charset="0"/>
                        </a:rPr>
                        <a:t>运送和协同</a:t>
                      </a:r>
                      <a:r>
                        <a:rPr lang="en-US" altLang="zh-CN" sz="2800" b="1" dirty="0" err="1">
                          <a:solidFill>
                            <a:schemeClr val="tx1"/>
                          </a:solidFill>
                          <a:latin typeface="Times New Roman" pitchFamily="18" charset="0"/>
                          <a:cs typeface="Times New Roman" pitchFamily="18" charset="0"/>
                        </a:rPr>
                        <a:t>Dna</a:t>
                      </a:r>
                      <a:r>
                        <a:rPr lang="en-US" altLang="zh-CN" sz="2800" b="1" dirty="0">
                          <a:solidFill>
                            <a:schemeClr val="tx1"/>
                          </a:solidFill>
                          <a:latin typeface="Times New Roman" pitchFamily="18" charset="0"/>
                          <a:cs typeface="Times New Roman" pitchFamily="18" charset="0"/>
                        </a:rPr>
                        <a:t> B</a:t>
                      </a:r>
                      <a:endParaRPr lang="zh-CN" altLang="en-US" sz="2800" b="1" dirty="0">
                        <a:solidFill>
                          <a:schemeClr val="tx1"/>
                        </a:solidFill>
                        <a:latin typeface="Times New Roman" pitchFamily="18" charset="0"/>
                        <a:cs typeface="Times New Roman" pitchFamily="18" charset="0"/>
                      </a:endParaRPr>
                    </a:p>
                  </a:txBody>
                  <a:tcPr marT="45686" marB="45686"/>
                </a:tc>
                <a:extLst>
                  <a:ext uri="{0D108BD9-81ED-4DB2-BD59-A6C34878D82A}">
                    <a16:rowId xmlns:a16="http://schemas.microsoft.com/office/drawing/2014/main" val="10003"/>
                  </a:ext>
                </a:extLst>
              </a:tr>
              <a:tr h="5806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tx1"/>
                          </a:solidFill>
                          <a:latin typeface="Times New Roman" pitchFamily="18" charset="0"/>
                          <a:cs typeface="Times New Roman" pitchFamily="18" charset="0"/>
                        </a:rPr>
                        <a:t>SSB</a:t>
                      </a: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800" b="1" dirty="0">
                          <a:solidFill>
                            <a:schemeClr val="tx1"/>
                          </a:solidFill>
                          <a:latin typeface="Times New Roman" pitchFamily="18" charset="0"/>
                          <a:cs typeface="Times New Roman" pitchFamily="18" charset="0"/>
                        </a:rPr>
                        <a:t>单链</a:t>
                      </a:r>
                      <a:r>
                        <a:rPr lang="en-US" altLang="zh-CN" sz="2800" b="1" dirty="0">
                          <a:solidFill>
                            <a:schemeClr val="tx1"/>
                          </a:solidFill>
                          <a:latin typeface="Times New Roman" pitchFamily="18" charset="0"/>
                          <a:cs typeface="Times New Roman" pitchFamily="18" charset="0"/>
                        </a:rPr>
                        <a:t>DNA</a:t>
                      </a:r>
                      <a:r>
                        <a:rPr lang="zh-CN" altLang="en-US" sz="2800" b="1" dirty="0">
                          <a:solidFill>
                            <a:schemeClr val="tx1"/>
                          </a:solidFill>
                          <a:latin typeface="Times New Roman" pitchFamily="18" charset="0"/>
                          <a:cs typeface="Times New Roman" pitchFamily="18" charset="0"/>
                        </a:rPr>
                        <a:t>结合蛋白</a:t>
                      </a:r>
                    </a:p>
                  </a:txBody>
                  <a:tcPr marT="45686" marB="4568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800" b="1" dirty="0">
                          <a:solidFill>
                            <a:schemeClr val="tx1"/>
                          </a:solidFill>
                          <a:latin typeface="Times New Roman" pitchFamily="18" charset="0"/>
                          <a:cs typeface="Times New Roman" pitchFamily="18" charset="0"/>
                        </a:rPr>
                        <a:t>稳定已解开的单链</a:t>
                      </a:r>
                    </a:p>
                  </a:txBody>
                  <a:tcPr marT="45686" marB="45686"/>
                </a:tc>
                <a:extLst>
                  <a:ext uri="{0D108BD9-81ED-4DB2-BD59-A6C34878D82A}">
                    <a16:rowId xmlns:a16="http://schemas.microsoft.com/office/drawing/2014/main" val="10004"/>
                  </a:ext>
                </a:extLst>
              </a:tr>
              <a:tr h="5806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chemeClr val="tx1"/>
                          </a:solidFill>
                          <a:latin typeface="Times New Roman" pitchFamily="18" charset="0"/>
                          <a:cs typeface="Times New Roman" pitchFamily="18" charset="0"/>
                        </a:rPr>
                        <a:t>Dna</a:t>
                      </a:r>
                      <a:r>
                        <a:rPr lang="en-US" altLang="zh-CN" sz="2800" b="1" dirty="0">
                          <a:solidFill>
                            <a:schemeClr val="tx1"/>
                          </a:solidFill>
                          <a:latin typeface="Times New Roman" pitchFamily="18" charset="0"/>
                          <a:cs typeface="Times New Roman" pitchFamily="18" charset="0"/>
                        </a:rPr>
                        <a:t> G</a:t>
                      </a: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algn="ctr"/>
                      <a:r>
                        <a:rPr lang="zh-CN" altLang="en-US" sz="2800" b="1" dirty="0">
                          <a:solidFill>
                            <a:schemeClr val="tx1"/>
                          </a:solidFill>
                          <a:latin typeface="Times New Roman" pitchFamily="18" charset="0"/>
                          <a:cs typeface="Times New Roman" pitchFamily="18" charset="0"/>
                        </a:rPr>
                        <a:t>引物酶</a:t>
                      </a:r>
                    </a:p>
                  </a:txBody>
                  <a:tcPr marT="45686" marB="45686"/>
                </a:tc>
                <a:tc>
                  <a:txBody>
                    <a:bodyPr/>
                    <a:lstStyle/>
                    <a:p>
                      <a:pPr algn="l"/>
                      <a:r>
                        <a:rPr lang="zh-CN" altLang="en-US" sz="2800" b="1" dirty="0">
                          <a:solidFill>
                            <a:schemeClr val="tx1"/>
                          </a:solidFill>
                          <a:latin typeface="Times New Roman" pitchFamily="18" charset="0"/>
                          <a:cs typeface="Times New Roman" pitchFamily="18" charset="0"/>
                        </a:rPr>
                        <a:t>催化</a:t>
                      </a:r>
                      <a:r>
                        <a:rPr lang="en-US" altLang="zh-CN" sz="2800" b="1" dirty="0">
                          <a:solidFill>
                            <a:schemeClr val="tx1"/>
                          </a:solidFill>
                          <a:latin typeface="Times New Roman" pitchFamily="18" charset="0"/>
                          <a:cs typeface="Times New Roman" pitchFamily="18" charset="0"/>
                        </a:rPr>
                        <a:t>RNA</a:t>
                      </a:r>
                      <a:r>
                        <a:rPr lang="zh-CN" altLang="en-US" sz="2800" b="1" dirty="0">
                          <a:solidFill>
                            <a:schemeClr val="tx1"/>
                          </a:solidFill>
                          <a:latin typeface="Times New Roman" pitchFamily="18" charset="0"/>
                          <a:cs typeface="Times New Roman" pitchFamily="18" charset="0"/>
                        </a:rPr>
                        <a:t>引物合成</a:t>
                      </a:r>
                    </a:p>
                  </a:txBody>
                  <a:tcPr marT="45686" marB="45686"/>
                </a:tc>
                <a:extLst>
                  <a:ext uri="{0D108BD9-81ED-4DB2-BD59-A6C34878D82A}">
                    <a16:rowId xmlns:a16="http://schemas.microsoft.com/office/drawing/2014/main" val="10005"/>
                  </a:ext>
                </a:extLst>
              </a:tr>
              <a:tr h="580627">
                <a:tc>
                  <a:txBody>
                    <a:bodyPr/>
                    <a:lstStyle/>
                    <a:p>
                      <a:pPr algn="ctr"/>
                      <a:r>
                        <a:rPr lang="zh-CN" altLang="en-US" sz="2800" b="1" dirty="0">
                          <a:solidFill>
                            <a:schemeClr val="tx1"/>
                          </a:solidFill>
                          <a:latin typeface="Times New Roman" pitchFamily="18" charset="0"/>
                          <a:cs typeface="Times New Roman" pitchFamily="18" charset="0"/>
                        </a:rPr>
                        <a:t>拓扑异构酶</a:t>
                      </a:r>
                    </a:p>
                  </a:txBody>
                  <a:tcPr marT="45686" marB="45686"/>
                </a:tc>
                <a:tc>
                  <a:txBody>
                    <a:bodyPr/>
                    <a:lstStyle/>
                    <a:p>
                      <a:pPr algn="ctr"/>
                      <a:endParaRPr lang="zh-CN" altLang="en-US" sz="2800" b="1" dirty="0">
                        <a:solidFill>
                          <a:schemeClr val="tx1"/>
                        </a:solidFill>
                        <a:latin typeface="Times New Roman" pitchFamily="18" charset="0"/>
                        <a:cs typeface="Times New Roman" pitchFamily="18" charset="0"/>
                      </a:endParaRPr>
                    </a:p>
                  </a:txBody>
                  <a:tcPr marT="45686" marB="45686"/>
                </a:tc>
                <a:tc>
                  <a:txBody>
                    <a:bodyPr/>
                    <a:lstStyle/>
                    <a:p>
                      <a:pPr algn="l"/>
                      <a:r>
                        <a:rPr lang="zh-CN" altLang="en-US" sz="2800" b="1" dirty="0">
                          <a:solidFill>
                            <a:schemeClr val="tx1"/>
                          </a:solidFill>
                          <a:latin typeface="Times New Roman" pitchFamily="18" charset="0"/>
                          <a:cs typeface="Times New Roman" pitchFamily="18" charset="0"/>
                        </a:rPr>
                        <a:t>理顺</a:t>
                      </a:r>
                      <a:r>
                        <a:rPr lang="en-US" altLang="zh-CN" sz="2800" b="1" dirty="0">
                          <a:solidFill>
                            <a:schemeClr val="tx1"/>
                          </a:solidFill>
                          <a:latin typeface="Times New Roman" pitchFamily="18" charset="0"/>
                          <a:cs typeface="Times New Roman" pitchFamily="18" charset="0"/>
                        </a:rPr>
                        <a:t>DNA</a:t>
                      </a:r>
                      <a:r>
                        <a:rPr lang="zh-CN" altLang="en-US" sz="2800" b="1" dirty="0">
                          <a:solidFill>
                            <a:schemeClr val="tx1"/>
                          </a:solidFill>
                          <a:latin typeface="Times New Roman" pitchFamily="18" charset="0"/>
                          <a:cs typeface="Times New Roman" pitchFamily="18" charset="0"/>
                        </a:rPr>
                        <a:t>链，改变超螺旋</a:t>
                      </a:r>
                    </a:p>
                  </a:txBody>
                  <a:tcPr marT="45686" marB="45686"/>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1526136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a:extLst>
              <a:ext uri="{FF2B5EF4-FFF2-40B4-BE49-F238E27FC236}">
                <a16:creationId xmlns:a16="http://schemas.microsoft.com/office/drawing/2014/main" id="{EA8A678D-269D-481C-BC15-B32D052933E8}"/>
              </a:ext>
            </a:extLst>
          </p:cNvPr>
          <p:cNvSpPr>
            <a:spLocks noGrp="1"/>
          </p:cNvSpPr>
          <p:nvPr>
            <p:ph type="title"/>
          </p:nvPr>
        </p:nvSpPr>
        <p:spPr/>
        <p:txBody>
          <a:bodyPr/>
          <a:lstStyle/>
          <a:p>
            <a:pPr>
              <a:defRPr/>
            </a:pPr>
            <a:r>
              <a:rPr lang="zh-CN" altLang="en-US" dirty="0">
                <a:latin typeface="+mn-ea"/>
                <a:ea typeface="+mn-ea"/>
              </a:rPr>
              <a:t>复制叉</a:t>
            </a:r>
          </a:p>
        </p:txBody>
      </p:sp>
      <p:sp>
        <p:nvSpPr>
          <p:cNvPr id="51203" name="内容占位符 2">
            <a:extLst>
              <a:ext uri="{FF2B5EF4-FFF2-40B4-BE49-F238E27FC236}">
                <a16:creationId xmlns:a16="http://schemas.microsoft.com/office/drawing/2014/main" id="{B77893A9-B849-4B2D-851E-94F5C2329A1F}"/>
              </a:ext>
            </a:extLst>
          </p:cNvPr>
          <p:cNvSpPr>
            <a:spLocks noGrp="1"/>
          </p:cNvSpPr>
          <p:nvPr>
            <p:ph idx="1"/>
          </p:nvPr>
        </p:nvSpPr>
        <p:spPr>
          <a:xfrm>
            <a:off x="764771" y="1133475"/>
            <a:ext cx="11047614" cy="2722563"/>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lnSpc>
                <a:spcPct val="150000"/>
              </a:lnSpc>
            </a:pPr>
            <a:r>
              <a:rPr lang="en-US" altLang="zh-CN" dirty="0"/>
              <a:t>DNA</a:t>
            </a:r>
            <a:r>
              <a:rPr lang="zh-CN" altLang="en-US" dirty="0"/>
              <a:t>复制过程中，非复制区保持着亲代双链结构，复制区的双螺旋分开，从此处形成两个子代双链，呈现出“</a:t>
            </a:r>
            <a:r>
              <a:rPr lang="en-US" altLang="zh-CN" dirty="0"/>
              <a:t>Y</a:t>
            </a:r>
            <a:r>
              <a:rPr lang="zh-CN" altLang="en-US" dirty="0"/>
              <a:t>”的形状，这两个相接区域称为复制叉（</a:t>
            </a:r>
            <a:r>
              <a:rPr lang="en-US" altLang="zh-CN" dirty="0"/>
              <a:t>Replication forks</a:t>
            </a:r>
            <a:r>
              <a:rPr lang="zh-CN" altLang="en-US" dirty="0"/>
              <a:t>）</a:t>
            </a:r>
          </a:p>
        </p:txBody>
      </p:sp>
      <p:grpSp>
        <p:nvGrpSpPr>
          <p:cNvPr id="51204" name="组合 1">
            <a:extLst>
              <a:ext uri="{FF2B5EF4-FFF2-40B4-BE49-F238E27FC236}">
                <a16:creationId xmlns:a16="http://schemas.microsoft.com/office/drawing/2014/main" id="{EC81F1E9-C7B2-41F6-80A5-0750CA02BE27}"/>
              </a:ext>
            </a:extLst>
          </p:cNvPr>
          <p:cNvGrpSpPr>
            <a:grpSpLocks/>
          </p:cNvGrpSpPr>
          <p:nvPr/>
        </p:nvGrpSpPr>
        <p:grpSpPr bwMode="auto">
          <a:xfrm>
            <a:off x="3036888" y="3684588"/>
            <a:ext cx="6372225" cy="3182937"/>
            <a:chOff x="3037108" y="3684373"/>
            <a:chExt cx="6372225" cy="3182907"/>
          </a:xfrm>
        </p:grpSpPr>
        <p:pic>
          <p:nvPicPr>
            <p:cNvPr id="51205" name="图片 3">
              <a:extLst>
                <a:ext uri="{FF2B5EF4-FFF2-40B4-BE49-F238E27FC236}">
                  <a16:creationId xmlns:a16="http://schemas.microsoft.com/office/drawing/2014/main" id="{AA008381-4300-408D-84BD-B4BF74DD01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7108" y="3825737"/>
              <a:ext cx="6372225"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ext Box 14">
              <a:extLst>
                <a:ext uri="{FF2B5EF4-FFF2-40B4-BE49-F238E27FC236}">
                  <a16:creationId xmlns:a16="http://schemas.microsoft.com/office/drawing/2014/main" id="{58F26E4F-7BF8-439E-966C-00665EFD0C3C}"/>
                </a:ext>
              </a:extLst>
            </p:cNvPr>
            <p:cNvSpPr txBox="1">
              <a:spLocks noChangeArrowheads="1"/>
            </p:cNvSpPr>
            <p:nvPr/>
          </p:nvSpPr>
          <p:spPr bwMode="auto">
            <a:xfrm>
              <a:off x="5507873" y="3684373"/>
              <a:ext cx="1430694"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复制叉</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1207" name="Text Box 14">
              <a:extLst>
                <a:ext uri="{FF2B5EF4-FFF2-40B4-BE49-F238E27FC236}">
                  <a16:creationId xmlns:a16="http://schemas.microsoft.com/office/drawing/2014/main" id="{08DD2F02-0919-4D82-9929-E4E1899D9055}"/>
                </a:ext>
              </a:extLst>
            </p:cNvPr>
            <p:cNvSpPr txBox="1">
              <a:spLocks noChangeArrowheads="1"/>
            </p:cNvSpPr>
            <p:nvPr/>
          </p:nvSpPr>
          <p:spPr bwMode="auto">
            <a:xfrm>
              <a:off x="5452212" y="4370668"/>
              <a:ext cx="1430694"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复制起点</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1208" name="Text Box 14">
              <a:extLst>
                <a:ext uri="{FF2B5EF4-FFF2-40B4-BE49-F238E27FC236}">
                  <a16:creationId xmlns:a16="http://schemas.microsoft.com/office/drawing/2014/main" id="{98E353AC-D8E0-4425-AB1F-C0F78B30E497}"/>
                </a:ext>
              </a:extLst>
            </p:cNvPr>
            <p:cNvSpPr txBox="1">
              <a:spLocks noChangeArrowheads="1"/>
            </p:cNvSpPr>
            <p:nvPr/>
          </p:nvSpPr>
          <p:spPr bwMode="auto">
            <a:xfrm>
              <a:off x="4324454" y="6395693"/>
              <a:ext cx="1430694"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模板链</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1209" name="Text Box 14">
              <a:extLst>
                <a:ext uri="{FF2B5EF4-FFF2-40B4-BE49-F238E27FC236}">
                  <a16:creationId xmlns:a16="http://schemas.microsoft.com/office/drawing/2014/main" id="{629D89A4-87A6-4D3A-903E-5491089EC86C}"/>
                </a:ext>
              </a:extLst>
            </p:cNvPr>
            <p:cNvSpPr txBox="1">
              <a:spLocks noChangeArrowheads="1"/>
            </p:cNvSpPr>
            <p:nvPr/>
          </p:nvSpPr>
          <p:spPr bwMode="auto">
            <a:xfrm>
              <a:off x="6321558" y="6404973"/>
              <a:ext cx="1430694"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子链</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Tree>
    <p:extLst>
      <p:ext uri="{BB962C8B-B14F-4D97-AF65-F5344CB8AC3E}">
        <p14:creationId xmlns:p14="http://schemas.microsoft.com/office/powerpoint/2010/main" val="2273102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0">
            <a:extLst>
              <a:ext uri="{FF2B5EF4-FFF2-40B4-BE49-F238E27FC236}">
                <a16:creationId xmlns:a16="http://schemas.microsoft.com/office/drawing/2014/main" id="{37939C29-6E3F-4C94-8647-ACBEF9F2D9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248787"/>
            <a:ext cx="4608512"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3">
            <a:extLst>
              <a:ext uri="{FF2B5EF4-FFF2-40B4-BE49-F238E27FC236}">
                <a16:creationId xmlns:a16="http://schemas.microsoft.com/office/drawing/2014/main" id="{C6B8613B-DB1F-4C26-8F3F-14233D5E6D39}"/>
              </a:ext>
            </a:extLst>
          </p:cNvPr>
          <p:cNvSpPr>
            <a:spLocks noGrp="1" noChangeArrowheads="1"/>
          </p:cNvSpPr>
          <p:nvPr>
            <p:ph sz="quarter" idx="4294967295"/>
          </p:nvPr>
        </p:nvSpPr>
        <p:spPr>
          <a:xfrm>
            <a:off x="777239" y="917575"/>
            <a:ext cx="10927079" cy="2087563"/>
          </a:xfrm>
        </p:spPr>
        <p:txBody>
          <a:bodyPr/>
          <a:lstStyle/>
          <a:p>
            <a:pPr eaLnBrk="1" hangingPunct="1">
              <a:lnSpc>
                <a:spcPct val="150000"/>
              </a:lnSpc>
              <a:defRPr/>
            </a:pPr>
            <a:r>
              <a:rPr lang="en-US" altLang="zh-CN" dirty="0">
                <a:solidFill>
                  <a:schemeClr val="tx1"/>
                </a:solidFill>
                <a:effectLst/>
              </a:rPr>
              <a:t>DNA</a:t>
            </a:r>
            <a:r>
              <a:rPr dirty="0">
                <a:solidFill>
                  <a:schemeClr val="tx1"/>
                </a:solidFill>
                <a:effectLst/>
              </a:rPr>
              <a:t>聚合酶解离双链</a:t>
            </a:r>
            <a:r>
              <a:rPr lang="en-US" altLang="zh-CN" dirty="0">
                <a:solidFill>
                  <a:schemeClr val="tx1"/>
                </a:solidFill>
                <a:effectLst/>
              </a:rPr>
              <a:t>DNA</a:t>
            </a:r>
            <a:r>
              <a:rPr dirty="0">
                <a:solidFill>
                  <a:schemeClr val="tx1"/>
                </a:solidFill>
                <a:effectLst/>
              </a:rPr>
              <a:t>的能力很差，在复制叉上由</a:t>
            </a:r>
            <a:r>
              <a:rPr lang="en-US" altLang="zh-CN" dirty="0">
                <a:solidFill>
                  <a:schemeClr val="tx1"/>
                </a:solidFill>
                <a:effectLst/>
              </a:rPr>
              <a:t>DNA</a:t>
            </a:r>
            <a:r>
              <a:rPr dirty="0">
                <a:solidFill>
                  <a:schemeClr val="tx1"/>
                </a:solidFill>
                <a:effectLst/>
              </a:rPr>
              <a:t>解旋酶催化</a:t>
            </a:r>
            <a:r>
              <a:rPr lang="en-US" altLang="zh-CN" dirty="0">
                <a:solidFill>
                  <a:schemeClr val="tx1"/>
                </a:solidFill>
                <a:effectLst/>
              </a:rPr>
              <a:t>DNA</a:t>
            </a:r>
            <a:r>
              <a:rPr dirty="0">
                <a:solidFill>
                  <a:schemeClr val="tx1"/>
                </a:solidFill>
                <a:effectLst/>
              </a:rPr>
              <a:t>双链的分离。</a:t>
            </a:r>
          </a:p>
          <a:p>
            <a:pPr eaLnBrk="1" hangingPunct="1">
              <a:lnSpc>
                <a:spcPct val="150000"/>
              </a:lnSpc>
              <a:defRPr/>
            </a:pPr>
            <a:r>
              <a:rPr dirty="0">
                <a:solidFill>
                  <a:schemeClr val="tx1"/>
                </a:solidFill>
                <a:effectLst/>
              </a:rPr>
              <a:t>使用</a:t>
            </a:r>
            <a:r>
              <a:rPr lang="en-US" altLang="zh-CN" dirty="0">
                <a:solidFill>
                  <a:schemeClr val="tx1"/>
                </a:solidFill>
                <a:effectLst/>
              </a:rPr>
              <a:t>ATP</a:t>
            </a:r>
            <a:r>
              <a:rPr dirty="0">
                <a:solidFill>
                  <a:schemeClr val="tx1"/>
                </a:solidFill>
                <a:effectLst/>
              </a:rPr>
              <a:t>水解的能量结合到</a:t>
            </a:r>
            <a:r>
              <a:rPr lang="en-US" altLang="zh-CN" dirty="0">
                <a:solidFill>
                  <a:schemeClr val="tx1"/>
                </a:solidFill>
                <a:effectLst/>
              </a:rPr>
              <a:t>DNA</a:t>
            </a:r>
            <a:r>
              <a:rPr dirty="0">
                <a:solidFill>
                  <a:schemeClr val="tx1"/>
                </a:solidFill>
                <a:effectLst/>
              </a:rPr>
              <a:t>单链上并沿着其定向移动</a:t>
            </a:r>
          </a:p>
        </p:txBody>
      </p:sp>
      <p:sp>
        <p:nvSpPr>
          <p:cNvPr id="114692" name="AutoShape 5">
            <a:extLst>
              <a:ext uri="{FF2B5EF4-FFF2-40B4-BE49-F238E27FC236}">
                <a16:creationId xmlns:a16="http://schemas.microsoft.com/office/drawing/2014/main" id="{E0951C03-8AA4-46C9-889E-1B07F1E0E235}"/>
              </a:ext>
            </a:extLst>
          </p:cNvPr>
          <p:cNvSpPr>
            <a:spLocks noChangeArrowheads="1"/>
          </p:cNvSpPr>
          <p:nvPr/>
        </p:nvSpPr>
        <p:spPr bwMode="auto">
          <a:xfrm>
            <a:off x="2155825" y="3528061"/>
            <a:ext cx="1828800" cy="457200"/>
          </a:xfrm>
          <a:prstGeom prst="wedgeRectCallout">
            <a:avLst>
              <a:gd name="adj1" fmla="val -59458"/>
              <a:gd name="adj2" fmla="val 150273"/>
            </a:avLst>
          </a:prstGeom>
          <a:noFill/>
          <a:ln w="28575">
            <a:solidFill>
              <a:srgbClr val="0088B8"/>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0"/>
              </a:spcBef>
              <a:buClrTx/>
              <a:buFontTx/>
              <a:buNone/>
            </a:pPr>
            <a:r>
              <a:rPr lang="zh-CN" altLang="en-US" sz="1800">
                <a:solidFill>
                  <a:schemeClr val="tx2"/>
                </a:solidFill>
                <a:latin typeface="Arial" panose="020B0604020202020204" pitchFamily="34" charset="0"/>
                <a:ea typeface="华文细黑" panose="02010600040101010101" pitchFamily="2" charset="-122"/>
              </a:rPr>
              <a:t>环形六聚体蛋白</a:t>
            </a:r>
          </a:p>
        </p:txBody>
      </p:sp>
      <p:pic>
        <p:nvPicPr>
          <p:cNvPr id="114693" name="Picture 9">
            <a:extLst>
              <a:ext uri="{FF2B5EF4-FFF2-40B4-BE49-F238E27FC236}">
                <a16:creationId xmlns:a16="http://schemas.microsoft.com/office/drawing/2014/main" id="{12680015-9D7C-4FF0-80E5-AB223C5FF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333" y="3441700"/>
            <a:ext cx="4486101"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圆角矩形 11">
            <a:extLst>
              <a:ext uri="{FF2B5EF4-FFF2-40B4-BE49-F238E27FC236}">
                <a16:creationId xmlns:a16="http://schemas.microsoft.com/office/drawing/2014/main" id="{D371ECC2-5A7D-4B62-8517-0F9B15B73BAC}"/>
              </a:ext>
            </a:extLst>
          </p:cNvPr>
          <p:cNvSpPr/>
          <p:nvPr/>
        </p:nvSpPr>
        <p:spPr>
          <a:xfrm>
            <a:off x="6240779" y="3518534"/>
            <a:ext cx="4732021" cy="1998345"/>
          </a:xfrm>
          <a:prstGeom prst="roundRect">
            <a:avLst>
              <a:gd name="adj" fmla="val 7616"/>
            </a:avLst>
          </a:prstGeom>
          <a:noFill/>
          <a:ln w="12700">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eaLnBrk="1" hangingPunct="1">
              <a:defRPr/>
            </a:pPr>
            <a:endParaRPr lang="zh-CN" altLang="en-US"/>
          </a:p>
        </p:txBody>
      </p:sp>
      <p:sp>
        <p:nvSpPr>
          <p:cNvPr id="8" name="矩形 7">
            <a:extLst>
              <a:ext uri="{FF2B5EF4-FFF2-40B4-BE49-F238E27FC236}">
                <a16:creationId xmlns:a16="http://schemas.microsoft.com/office/drawing/2014/main" id="{02885378-20E7-4567-8745-F10EEBC25848}"/>
              </a:ext>
            </a:extLst>
          </p:cNvPr>
          <p:cNvSpPr/>
          <p:nvPr/>
        </p:nvSpPr>
        <p:spPr>
          <a:xfrm>
            <a:off x="1275764" y="22363"/>
            <a:ext cx="4459875"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解旋酶（</a:t>
            </a:r>
            <a:r>
              <a:rPr lang="en-US" altLang="zh-CN" sz="4000" b="1" dirty="0" err="1">
                <a:latin typeface="Times New Roman" panose="02020603050405020304" pitchFamily="18" charset="0"/>
                <a:ea typeface="微软雅黑" panose="020B0503020204020204" pitchFamily="34" charset="-122"/>
                <a:cs typeface="Times New Roman" panose="02020603050405020304" pitchFamily="18" charset="0"/>
              </a:rPr>
              <a:t>helicase</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a:t>
            </a:r>
          </a:p>
        </p:txBody>
      </p:sp>
    </p:spTree>
    <p:extLst>
      <p:ext uri="{BB962C8B-B14F-4D97-AF65-F5344CB8AC3E}">
        <p14:creationId xmlns:p14="http://schemas.microsoft.com/office/powerpoint/2010/main" val="34226734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744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a:extLst>
              <a:ext uri="{FF2B5EF4-FFF2-40B4-BE49-F238E27FC236}">
                <a16:creationId xmlns:a16="http://schemas.microsoft.com/office/drawing/2014/main" id="{B1851984-45E0-4F71-89F0-86657C123666}"/>
              </a:ext>
            </a:extLst>
          </p:cNvPr>
          <p:cNvSpPr>
            <a:spLocks noGrp="1" noChangeArrowheads="1"/>
          </p:cNvSpPr>
          <p:nvPr>
            <p:ph sz="quarter" idx="4294967295"/>
          </p:nvPr>
        </p:nvSpPr>
        <p:spPr>
          <a:xfrm>
            <a:off x="822960" y="1531144"/>
            <a:ext cx="10507980" cy="4959350"/>
          </a:xfrm>
        </p:spPr>
        <p:txBody>
          <a:bodyPr/>
          <a:lstStyle/>
          <a:p>
            <a:pPr eaLnBrk="1" hangingPunct="1">
              <a:lnSpc>
                <a:spcPct val="150000"/>
              </a:lnSpc>
              <a:defRPr/>
            </a:pPr>
            <a:r>
              <a:rPr sz="2400" dirty="0">
                <a:ea typeface="+mj-ea"/>
              </a:rPr>
              <a:t>协同结合：一个</a:t>
            </a:r>
            <a:r>
              <a:rPr lang="en-US" altLang="zh-CN" sz="2400" dirty="0">
                <a:ea typeface="+mj-ea"/>
              </a:rPr>
              <a:t>SSB</a:t>
            </a:r>
            <a:r>
              <a:rPr sz="2400" dirty="0">
                <a:ea typeface="+mj-ea"/>
              </a:rPr>
              <a:t>的结合会促进另一个</a:t>
            </a:r>
            <a:r>
              <a:rPr lang="en-US" altLang="zh-CN" sz="2400" dirty="0">
                <a:ea typeface="+mj-ea"/>
              </a:rPr>
              <a:t>SSB</a:t>
            </a:r>
            <a:r>
              <a:rPr sz="2400" dirty="0">
                <a:ea typeface="+mj-ea"/>
              </a:rPr>
              <a:t>与其紧邻的单链</a:t>
            </a:r>
            <a:r>
              <a:rPr lang="en-US" altLang="zh-CN" sz="2400" dirty="0">
                <a:ea typeface="+mj-ea"/>
              </a:rPr>
              <a:t>DNA</a:t>
            </a:r>
            <a:r>
              <a:rPr sz="2400" dirty="0">
                <a:ea typeface="+mj-ea"/>
              </a:rPr>
              <a:t>结合</a:t>
            </a:r>
          </a:p>
          <a:p>
            <a:pPr eaLnBrk="1" hangingPunct="1">
              <a:lnSpc>
                <a:spcPct val="150000"/>
              </a:lnSpc>
              <a:defRPr/>
            </a:pPr>
            <a:r>
              <a:rPr sz="2400" dirty="0">
                <a:ea typeface="+mj-ea"/>
              </a:rPr>
              <a:t>结合</a:t>
            </a:r>
            <a:r>
              <a:rPr lang="en-US" altLang="zh-CN" sz="2400" dirty="0">
                <a:ea typeface="+mj-ea"/>
              </a:rPr>
              <a:t>SSB</a:t>
            </a:r>
            <a:r>
              <a:rPr sz="2400" dirty="0">
                <a:ea typeface="+mj-ea"/>
              </a:rPr>
              <a:t>的单链</a:t>
            </a:r>
            <a:r>
              <a:rPr lang="en-US" altLang="zh-CN" sz="2400" dirty="0">
                <a:ea typeface="+mj-ea"/>
              </a:rPr>
              <a:t>DNA</a:t>
            </a:r>
            <a:r>
              <a:rPr sz="2400" dirty="0">
                <a:ea typeface="+mj-ea"/>
              </a:rPr>
              <a:t>处于伸直状态，有利于其作为模版进行</a:t>
            </a:r>
            <a:r>
              <a:rPr lang="en-US" altLang="zh-CN" sz="2400" dirty="0">
                <a:ea typeface="+mj-ea"/>
              </a:rPr>
              <a:t>DNA</a:t>
            </a:r>
            <a:r>
              <a:rPr sz="2400" dirty="0">
                <a:ea typeface="+mj-ea"/>
              </a:rPr>
              <a:t>合成</a:t>
            </a:r>
          </a:p>
          <a:p>
            <a:pPr eaLnBrk="1" hangingPunct="1">
              <a:lnSpc>
                <a:spcPct val="150000"/>
              </a:lnSpc>
              <a:defRPr/>
            </a:pPr>
            <a:r>
              <a:rPr sz="2400" dirty="0">
                <a:ea typeface="+mj-ea"/>
              </a:rPr>
              <a:t>非特异性结合方式与单链</a:t>
            </a:r>
            <a:r>
              <a:rPr lang="en-US" altLang="zh-CN" sz="2400" dirty="0">
                <a:ea typeface="+mj-ea"/>
              </a:rPr>
              <a:t>DNA</a:t>
            </a:r>
            <a:r>
              <a:rPr sz="2400" dirty="0">
                <a:ea typeface="+mj-ea"/>
              </a:rPr>
              <a:t>结合</a:t>
            </a:r>
            <a:endParaRPr lang="en-US" altLang="zh-CN" sz="2400" dirty="0">
              <a:ea typeface="+mj-ea"/>
            </a:endParaRPr>
          </a:p>
        </p:txBody>
      </p:sp>
      <p:pic>
        <p:nvPicPr>
          <p:cNvPr id="115715" name="Picture 8">
            <a:extLst>
              <a:ext uri="{FF2B5EF4-FFF2-40B4-BE49-F238E27FC236}">
                <a16:creationId xmlns:a16="http://schemas.microsoft.com/office/drawing/2014/main" id="{73BEF993-50E8-494A-84DE-A5FE620C9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350" y="3665220"/>
            <a:ext cx="5437164" cy="2749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6" name="Picture 7">
            <a:extLst>
              <a:ext uri="{FF2B5EF4-FFF2-40B4-BE49-F238E27FC236}">
                <a16:creationId xmlns:a16="http://schemas.microsoft.com/office/drawing/2014/main" id="{EFC3E396-526D-48CF-8C44-CB4EA6175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4792" y="3939221"/>
            <a:ext cx="4681538"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圆角矩形 8">
            <a:extLst>
              <a:ext uri="{FF2B5EF4-FFF2-40B4-BE49-F238E27FC236}">
                <a16:creationId xmlns:a16="http://schemas.microsoft.com/office/drawing/2014/main" id="{D5B7BA8E-A115-48D3-9247-B6713DE2A5A3}"/>
              </a:ext>
            </a:extLst>
          </p:cNvPr>
          <p:cNvSpPr/>
          <p:nvPr/>
        </p:nvSpPr>
        <p:spPr>
          <a:xfrm>
            <a:off x="6610904" y="3904059"/>
            <a:ext cx="5111750" cy="1512887"/>
          </a:xfrm>
          <a:prstGeom prst="roundRect">
            <a:avLst>
              <a:gd name="adj" fmla="val 7616"/>
            </a:avLst>
          </a:prstGeom>
          <a:noFill/>
        </p:spPr>
        <p:style>
          <a:lnRef idx="1">
            <a:schemeClr val="accent5"/>
          </a:lnRef>
          <a:fillRef idx="2">
            <a:schemeClr val="accent5"/>
          </a:fillRef>
          <a:effectRef idx="1">
            <a:schemeClr val="accent5"/>
          </a:effectRef>
          <a:fontRef idx="minor">
            <a:schemeClr val="dk1"/>
          </a:fontRef>
        </p:style>
        <p:txBody>
          <a:bodyPr anchor="ctr"/>
          <a:lstStyle/>
          <a:p>
            <a:pPr algn="ctr" eaLnBrk="1" hangingPunct="1">
              <a:defRPr/>
            </a:pPr>
            <a:endParaRPr lang="zh-CN" altLang="en-US"/>
          </a:p>
        </p:txBody>
      </p:sp>
      <p:sp>
        <p:nvSpPr>
          <p:cNvPr id="7" name="矩形 6">
            <a:extLst>
              <a:ext uri="{FF2B5EF4-FFF2-40B4-BE49-F238E27FC236}">
                <a16:creationId xmlns:a16="http://schemas.microsoft.com/office/drawing/2014/main" id="{34635279-CCBD-4D56-A5ED-44EC6CAB8B44}"/>
              </a:ext>
            </a:extLst>
          </p:cNvPr>
          <p:cNvSpPr/>
          <p:nvPr/>
        </p:nvSpPr>
        <p:spPr>
          <a:xfrm>
            <a:off x="1325880" y="71415"/>
            <a:ext cx="10867013" cy="132343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单链</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结合蛋白</a:t>
            </a:r>
            <a:endPar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Single-stranded DNA binding protein</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SSB</a:t>
            </a:r>
            <a:endPar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681541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id="{3A15DEFE-6E80-498A-87FD-52A519B807C5}"/>
              </a:ext>
            </a:extLst>
          </p:cNvPr>
          <p:cNvSpPr>
            <a:spLocks noGrp="1" noChangeArrowheads="1"/>
          </p:cNvSpPr>
          <p:nvPr>
            <p:ph sz="quarter" idx="4294967295"/>
          </p:nvPr>
        </p:nvSpPr>
        <p:spPr>
          <a:xfrm>
            <a:off x="2567608" y="990600"/>
            <a:ext cx="7056784" cy="1295400"/>
          </a:xfrm>
        </p:spPr>
        <p:txBody>
          <a:bodyPr/>
          <a:lstStyle/>
          <a:p>
            <a:pPr eaLnBrk="1" hangingPunct="1">
              <a:buFont typeface="Wingdings" panose="05000000000000000000" pitchFamily="2" charset="2"/>
              <a:buNone/>
              <a:defRPr/>
            </a:pPr>
            <a:r>
              <a:rPr kumimoji="1" lang="en-US" altLang="zh-CN" sz="2800" dirty="0">
                <a:ea typeface="华文楷体" pitchFamily="2" charset="-122"/>
              </a:rPr>
              <a:t>——</a:t>
            </a:r>
            <a:r>
              <a:rPr kumimoji="1" sz="2800" dirty="0">
                <a:ea typeface="华文楷体" pitchFamily="2" charset="-122"/>
              </a:rPr>
              <a:t>复制起始时催化生成</a:t>
            </a:r>
            <a:r>
              <a:rPr kumimoji="1" lang="en-US" altLang="zh-CN" sz="2800" dirty="0">
                <a:ea typeface="华文楷体" pitchFamily="2" charset="-122"/>
              </a:rPr>
              <a:t>RNA</a:t>
            </a:r>
            <a:r>
              <a:rPr kumimoji="1" sz="2800" dirty="0">
                <a:ea typeface="华文楷体" pitchFamily="2" charset="-122"/>
              </a:rPr>
              <a:t>引物</a:t>
            </a:r>
            <a:r>
              <a:rPr kumimoji="1" lang="en-US" altLang="zh-CN" sz="2800" dirty="0">
                <a:ea typeface="华文楷体" pitchFamily="2" charset="-122"/>
              </a:rPr>
              <a:t> </a:t>
            </a:r>
          </a:p>
          <a:p>
            <a:pPr eaLnBrk="1" hangingPunct="1">
              <a:buFont typeface="Wingdings" panose="05000000000000000000" pitchFamily="2" charset="2"/>
              <a:buNone/>
              <a:defRPr/>
            </a:pPr>
            <a:r>
              <a:rPr kumimoji="1" lang="en-US" altLang="zh-CN" sz="2800" dirty="0">
                <a:ea typeface="华文楷体" pitchFamily="2" charset="-122"/>
              </a:rPr>
              <a:t>         RNA</a:t>
            </a:r>
            <a:r>
              <a:rPr kumimoji="1" sz="2800" dirty="0">
                <a:ea typeface="华文楷体" pitchFamily="2" charset="-122"/>
              </a:rPr>
              <a:t>引物提供</a:t>
            </a:r>
            <a:r>
              <a:rPr kumimoji="1" lang="en-US" sz="2800" dirty="0">
                <a:ea typeface="华文楷体" pitchFamily="2" charset="-122"/>
              </a:rPr>
              <a:t>3’-</a:t>
            </a:r>
            <a:r>
              <a:rPr kumimoji="1" lang="en-US" altLang="zh-CN" sz="2800" dirty="0">
                <a:ea typeface="华文楷体" pitchFamily="2" charset="-122"/>
              </a:rPr>
              <a:t>OH</a:t>
            </a:r>
            <a:r>
              <a:rPr kumimoji="1" sz="2800" dirty="0">
                <a:ea typeface="华文楷体" pitchFamily="2" charset="-122"/>
              </a:rPr>
              <a:t>末端</a:t>
            </a:r>
            <a:endParaRPr lang="en-US" altLang="zh-CN" sz="2800" dirty="0">
              <a:ea typeface="宋体" pitchFamily="2" charset="-122"/>
            </a:endParaRPr>
          </a:p>
        </p:txBody>
      </p:sp>
      <p:pic>
        <p:nvPicPr>
          <p:cNvPr id="116739" name="Picture 6">
            <a:extLst>
              <a:ext uri="{FF2B5EF4-FFF2-40B4-BE49-F238E27FC236}">
                <a16:creationId xmlns:a16="http://schemas.microsoft.com/office/drawing/2014/main" id="{1975B3F8-AAE8-47CD-AE7E-64D3C1EE8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2688" y="2286001"/>
            <a:ext cx="662940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a:extLst>
              <a:ext uri="{FF2B5EF4-FFF2-40B4-BE49-F238E27FC236}">
                <a16:creationId xmlns:a16="http://schemas.microsoft.com/office/drawing/2014/main" id="{C5E5E36C-61B0-4B2E-BC9C-4FFCAE1CAF9C}"/>
              </a:ext>
            </a:extLst>
          </p:cNvPr>
          <p:cNvSpPr/>
          <p:nvPr/>
        </p:nvSpPr>
        <p:spPr>
          <a:xfrm>
            <a:off x="1287076" y="66721"/>
            <a:ext cx="4091185"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引物酶 </a:t>
            </a:r>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(primase) </a:t>
            </a:r>
            <a:endPar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8513464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7">
            <a:extLst>
              <a:ext uri="{FF2B5EF4-FFF2-40B4-BE49-F238E27FC236}">
                <a16:creationId xmlns:a16="http://schemas.microsoft.com/office/drawing/2014/main" id="{5B6414B0-781F-4B9C-9967-29D7BFEAD7C0}"/>
              </a:ext>
            </a:extLst>
          </p:cNvPr>
          <p:cNvSpPr>
            <a:spLocks noChangeArrowheads="1"/>
          </p:cNvSpPr>
          <p:nvPr/>
        </p:nvSpPr>
        <p:spPr bwMode="auto">
          <a:xfrm>
            <a:off x="1250146" y="68098"/>
            <a:ext cx="7821635" cy="7041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拓扑异构酶</a:t>
            </a:r>
          </a:p>
        </p:txBody>
      </p:sp>
      <p:sp>
        <p:nvSpPr>
          <p:cNvPr id="117764" name="Rectangle 38">
            <a:extLst>
              <a:ext uri="{FF2B5EF4-FFF2-40B4-BE49-F238E27FC236}">
                <a16:creationId xmlns:a16="http://schemas.microsoft.com/office/drawing/2014/main" id="{2EF1F57B-E7DB-4075-A96E-985FCCF78E2C}"/>
              </a:ext>
            </a:extLst>
          </p:cNvPr>
          <p:cNvSpPr>
            <a:spLocks noChangeArrowheads="1"/>
          </p:cNvSpPr>
          <p:nvPr/>
        </p:nvSpPr>
        <p:spPr bwMode="auto">
          <a:xfrm>
            <a:off x="2423593" y="1945768"/>
            <a:ext cx="54721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type="none" w="sm" len="sm"/>
                <a:tailEnd type="none" w="sm" len="sm"/>
              </a14:hiddenLine>
            </a:ext>
          </a:extLst>
        </p:spPr>
        <p:txBody>
          <a:bodyPr>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SzPct val="80000"/>
              <a:buFont typeface="Arial" panose="020B0604020202020204" pitchFamily="34" charset="0"/>
              <a:buChar char="•"/>
            </a:pPr>
            <a:r>
              <a:rPr kumimoji="1" lang="zh-CN" altLang="en-US" sz="2800" dirty="0">
                <a:solidFill>
                  <a:schemeClr val="tx1"/>
                </a:solidFill>
                <a:latin typeface="宋体" panose="02010600030101010101" pitchFamily="2" charset="-122"/>
                <a:ea typeface="宋体" panose="02010600030101010101" pitchFamily="2" charset="-122"/>
              </a:rPr>
              <a:t>复制过程正超螺旋的形成：</a:t>
            </a:r>
          </a:p>
        </p:txBody>
      </p:sp>
      <p:sp>
        <p:nvSpPr>
          <p:cNvPr id="3" name="矩形 2">
            <a:extLst>
              <a:ext uri="{FF2B5EF4-FFF2-40B4-BE49-F238E27FC236}">
                <a16:creationId xmlns:a16="http://schemas.microsoft.com/office/drawing/2014/main" id="{8AE66247-7C4E-4F1E-A84B-B6026A4EAC0D}"/>
              </a:ext>
            </a:extLst>
          </p:cNvPr>
          <p:cNvSpPr/>
          <p:nvPr/>
        </p:nvSpPr>
        <p:spPr>
          <a:xfrm>
            <a:off x="952124" y="1222613"/>
            <a:ext cx="6154249" cy="523220"/>
          </a:xfrm>
          <a:prstGeom prst="rect">
            <a:avLst/>
          </a:prstGeom>
        </p:spPr>
        <p:txBody>
          <a:bodyPr wrap="none">
            <a:spAutoFit/>
          </a:bodyPr>
          <a:lstStyle/>
          <a:p>
            <a:pPr marL="457200" indent="-457200">
              <a:buFont typeface="Wingdings" panose="05000000000000000000" pitchFamily="2" charset="2"/>
              <a:buChar char="Ø"/>
            </a:pP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改变</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超螺旋状态、理顺</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链</a:t>
            </a:r>
            <a:endParaRPr lang="zh-CN" altLang="en-US" sz="2800" dirty="0"/>
          </a:p>
        </p:txBody>
      </p:sp>
      <p:grpSp>
        <p:nvGrpSpPr>
          <p:cNvPr id="41" name="Group 2">
            <a:extLst>
              <a:ext uri="{FF2B5EF4-FFF2-40B4-BE49-F238E27FC236}">
                <a16:creationId xmlns:a16="http://schemas.microsoft.com/office/drawing/2014/main" id="{84A05D73-7D48-418B-A1A1-41C93E36AED4}"/>
              </a:ext>
            </a:extLst>
          </p:cNvPr>
          <p:cNvGrpSpPr>
            <a:grpSpLocks/>
          </p:cNvGrpSpPr>
          <p:nvPr/>
        </p:nvGrpSpPr>
        <p:grpSpPr bwMode="auto">
          <a:xfrm>
            <a:off x="2423593" y="3098800"/>
            <a:ext cx="6248400" cy="3024188"/>
            <a:chOff x="940" y="2024"/>
            <a:chExt cx="3936" cy="1905"/>
          </a:xfrm>
        </p:grpSpPr>
        <p:grpSp>
          <p:nvGrpSpPr>
            <p:cNvPr id="42" name="Group 3">
              <a:extLst>
                <a:ext uri="{FF2B5EF4-FFF2-40B4-BE49-F238E27FC236}">
                  <a16:creationId xmlns:a16="http://schemas.microsoft.com/office/drawing/2014/main" id="{C93E69BE-6579-46C1-B21E-95495C827472}"/>
                </a:ext>
              </a:extLst>
            </p:cNvPr>
            <p:cNvGrpSpPr>
              <a:grpSpLocks/>
            </p:cNvGrpSpPr>
            <p:nvPr/>
          </p:nvGrpSpPr>
          <p:grpSpPr bwMode="auto">
            <a:xfrm>
              <a:off x="1510" y="2024"/>
              <a:ext cx="142" cy="1905"/>
              <a:chOff x="1584" y="960"/>
              <a:chExt cx="144" cy="2400"/>
            </a:xfrm>
          </p:grpSpPr>
          <p:sp>
            <p:nvSpPr>
              <p:cNvPr id="66" name="AutoShape 4">
                <a:extLst>
                  <a:ext uri="{FF2B5EF4-FFF2-40B4-BE49-F238E27FC236}">
                    <a16:creationId xmlns:a16="http://schemas.microsoft.com/office/drawing/2014/main" id="{ACD64386-9456-41AB-A253-1D2BA06820F3}"/>
                  </a:ext>
                </a:extLst>
              </p:cNvPr>
              <p:cNvSpPr>
                <a:spLocks noChangeArrowheads="1"/>
              </p:cNvSpPr>
              <p:nvPr/>
            </p:nvSpPr>
            <p:spPr bwMode="auto">
              <a:xfrm rot="5580068">
                <a:off x="1536" y="124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7" name="AutoShape 5">
                <a:extLst>
                  <a:ext uri="{FF2B5EF4-FFF2-40B4-BE49-F238E27FC236}">
                    <a16:creationId xmlns:a16="http://schemas.microsoft.com/office/drawing/2014/main" id="{DA913964-1F7C-458D-B24A-0060DCAC5A4C}"/>
                  </a:ext>
                </a:extLst>
              </p:cNvPr>
              <p:cNvSpPr>
                <a:spLocks noChangeArrowheads="1"/>
              </p:cNvSpPr>
              <p:nvPr/>
            </p:nvSpPr>
            <p:spPr bwMode="auto">
              <a:xfrm rot="5580068">
                <a:off x="1536" y="100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8" name="AutoShape 6">
                <a:extLst>
                  <a:ext uri="{FF2B5EF4-FFF2-40B4-BE49-F238E27FC236}">
                    <a16:creationId xmlns:a16="http://schemas.microsoft.com/office/drawing/2014/main" id="{C3B881F0-E5CB-485E-BF28-3E7218B74183}"/>
                  </a:ext>
                </a:extLst>
              </p:cNvPr>
              <p:cNvSpPr>
                <a:spLocks noChangeArrowheads="1"/>
              </p:cNvSpPr>
              <p:nvPr/>
            </p:nvSpPr>
            <p:spPr bwMode="auto">
              <a:xfrm rot="5580068">
                <a:off x="1536" y="148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9" name="AutoShape 7">
                <a:extLst>
                  <a:ext uri="{FF2B5EF4-FFF2-40B4-BE49-F238E27FC236}">
                    <a16:creationId xmlns:a16="http://schemas.microsoft.com/office/drawing/2014/main" id="{23CAF276-1EAF-4FCE-A53A-5FDD76B874D6}"/>
                  </a:ext>
                </a:extLst>
              </p:cNvPr>
              <p:cNvSpPr>
                <a:spLocks noChangeArrowheads="1"/>
              </p:cNvSpPr>
              <p:nvPr/>
            </p:nvSpPr>
            <p:spPr bwMode="auto">
              <a:xfrm rot="5580068">
                <a:off x="1536" y="172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70" name="AutoShape 8">
                <a:extLst>
                  <a:ext uri="{FF2B5EF4-FFF2-40B4-BE49-F238E27FC236}">
                    <a16:creationId xmlns:a16="http://schemas.microsoft.com/office/drawing/2014/main" id="{2C1EDC99-0370-4785-B68D-A3AD53F2A120}"/>
                  </a:ext>
                </a:extLst>
              </p:cNvPr>
              <p:cNvSpPr>
                <a:spLocks noChangeArrowheads="1"/>
              </p:cNvSpPr>
              <p:nvPr/>
            </p:nvSpPr>
            <p:spPr bwMode="auto">
              <a:xfrm rot="5580068">
                <a:off x="1536" y="196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71" name="AutoShape 9">
                <a:extLst>
                  <a:ext uri="{FF2B5EF4-FFF2-40B4-BE49-F238E27FC236}">
                    <a16:creationId xmlns:a16="http://schemas.microsoft.com/office/drawing/2014/main" id="{C37713DB-C384-4C81-9544-A27E5346E42B}"/>
                  </a:ext>
                </a:extLst>
              </p:cNvPr>
              <p:cNvSpPr>
                <a:spLocks noChangeArrowheads="1"/>
              </p:cNvSpPr>
              <p:nvPr/>
            </p:nvSpPr>
            <p:spPr bwMode="auto">
              <a:xfrm rot="5580068">
                <a:off x="1536" y="220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72" name="AutoShape 10">
                <a:extLst>
                  <a:ext uri="{FF2B5EF4-FFF2-40B4-BE49-F238E27FC236}">
                    <a16:creationId xmlns:a16="http://schemas.microsoft.com/office/drawing/2014/main" id="{C4B15A53-43C5-46CC-9151-EB814D792DA8}"/>
                  </a:ext>
                </a:extLst>
              </p:cNvPr>
              <p:cNvSpPr>
                <a:spLocks noChangeArrowheads="1"/>
              </p:cNvSpPr>
              <p:nvPr/>
            </p:nvSpPr>
            <p:spPr bwMode="auto">
              <a:xfrm rot="5580068">
                <a:off x="1536" y="244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73" name="AutoShape 11">
                <a:extLst>
                  <a:ext uri="{FF2B5EF4-FFF2-40B4-BE49-F238E27FC236}">
                    <a16:creationId xmlns:a16="http://schemas.microsoft.com/office/drawing/2014/main" id="{69AB2B91-F831-48A6-A294-A0EA780DB0CA}"/>
                  </a:ext>
                </a:extLst>
              </p:cNvPr>
              <p:cNvSpPr>
                <a:spLocks noChangeArrowheads="1"/>
              </p:cNvSpPr>
              <p:nvPr/>
            </p:nvSpPr>
            <p:spPr bwMode="auto">
              <a:xfrm rot="5580068">
                <a:off x="1536" y="268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74" name="AutoShape 12">
                <a:extLst>
                  <a:ext uri="{FF2B5EF4-FFF2-40B4-BE49-F238E27FC236}">
                    <a16:creationId xmlns:a16="http://schemas.microsoft.com/office/drawing/2014/main" id="{F55447E7-0208-4F13-B62D-D4964B778E4A}"/>
                  </a:ext>
                </a:extLst>
              </p:cNvPr>
              <p:cNvSpPr>
                <a:spLocks noChangeArrowheads="1"/>
              </p:cNvSpPr>
              <p:nvPr/>
            </p:nvSpPr>
            <p:spPr bwMode="auto">
              <a:xfrm rot="5580068">
                <a:off x="1536" y="292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75" name="AutoShape 13">
                <a:extLst>
                  <a:ext uri="{FF2B5EF4-FFF2-40B4-BE49-F238E27FC236}">
                    <a16:creationId xmlns:a16="http://schemas.microsoft.com/office/drawing/2014/main" id="{C4E589AC-17AF-4981-9388-B221692D97B8}"/>
                  </a:ext>
                </a:extLst>
              </p:cNvPr>
              <p:cNvSpPr>
                <a:spLocks noChangeArrowheads="1"/>
              </p:cNvSpPr>
              <p:nvPr/>
            </p:nvSpPr>
            <p:spPr bwMode="auto">
              <a:xfrm rot="5580068">
                <a:off x="1536" y="3168"/>
                <a:ext cx="240"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grpSp>
        <p:sp>
          <p:nvSpPr>
            <p:cNvPr id="43" name="Line 14">
              <a:extLst>
                <a:ext uri="{FF2B5EF4-FFF2-40B4-BE49-F238E27FC236}">
                  <a16:creationId xmlns:a16="http://schemas.microsoft.com/office/drawing/2014/main" id="{B787E557-5652-42C6-8022-7193CB121577}"/>
                </a:ext>
              </a:extLst>
            </p:cNvPr>
            <p:cNvSpPr>
              <a:spLocks noChangeShapeType="1"/>
            </p:cNvSpPr>
            <p:nvPr/>
          </p:nvSpPr>
          <p:spPr bwMode="auto">
            <a:xfrm>
              <a:off x="1011" y="2024"/>
              <a:ext cx="23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44" name="Line 15">
              <a:extLst>
                <a:ext uri="{FF2B5EF4-FFF2-40B4-BE49-F238E27FC236}">
                  <a16:creationId xmlns:a16="http://schemas.microsoft.com/office/drawing/2014/main" id="{F58F8066-48A9-451A-B20B-36C5B20EADE6}"/>
                </a:ext>
              </a:extLst>
            </p:cNvPr>
            <p:cNvSpPr>
              <a:spLocks noChangeShapeType="1"/>
            </p:cNvSpPr>
            <p:nvPr/>
          </p:nvSpPr>
          <p:spPr bwMode="auto">
            <a:xfrm>
              <a:off x="1011" y="3929"/>
              <a:ext cx="23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45" name="Line 16">
              <a:extLst>
                <a:ext uri="{FF2B5EF4-FFF2-40B4-BE49-F238E27FC236}">
                  <a16:creationId xmlns:a16="http://schemas.microsoft.com/office/drawing/2014/main" id="{7E648958-E7A3-47E4-A48C-1F82D27D8E23}"/>
                </a:ext>
              </a:extLst>
            </p:cNvPr>
            <p:cNvSpPr>
              <a:spLocks noChangeShapeType="1"/>
            </p:cNvSpPr>
            <p:nvPr/>
          </p:nvSpPr>
          <p:spPr bwMode="auto">
            <a:xfrm>
              <a:off x="1106" y="2025"/>
              <a:ext cx="0" cy="8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46" name="Line 17">
              <a:extLst>
                <a:ext uri="{FF2B5EF4-FFF2-40B4-BE49-F238E27FC236}">
                  <a16:creationId xmlns:a16="http://schemas.microsoft.com/office/drawing/2014/main" id="{AB83CDA3-94F2-4450-AC80-11837AD71EA2}"/>
                </a:ext>
              </a:extLst>
            </p:cNvPr>
            <p:cNvSpPr>
              <a:spLocks noChangeShapeType="1"/>
            </p:cNvSpPr>
            <p:nvPr/>
          </p:nvSpPr>
          <p:spPr bwMode="auto">
            <a:xfrm>
              <a:off x="1106" y="3156"/>
              <a:ext cx="0" cy="77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47" name="Text Box 18">
              <a:extLst>
                <a:ext uri="{FF2B5EF4-FFF2-40B4-BE49-F238E27FC236}">
                  <a16:creationId xmlns:a16="http://schemas.microsoft.com/office/drawing/2014/main" id="{9843D947-EB74-4433-B9B6-16CEC3F104A2}"/>
                </a:ext>
              </a:extLst>
            </p:cNvPr>
            <p:cNvSpPr txBox="1">
              <a:spLocks noChangeArrowheads="1"/>
            </p:cNvSpPr>
            <p:nvPr/>
          </p:nvSpPr>
          <p:spPr bwMode="auto">
            <a:xfrm>
              <a:off x="940" y="2870"/>
              <a:ext cx="57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2800">
                  <a:solidFill>
                    <a:srgbClr val="002060"/>
                  </a:solidFill>
                  <a:latin typeface="Times New Roman" panose="02020603050405020304" pitchFamily="18" charset="0"/>
                  <a:ea typeface="隶书" pitchFamily="49" charset="-122"/>
                </a:rPr>
                <a:t>10</a:t>
              </a:r>
            </a:p>
          </p:txBody>
        </p:sp>
        <p:grpSp>
          <p:nvGrpSpPr>
            <p:cNvPr id="48" name="Group 19">
              <a:extLst>
                <a:ext uri="{FF2B5EF4-FFF2-40B4-BE49-F238E27FC236}">
                  <a16:creationId xmlns:a16="http://schemas.microsoft.com/office/drawing/2014/main" id="{C04E8459-4B39-41EF-872C-2049F828226A}"/>
                </a:ext>
              </a:extLst>
            </p:cNvPr>
            <p:cNvGrpSpPr>
              <a:grpSpLocks/>
            </p:cNvGrpSpPr>
            <p:nvPr/>
          </p:nvGrpSpPr>
          <p:grpSpPr bwMode="auto">
            <a:xfrm>
              <a:off x="3873" y="2026"/>
              <a:ext cx="570" cy="1881"/>
              <a:chOff x="2880" y="959"/>
              <a:chExt cx="576" cy="2400"/>
            </a:xfrm>
          </p:grpSpPr>
          <p:sp>
            <p:nvSpPr>
              <p:cNvPr id="56" name="AutoShape 20">
                <a:extLst>
                  <a:ext uri="{FF2B5EF4-FFF2-40B4-BE49-F238E27FC236}">
                    <a16:creationId xmlns:a16="http://schemas.microsoft.com/office/drawing/2014/main" id="{950F2F3A-21D2-4E90-B7C5-CD6A22638776}"/>
                  </a:ext>
                </a:extLst>
              </p:cNvPr>
              <p:cNvSpPr>
                <a:spLocks noChangeArrowheads="1"/>
              </p:cNvSpPr>
              <p:nvPr/>
            </p:nvSpPr>
            <p:spPr bwMode="auto">
              <a:xfrm rot="5580068">
                <a:off x="3138" y="936"/>
                <a:ext cx="96" cy="141"/>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57" name="AutoShape 21">
                <a:extLst>
                  <a:ext uri="{FF2B5EF4-FFF2-40B4-BE49-F238E27FC236}">
                    <a16:creationId xmlns:a16="http://schemas.microsoft.com/office/drawing/2014/main" id="{83210F97-0775-4270-B252-142D707E5AF7}"/>
                  </a:ext>
                </a:extLst>
              </p:cNvPr>
              <p:cNvSpPr>
                <a:spLocks noChangeArrowheads="1"/>
              </p:cNvSpPr>
              <p:nvPr/>
            </p:nvSpPr>
            <p:spPr bwMode="auto">
              <a:xfrm rot="5580068">
                <a:off x="3140" y="2567"/>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58" name="AutoShape 22">
                <a:extLst>
                  <a:ext uri="{FF2B5EF4-FFF2-40B4-BE49-F238E27FC236}">
                    <a16:creationId xmlns:a16="http://schemas.microsoft.com/office/drawing/2014/main" id="{43F4356B-6412-4622-B019-A66102533B3C}"/>
                  </a:ext>
                </a:extLst>
              </p:cNvPr>
              <p:cNvSpPr>
                <a:spLocks noChangeArrowheads="1"/>
              </p:cNvSpPr>
              <p:nvPr/>
            </p:nvSpPr>
            <p:spPr bwMode="auto">
              <a:xfrm rot="5580068">
                <a:off x="3139" y="2663"/>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59" name="AutoShape 23">
                <a:extLst>
                  <a:ext uri="{FF2B5EF4-FFF2-40B4-BE49-F238E27FC236}">
                    <a16:creationId xmlns:a16="http://schemas.microsoft.com/office/drawing/2014/main" id="{62FA7E02-58D9-40E1-B9A8-B675980132A7}"/>
                  </a:ext>
                </a:extLst>
              </p:cNvPr>
              <p:cNvSpPr>
                <a:spLocks noChangeArrowheads="1"/>
              </p:cNvSpPr>
              <p:nvPr/>
            </p:nvSpPr>
            <p:spPr bwMode="auto">
              <a:xfrm rot="5580068">
                <a:off x="3139" y="2759"/>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0" name="AutoShape 24">
                <a:extLst>
                  <a:ext uri="{FF2B5EF4-FFF2-40B4-BE49-F238E27FC236}">
                    <a16:creationId xmlns:a16="http://schemas.microsoft.com/office/drawing/2014/main" id="{6680D1B8-4487-4C7F-8CA3-778C88152E3A}"/>
                  </a:ext>
                </a:extLst>
              </p:cNvPr>
              <p:cNvSpPr>
                <a:spLocks noChangeArrowheads="1"/>
              </p:cNvSpPr>
              <p:nvPr/>
            </p:nvSpPr>
            <p:spPr bwMode="auto">
              <a:xfrm rot="5580068">
                <a:off x="3140" y="2855"/>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1" name="AutoShape 25">
                <a:extLst>
                  <a:ext uri="{FF2B5EF4-FFF2-40B4-BE49-F238E27FC236}">
                    <a16:creationId xmlns:a16="http://schemas.microsoft.com/office/drawing/2014/main" id="{F9D8274A-2FF8-4754-8D43-BB6FD65AD26F}"/>
                  </a:ext>
                </a:extLst>
              </p:cNvPr>
              <p:cNvSpPr>
                <a:spLocks noChangeArrowheads="1"/>
              </p:cNvSpPr>
              <p:nvPr/>
            </p:nvSpPr>
            <p:spPr bwMode="auto">
              <a:xfrm rot="5580068">
                <a:off x="3140" y="2951"/>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2" name="AutoShape 26">
                <a:extLst>
                  <a:ext uri="{FF2B5EF4-FFF2-40B4-BE49-F238E27FC236}">
                    <a16:creationId xmlns:a16="http://schemas.microsoft.com/office/drawing/2014/main" id="{930CE1A2-4D27-49F7-BAB3-6AE3A713BFC9}"/>
                  </a:ext>
                </a:extLst>
              </p:cNvPr>
              <p:cNvSpPr>
                <a:spLocks noChangeArrowheads="1"/>
              </p:cNvSpPr>
              <p:nvPr/>
            </p:nvSpPr>
            <p:spPr bwMode="auto">
              <a:xfrm rot="5580068">
                <a:off x="3140" y="3047"/>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3" name="AutoShape 27">
                <a:extLst>
                  <a:ext uri="{FF2B5EF4-FFF2-40B4-BE49-F238E27FC236}">
                    <a16:creationId xmlns:a16="http://schemas.microsoft.com/office/drawing/2014/main" id="{2AE75145-FE67-472F-9A41-8C594E7E98A3}"/>
                  </a:ext>
                </a:extLst>
              </p:cNvPr>
              <p:cNvSpPr>
                <a:spLocks noChangeArrowheads="1"/>
              </p:cNvSpPr>
              <p:nvPr/>
            </p:nvSpPr>
            <p:spPr bwMode="auto">
              <a:xfrm rot="5580068">
                <a:off x="3140" y="3143"/>
                <a:ext cx="96" cy="144"/>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4" name="AutoShape 28">
                <a:extLst>
                  <a:ext uri="{FF2B5EF4-FFF2-40B4-BE49-F238E27FC236}">
                    <a16:creationId xmlns:a16="http://schemas.microsoft.com/office/drawing/2014/main" id="{6AA380D7-1007-4001-85E7-E0CA6C4369C8}"/>
                  </a:ext>
                </a:extLst>
              </p:cNvPr>
              <p:cNvSpPr>
                <a:spLocks noChangeArrowheads="1"/>
              </p:cNvSpPr>
              <p:nvPr/>
            </p:nvSpPr>
            <p:spPr bwMode="auto">
              <a:xfrm rot="5580068">
                <a:off x="3141" y="3240"/>
                <a:ext cx="96" cy="141"/>
              </a:xfrm>
              <a:prstGeom prst="roundRect">
                <a:avLst>
                  <a:gd name="adj"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65" name="Oval 29">
                <a:extLst>
                  <a:ext uri="{FF2B5EF4-FFF2-40B4-BE49-F238E27FC236}">
                    <a16:creationId xmlns:a16="http://schemas.microsoft.com/office/drawing/2014/main" id="{E6B8C8C7-0EF7-439C-99B4-3BC67CA7A690}"/>
                  </a:ext>
                </a:extLst>
              </p:cNvPr>
              <p:cNvSpPr>
                <a:spLocks noChangeArrowheads="1"/>
              </p:cNvSpPr>
              <p:nvPr/>
            </p:nvSpPr>
            <p:spPr bwMode="auto">
              <a:xfrm>
                <a:off x="2880" y="1055"/>
                <a:ext cx="576" cy="1536"/>
              </a:xfrm>
              <a:prstGeom prst="ellipse">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grpSp>
        <p:sp>
          <p:nvSpPr>
            <p:cNvPr id="49" name="Line 30">
              <a:extLst>
                <a:ext uri="{FF2B5EF4-FFF2-40B4-BE49-F238E27FC236}">
                  <a16:creationId xmlns:a16="http://schemas.microsoft.com/office/drawing/2014/main" id="{9D7D33B9-B6ED-4F45-8717-56D4C6C961EA}"/>
                </a:ext>
              </a:extLst>
            </p:cNvPr>
            <p:cNvSpPr>
              <a:spLocks noChangeShapeType="1"/>
            </p:cNvSpPr>
            <p:nvPr/>
          </p:nvSpPr>
          <p:spPr bwMode="auto">
            <a:xfrm>
              <a:off x="4573" y="3304"/>
              <a:ext cx="23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50" name="Line 31">
              <a:extLst>
                <a:ext uri="{FF2B5EF4-FFF2-40B4-BE49-F238E27FC236}">
                  <a16:creationId xmlns:a16="http://schemas.microsoft.com/office/drawing/2014/main" id="{299058B3-2F24-4199-8C03-9F0D4D58DCA6}"/>
                </a:ext>
              </a:extLst>
            </p:cNvPr>
            <p:cNvSpPr>
              <a:spLocks noChangeShapeType="1"/>
            </p:cNvSpPr>
            <p:nvPr/>
          </p:nvSpPr>
          <p:spPr bwMode="auto">
            <a:xfrm>
              <a:off x="4561" y="3929"/>
              <a:ext cx="23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51" name="Line 32">
              <a:extLst>
                <a:ext uri="{FF2B5EF4-FFF2-40B4-BE49-F238E27FC236}">
                  <a16:creationId xmlns:a16="http://schemas.microsoft.com/office/drawing/2014/main" id="{D4CB2AA8-1764-4E9B-AF8B-5BBD257B549A}"/>
                </a:ext>
              </a:extLst>
            </p:cNvPr>
            <p:cNvSpPr>
              <a:spLocks noChangeShapeType="1"/>
            </p:cNvSpPr>
            <p:nvPr/>
          </p:nvSpPr>
          <p:spPr bwMode="auto">
            <a:xfrm>
              <a:off x="4668" y="3304"/>
              <a:ext cx="0" cy="15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52" name="Line 33">
              <a:extLst>
                <a:ext uri="{FF2B5EF4-FFF2-40B4-BE49-F238E27FC236}">
                  <a16:creationId xmlns:a16="http://schemas.microsoft.com/office/drawing/2014/main" id="{5C4830C1-8BD7-4961-827D-6FCD65B52DBE}"/>
                </a:ext>
              </a:extLst>
            </p:cNvPr>
            <p:cNvSpPr>
              <a:spLocks noChangeShapeType="1"/>
            </p:cNvSpPr>
            <p:nvPr/>
          </p:nvSpPr>
          <p:spPr bwMode="auto">
            <a:xfrm>
              <a:off x="4656" y="3683"/>
              <a:ext cx="0" cy="2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53" name="Text Box 34">
              <a:extLst>
                <a:ext uri="{FF2B5EF4-FFF2-40B4-BE49-F238E27FC236}">
                  <a16:creationId xmlns:a16="http://schemas.microsoft.com/office/drawing/2014/main" id="{FC162603-E3AD-4D77-B5A9-48953952274F}"/>
                </a:ext>
              </a:extLst>
            </p:cNvPr>
            <p:cNvSpPr txBox="1">
              <a:spLocks noChangeArrowheads="1"/>
            </p:cNvSpPr>
            <p:nvPr/>
          </p:nvSpPr>
          <p:spPr bwMode="auto">
            <a:xfrm>
              <a:off x="4461" y="3432"/>
              <a:ext cx="4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50000"/>
                </a:spcBef>
                <a:buClrTx/>
                <a:buFontTx/>
                <a:buNone/>
              </a:pPr>
              <a:r>
                <a:rPr kumimoji="1" lang="en-US" altLang="zh-CN" sz="2800">
                  <a:solidFill>
                    <a:srgbClr val="002060"/>
                  </a:solidFill>
                  <a:latin typeface="Times New Roman" panose="02020603050405020304" pitchFamily="18" charset="0"/>
                  <a:ea typeface="隶书" pitchFamily="49" charset="-122"/>
                </a:rPr>
                <a:t>8</a:t>
              </a:r>
            </a:p>
          </p:txBody>
        </p:sp>
        <p:sp>
          <p:nvSpPr>
            <p:cNvPr id="54" name="Line 35">
              <a:extLst>
                <a:ext uri="{FF2B5EF4-FFF2-40B4-BE49-F238E27FC236}">
                  <a16:creationId xmlns:a16="http://schemas.microsoft.com/office/drawing/2014/main" id="{F9546BB0-C42C-41A4-AD99-7FFCBA1CFF66}"/>
                </a:ext>
              </a:extLst>
            </p:cNvPr>
            <p:cNvSpPr>
              <a:spLocks noChangeShapeType="1"/>
            </p:cNvSpPr>
            <p:nvPr/>
          </p:nvSpPr>
          <p:spPr bwMode="auto">
            <a:xfrm>
              <a:off x="1996" y="3043"/>
              <a:ext cx="1578"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55" name="Text Box 36">
              <a:extLst>
                <a:ext uri="{FF2B5EF4-FFF2-40B4-BE49-F238E27FC236}">
                  <a16:creationId xmlns:a16="http://schemas.microsoft.com/office/drawing/2014/main" id="{B6768CB3-E9FA-4C69-B894-DABF55089365}"/>
                </a:ext>
              </a:extLst>
            </p:cNvPr>
            <p:cNvSpPr txBox="1">
              <a:spLocks noChangeArrowheads="1"/>
            </p:cNvSpPr>
            <p:nvPr/>
          </p:nvSpPr>
          <p:spPr bwMode="auto">
            <a:xfrm>
              <a:off x="1881" y="2691"/>
              <a:ext cx="17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50000"/>
                </a:spcBef>
                <a:buClrTx/>
                <a:buFontTx/>
                <a:buNone/>
              </a:pPr>
              <a:r>
                <a:rPr kumimoji="1" lang="zh-CN" altLang="en-US" sz="2800">
                  <a:solidFill>
                    <a:srgbClr val="002060"/>
                  </a:solidFill>
                  <a:latin typeface="Times New Roman" panose="02020603050405020304" pitchFamily="18" charset="0"/>
                  <a:ea typeface="华文楷体" panose="02010600040101010101" pitchFamily="2" charset="-122"/>
                </a:rPr>
                <a:t>局部解链后</a:t>
              </a:r>
            </a:p>
          </p:txBody>
        </p:sp>
      </p:grpSp>
    </p:spTree>
    <p:extLst>
      <p:ext uri="{BB962C8B-B14F-4D97-AF65-F5344CB8AC3E}">
        <p14:creationId xmlns:p14="http://schemas.microsoft.com/office/powerpoint/2010/main" val="408477692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拓扑（绳子）">
            <a:extLst>
              <a:ext uri="{FF2B5EF4-FFF2-40B4-BE49-F238E27FC236}">
                <a16:creationId xmlns:a16="http://schemas.microsoft.com/office/drawing/2014/main" id="{CA0E1176-0BE6-4AAF-B249-9C3EAB1C07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175" y="1571625"/>
            <a:ext cx="7894638"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Text Box 3">
            <a:extLst>
              <a:ext uri="{FF2B5EF4-FFF2-40B4-BE49-F238E27FC236}">
                <a16:creationId xmlns:a16="http://schemas.microsoft.com/office/drawing/2014/main" id="{A18C9E93-2772-46D9-B069-9615A21A780D}"/>
              </a:ext>
            </a:extLst>
          </p:cNvPr>
          <p:cNvSpPr txBox="1">
            <a:spLocks noChangeArrowheads="1"/>
          </p:cNvSpPr>
          <p:nvPr/>
        </p:nvSpPr>
        <p:spPr bwMode="auto">
          <a:xfrm>
            <a:off x="2782410" y="0"/>
            <a:ext cx="7359809" cy="7477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eaLnBrk="1" hangingPunct="1">
              <a:defRPr sz="4000" b="1">
                <a:latin typeface="Times New Roman" panose="02020603050405020304" pitchFamily="18" charset="0"/>
                <a:ea typeface="微软雅黑" panose="020B0503020204020204" pitchFamily="34" charset="-122"/>
                <a:cs typeface="Times New Roman" panose="02020603050405020304" pitchFamily="18" charset="0"/>
              </a:defRPr>
            </a:lvl1pPr>
          </a:lstStyle>
          <a:p>
            <a:r>
              <a:rPr lang="zh-CN" altLang="en-US" sz="3600" dirty="0"/>
              <a:t>解链过程中正超螺旋的形成</a:t>
            </a:r>
          </a:p>
        </p:txBody>
      </p:sp>
    </p:spTree>
    <p:extLst>
      <p:ext uri="{BB962C8B-B14F-4D97-AF65-F5344CB8AC3E}">
        <p14:creationId xmlns:p14="http://schemas.microsoft.com/office/powerpoint/2010/main" val="388094324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6">
            <a:extLst>
              <a:ext uri="{FF2B5EF4-FFF2-40B4-BE49-F238E27FC236}">
                <a16:creationId xmlns:a16="http://schemas.microsoft.com/office/drawing/2014/main" id="{92C36AF2-DFE8-422C-A6F9-F4155E886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0513" y="1485524"/>
            <a:ext cx="3295120" cy="1864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4" name="Picture 7">
            <a:extLst>
              <a:ext uri="{FF2B5EF4-FFF2-40B4-BE49-F238E27FC236}">
                <a16:creationId xmlns:a16="http://schemas.microsoft.com/office/drawing/2014/main" id="{F190C218-416B-4C1D-B234-7A00B29709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0642" y="4166542"/>
            <a:ext cx="3214861" cy="1864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7045" name="标题 1">
            <a:extLst>
              <a:ext uri="{FF2B5EF4-FFF2-40B4-BE49-F238E27FC236}">
                <a16:creationId xmlns:a16="http://schemas.microsoft.com/office/drawing/2014/main" id="{DE85BA0E-68DA-4F17-8DC8-57CE8DB1A436}"/>
              </a:ext>
            </a:extLst>
          </p:cNvPr>
          <p:cNvSpPr>
            <a:spLocks noGrp="1" noChangeArrowheads="1"/>
          </p:cNvSpPr>
          <p:nvPr>
            <p:ph type="title"/>
          </p:nvPr>
        </p:nvSpPr>
        <p:spPr>
          <a:xfrm>
            <a:off x="1558960" y="123784"/>
            <a:ext cx="5199649" cy="487362"/>
          </a:xfrm>
        </p:spPr>
        <p:txBody>
          <a:bodyPr/>
          <a:lstStyle/>
          <a:p>
            <a:r>
              <a:rPr lang="zh-CN" altLang="en-US" dirty="0">
                <a:latin typeface="Times New Roman" panose="02020603050405020304" pitchFamily="18" charset="0"/>
                <a:cs typeface="Times New Roman" panose="02020603050405020304" pitchFamily="18" charset="0"/>
              </a:rPr>
              <a:t>拓扑异构酶</a:t>
            </a:r>
          </a:p>
        </p:txBody>
      </p:sp>
      <p:sp>
        <p:nvSpPr>
          <p:cNvPr id="8" name="Text Box 2">
            <a:extLst>
              <a:ext uri="{FF2B5EF4-FFF2-40B4-BE49-F238E27FC236}">
                <a16:creationId xmlns:a16="http://schemas.microsoft.com/office/drawing/2014/main" id="{BE43C4F9-6FA2-44E9-97D5-60885932B520}"/>
              </a:ext>
            </a:extLst>
          </p:cNvPr>
          <p:cNvSpPr txBox="1">
            <a:spLocks noChangeArrowheads="1"/>
          </p:cNvSpPr>
          <p:nvPr/>
        </p:nvSpPr>
        <p:spPr bwMode="auto">
          <a:xfrm>
            <a:off x="348430" y="1156069"/>
            <a:ext cx="29836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ts val="0"/>
              </a:spcBef>
              <a:buClrTx/>
              <a:buFont typeface="Wingdings" panose="05000000000000000000" pitchFamily="2" charset="2"/>
              <a:buChar char="Ø"/>
            </a:pPr>
            <a:r>
              <a:rPr kumimoji="1" lang="zh-CN" altLang="en-US" sz="2800" dirty="0">
                <a:solidFill>
                  <a:srgbClr val="002060"/>
                </a:solidFill>
                <a:latin typeface="微软雅黑" panose="020B0503020204020204" pitchFamily="34" charset="-122"/>
                <a:ea typeface="微软雅黑" panose="020B0503020204020204" pitchFamily="34" charset="-122"/>
              </a:rPr>
              <a:t> 拓扑异构酶</a:t>
            </a:r>
            <a:r>
              <a:rPr kumimoji="1" lang="en-US" altLang="zh-CN" sz="2800" dirty="0">
                <a:solidFill>
                  <a:srgbClr val="002060"/>
                </a:solidFill>
                <a:latin typeface="微软雅黑" panose="020B0503020204020204" pitchFamily="34" charset="-122"/>
                <a:ea typeface="微软雅黑" panose="020B0503020204020204" pitchFamily="34" charset="-122"/>
              </a:rPr>
              <a:t>Ⅰ</a:t>
            </a:r>
          </a:p>
        </p:txBody>
      </p:sp>
      <p:sp>
        <p:nvSpPr>
          <p:cNvPr id="9" name="Text Box 3">
            <a:extLst>
              <a:ext uri="{FF2B5EF4-FFF2-40B4-BE49-F238E27FC236}">
                <a16:creationId xmlns:a16="http://schemas.microsoft.com/office/drawing/2014/main" id="{562F0C82-DD16-410E-B7B8-6AEFABADCBD2}"/>
              </a:ext>
            </a:extLst>
          </p:cNvPr>
          <p:cNvSpPr txBox="1">
            <a:spLocks noChangeArrowheads="1"/>
          </p:cNvSpPr>
          <p:nvPr/>
        </p:nvSpPr>
        <p:spPr bwMode="auto">
          <a:xfrm>
            <a:off x="800398" y="1809894"/>
            <a:ext cx="6923984" cy="143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110000"/>
              </a:lnSpc>
              <a:spcBef>
                <a:spcPts val="1800"/>
              </a:spcBef>
              <a:buClrTx/>
              <a:buFont typeface="Arial" panose="020B0604020202020204" pitchFamily="34" charset="0"/>
              <a:buChar char="•"/>
            </a:pPr>
            <a:r>
              <a:rPr kumimoji="1" lang="zh-CN" altLang="en-US" dirty="0">
                <a:solidFill>
                  <a:schemeClr val="tx1"/>
                </a:solidFill>
                <a:latin typeface="微软雅黑" panose="020B0503020204020204" pitchFamily="34" charset="-122"/>
                <a:ea typeface="微软雅黑" panose="020B0503020204020204" pitchFamily="34" charset="-122"/>
              </a:rPr>
              <a:t> 切断</a:t>
            </a:r>
            <a:r>
              <a:rPr kumimoji="1" lang="en-US" altLang="zh-CN" dirty="0">
                <a:solidFill>
                  <a:schemeClr val="tx1"/>
                </a:solidFill>
                <a:latin typeface="微软雅黑" panose="020B0503020204020204" pitchFamily="34" charset="-122"/>
                <a:ea typeface="微软雅黑" panose="020B0503020204020204" pitchFamily="34" charset="-122"/>
              </a:rPr>
              <a:t>DNA</a:t>
            </a:r>
            <a:r>
              <a:rPr kumimoji="1" lang="zh-CN" altLang="en-US" dirty="0">
                <a:solidFill>
                  <a:schemeClr val="tx1"/>
                </a:solidFill>
                <a:latin typeface="微软雅黑" panose="020B0503020204020204" pitchFamily="34" charset="-122"/>
                <a:ea typeface="微软雅黑" panose="020B0503020204020204" pitchFamily="34" charset="-122"/>
              </a:rPr>
              <a:t>双链中</a:t>
            </a:r>
            <a:r>
              <a:rPr kumimoji="1" lang="zh-CN" altLang="en-US" dirty="0">
                <a:solidFill>
                  <a:srgbClr val="C00000"/>
                </a:solidFill>
                <a:latin typeface="微软雅黑" panose="020B0503020204020204" pitchFamily="34" charset="-122"/>
                <a:ea typeface="微软雅黑" panose="020B0503020204020204" pitchFamily="34" charset="-122"/>
              </a:rPr>
              <a:t>一股链</a:t>
            </a:r>
            <a:r>
              <a:rPr kumimoji="1" lang="zh-CN" altLang="en-US" dirty="0">
                <a:solidFill>
                  <a:schemeClr val="tx1"/>
                </a:solidFill>
                <a:latin typeface="微软雅黑" panose="020B0503020204020204" pitchFamily="34" charset="-122"/>
                <a:ea typeface="微软雅黑" panose="020B0503020204020204" pitchFamily="34" charset="-122"/>
              </a:rPr>
              <a:t>，使</a:t>
            </a:r>
            <a:r>
              <a:rPr kumimoji="1" lang="en-US" altLang="zh-CN" dirty="0">
                <a:solidFill>
                  <a:schemeClr val="tx1"/>
                </a:solidFill>
                <a:latin typeface="微软雅黑" panose="020B0503020204020204" pitchFamily="34" charset="-122"/>
                <a:ea typeface="微软雅黑" panose="020B0503020204020204" pitchFamily="34" charset="-122"/>
              </a:rPr>
              <a:t>DNA</a:t>
            </a:r>
            <a:r>
              <a:rPr kumimoji="1" lang="zh-CN" altLang="en-US" dirty="0">
                <a:solidFill>
                  <a:schemeClr val="tx1"/>
                </a:solidFill>
                <a:latin typeface="微软雅黑" panose="020B0503020204020204" pitchFamily="34" charset="-122"/>
                <a:ea typeface="微软雅黑" panose="020B0503020204020204" pitchFamily="34" charset="-122"/>
              </a:rPr>
              <a:t>解链旋转不致打结；适当时候封闭切口，</a:t>
            </a:r>
            <a:r>
              <a:rPr kumimoji="1" lang="en-US" altLang="zh-CN" dirty="0">
                <a:solidFill>
                  <a:schemeClr val="tx1"/>
                </a:solidFill>
                <a:latin typeface="微软雅黑" panose="020B0503020204020204" pitchFamily="34" charset="-122"/>
                <a:ea typeface="微软雅黑" panose="020B0503020204020204" pitchFamily="34" charset="-122"/>
              </a:rPr>
              <a:t>DNA</a:t>
            </a:r>
            <a:r>
              <a:rPr kumimoji="1" lang="zh-CN" altLang="en-US" dirty="0">
                <a:solidFill>
                  <a:schemeClr val="tx1"/>
                </a:solidFill>
                <a:latin typeface="微软雅黑" panose="020B0503020204020204" pitchFamily="34" charset="-122"/>
                <a:ea typeface="微软雅黑" panose="020B0503020204020204" pitchFamily="34" charset="-122"/>
              </a:rPr>
              <a:t>变为松弛状态</a:t>
            </a:r>
            <a:r>
              <a:rPr kumimoji="1" lang="zh-CN" altLang="en-US" b="0" dirty="0">
                <a:solidFill>
                  <a:schemeClr val="tx1"/>
                </a:solidFill>
                <a:latin typeface="微软雅黑" panose="020B0503020204020204" pitchFamily="34" charset="-122"/>
                <a:ea typeface="微软雅黑" panose="020B0503020204020204" pitchFamily="34" charset="-122"/>
              </a:rPr>
              <a:t>。</a:t>
            </a:r>
          </a:p>
          <a:p>
            <a:pPr>
              <a:lnSpc>
                <a:spcPct val="80000"/>
              </a:lnSpc>
              <a:spcBef>
                <a:spcPts val="1800"/>
              </a:spcBef>
              <a:buClrTx/>
              <a:buFont typeface="Arial" panose="020B0604020202020204" pitchFamily="34" charset="0"/>
              <a:buChar char="•"/>
            </a:pPr>
            <a:r>
              <a:rPr kumimoji="1" lang="zh-CN" altLang="en-US" dirty="0">
                <a:solidFill>
                  <a:schemeClr val="tx1"/>
                </a:solidFill>
                <a:latin typeface="微软雅黑" panose="020B0503020204020204" pitchFamily="34" charset="-122"/>
                <a:ea typeface="微软雅黑" panose="020B0503020204020204" pitchFamily="34" charset="-122"/>
              </a:rPr>
              <a:t> 反应</a:t>
            </a:r>
            <a:r>
              <a:rPr kumimoji="1" lang="zh-CN" altLang="en-US" dirty="0">
                <a:solidFill>
                  <a:srgbClr val="C00000"/>
                </a:solidFill>
                <a:latin typeface="微软雅黑" panose="020B0503020204020204" pitchFamily="34" charset="-122"/>
                <a:ea typeface="微软雅黑" panose="020B0503020204020204" pitchFamily="34" charset="-122"/>
              </a:rPr>
              <a:t>不需</a:t>
            </a:r>
            <a:r>
              <a:rPr kumimoji="1" lang="en-US" altLang="zh-CN" dirty="0">
                <a:solidFill>
                  <a:srgbClr val="C00000"/>
                </a:solidFill>
                <a:latin typeface="微软雅黑" panose="020B0503020204020204" pitchFamily="34" charset="-122"/>
                <a:ea typeface="微软雅黑" panose="020B0503020204020204" pitchFamily="34" charset="-122"/>
              </a:rPr>
              <a:t>ATP</a:t>
            </a:r>
            <a:r>
              <a:rPr kumimoji="1" lang="zh-CN" altLang="en-US" dirty="0">
                <a:solidFill>
                  <a:schemeClr val="tx1"/>
                </a:solidFill>
                <a:latin typeface="微软雅黑" panose="020B0503020204020204" pitchFamily="34" charset="-122"/>
                <a:ea typeface="微软雅黑" panose="020B0503020204020204" pitchFamily="34" charset="-122"/>
              </a:rPr>
              <a:t>。</a:t>
            </a:r>
          </a:p>
        </p:txBody>
      </p:sp>
      <p:sp>
        <p:nvSpPr>
          <p:cNvPr id="10" name="Text Box 4">
            <a:extLst>
              <a:ext uri="{FF2B5EF4-FFF2-40B4-BE49-F238E27FC236}">
                <a16:creationId xmlns:a16="http://schemas.microsoft.com/office/drawing/2014/main" id="{A6631E42-9B22-4489-A14F-63CB4B02FD63}"/>
              </a:ext>
            </a:extLst>
          </p:cNvPr>
          <p:cNvSpPr txBox="1">
            <a:spLocks noChangeArrowheads="1"/>
          </p:cNvSpPr>
          <p:nvPr/>
        </p:nvSpPr>
        <p:spPr bwMode="auto">
          <a:xfrm>
            <a:off x="587922" y="3643322"/>
            <a:ext cx="37994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ts val="0"/>
              </a:spcBef>
              <a:buClrTx/>
              <a:buFont typeface="Wingdings" panose="05000000000000000000" pitchFamily="2" charset="2"/>
              <a:buChar char="Ø"/>
              <a:defRPr kumimoji="1" sz="2800" b="1">
                <a:solidFill>
                  <a:srgbClr val="002060"/>
                </a:solidFill>
                <a:latin typeface="Monotype Corsiva" pitchFamily="66" charset="0"/>
                <a:ea typeface="华文楷体" panose="02010600040101010101" pitchFamily="2" charset="-122"/>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l"/>
            <a:r>
              <a:rPr lang="zh-CN" altLang="en-US" dirty="0">
                <a:latin typeface="微软雅黑" panose="020B0503020204020204" pitchFamily="34" charset="-122"/>
                <a:ea typeface="微软雅黑" panose="020B0503020204020204" pitchFamily="34" charset="-122"/>
              </a:rPr>
              <a:t> 拓扑异构酶</a:t>
            </a:r>
            <a:r>
              <a:rPr lang="en-US" altLang="zh-CN" dirty="0">
                <a:latin typeface="微软雅黑" panose="020B0503020204020204" pitchFamily="34" charset="-122"/>
                <a:ea typeface="微软雅黑" panose="020B0503020204020204" pitchFamily="34" charset="-122"/>
              </a:rPr>
              <a:t>Ⅱ</a:t>
            </a:r>
          </a:p>
        </p:txBody>
      </p:sp>
      <p:sp>
        <p:nvSpPr>
          <p:cNvPr id="11" name="Text Box 5">
            <a:extLst>
              <a:ext uri="{FF2B5EF4-FFF2-40B4-BE49-F238E27FC236}">
                <a16:creationId xmlns:a16="http://schemas.microsoft.com/office/drawing/2014/main" id="{45DF967E-81D5-40E6-A956-F5BF5A5589F3}"/>
              </a:ext>
            </a:extLst>
          </p:cNvPr>
          <p:cNvSpPr txBox="1">
            <a:spLocks noChangeArrowheads="1"/>
          </p:cNvSpPr>
          <p:nvPr/>
        </p:nvSpPr>
        <p:spPr bwMode="auto">
          <a:xfrm>
            <a:off x="837675" y="4504125"/>
            <a:ext cx="6344521" cy="180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ts val="1800"/>
              </a:spcBef>
              <a:buClrTx/>
              <a:buFont typeface="Arial" panose="020B0604020202020204" pitchFamily="34" charset="0"/>
              <a:buChar char="•"/>
            </a:pPr>
            <a:r>
              <a:rPr kumimoji="1" lang="zh-CN" altLang="en-US" dirty="0">
                <a:solidFill>
                  <a:schemeClr val="tx1"/>
                </a:solidFill>
                <a:latin typeface="微软雅黑" panose="020B0503020204020204" pitchFamily="34" charset="-122"/>
                <a:ea typeface="微软雅黑" panose="020B0503020204020204" pitchFamily="34" charset="-122"/>
              </a:rPr>
              <a:t> 切断</a:t>
            </a:r>
            <a:r>
              <a:rPr kumimoji="1" lang="en-US" altLang="zh-CN" dirty="0">
                <a:solidFill>
                  <a:schemeClr val="tx1"/>
                </a:solidFill>
                <a:latin typeface="微软雅黑" panose="020B0503020204020204" pitchFamily="34" charset="-122"/>
                <a:ea typeface="微软雅黑" panose="020B0503020204020204" pitchFamily="34" charset="-122"/>
              </a:rPr>
              <a:t>DNA</a:t>
            </a:r>
            <a:r>
              <a:rPr kumimoji="1" lang="zh-CN" altLang="en-US" dirty="0">
                <a:solidFill>
                  <a:schemeClr val="tx1"/>
                </a:solidFill>
                <a:latin typeface="微软雅黑" panose="020B0503020204020204" pitchFamily="34" charset="-122"/>
                <a:ea typeface="微软雅黑" panose="020B0503020204020204" pitchFamily="34" charset="-122"/>
              </a:rPr>
              <a:t>分子</a:t>
            </a:r>
            <a:r>
              <a:rPr kumimoji="1" lang="zh-CN" altLang="en-US" dirty="0">
                <a:solidFill>
                  <a:srgbClr val="C00000"/>
                </a:solidFill>
                <a:latin typeface="微软雅黑" panose="020B0503020204020204" pitchFamily="34" charset="-122"/>
                <a:ea typeface="微软雅黑" panose="020B0503020204020204" pitchFamily="34" charset="-122"/>
              </a:rPr>
              <a:t>两股链</a:t>
            </a:r>
            <a:r>
              <a:rPr kumimoji="1" lang="zh-CN" altLang="en-US" dirty="0">
                <a:solidFill>
                  <a:schemeClr val="tx1"/>
                </a:solidFill>
                <a:latin typeface="微软雅黑" panose="020B0503020204020204" pitchFamily="34" charset="-122"/>
                <a:ea typeface="微软雅黑" panose="020B0503020204020204" pitchFamily="34" charset="-122"/>
              </a:rPr>
              <a:t>，断端通过切口旋转使超螺旋松弛。</a:t>
            </a:r>
          </a:p>
          <a:p>
            <a:pPr>
              <a:spcBef>
                <a:spcPts val="1800"/>
              </a:spcBef>
              <a:buClrTx/>
              <a:buFont typeface="Arial" panose="020B0604020202020204" pitchFamily="34" charset="0"/>
              <a:buChar char="•"/>
            </a:pPr>
            <a:r>
              <a:rPr kumimoji="1" lang="zh-CN" altLang="en-US" dirty="0">
                <a:solidFill>
                  <a:srgbClr val="C00000"/>
                </a:solidFill>
                <a:latin typeface="微软雅黑" panose="020B0503020204020204" pitchFamily="34" charset="-122"/>
                <a:ea typeface="微软雅黑" panose="020B0503020204020204" pitchFamily="34" charset="-122"/>
              </a:rPr>
              <a:t> 利用</a:t>
            </a:r>
            <a:r>
              <a:rPr kumimoji="1" lang="en-US" altLang="zh-CN" dirty="0">
                <a:solidFill>
                  <a:srgbClr val="C00000"/>
                </a:solidFill>
                <a:latin typeface="微软雅黑" panose="020B0503020204020204" pitchFamily="34" charset="-122"/>
                <a:ea typeface="微软雅黑" panose="020B0503020204020204" pitchFamily="34" charset="-122"/>
              </a:rPr>
              <a:t>ATP</a:t>
            </a:r>
            <a:r>
              <a:rPr kumimoji="1" lang="zh-CN" altLang="en-US" dirty="0">
                <a:solidFill>
                  <a:schemeClr val="tx1"/>
                </a:solidFill>
                <a:latin typeface="微软雅黑" panose="020B0503020204020204" pitchFamily="34" charset="-122"/>
                <a:ea typeface="微软雅黑" panose="020B0503020204020204" pitchFamily="34" charset="-122"/>
              </a:rPr>
              <a:t>供能，连接断端， </a:t>
            </a:r>
            <a:r>
              <a:rPr kumimoji="1" lang="en-US" altLang="zh-CN" dirty="0">
                <a:solidFill>
                  <a:schemeClr val="tx1"/>
                </a:solidFill>
                <a:latin typeface="微软雅黑" panose="020B0503020204020204" pitchFamily="34" charset="-122"/>
                <a:ea typeface="微软雅黑" panose="020B0503020204020204" pitchFamily="34" charset="-122"/>
              </a:rPr>
              <a:t>DNA</a:t>
            </a:r>
            <a:r>
              <a:rPr kumimoji="1" lang="zh-CN" altLang="en-US" dirty="0">
                <a:solidFill>
                  <a:schemeClr val="tx1"/>
                </a:solidFill>
                <a:latin typeface="微软雅黑" panose="020B0503020204020204" pitchFamily="34" charset="-122"/>
                <a:ea typeface="微软雅黑" panose="020B0503020204020204" pitchFamily="34" charset="-122"/>
              </a:rPr>
              <a:t>分子进入负超螺旋状态。</a:t>
            </a:r>
          </a:p>
        </p:txBody>
      </p:sp>
    </p:spTree>
    <p:extLst>
      <p:ext uri="{BB962C8B-B14F-4D97-AF65-F5344CB8AC3E}">
        <p14:creationId xmlns:p14="http://schemas.microsoft.com/office/powerpoint/2010/main" val="20733206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标题 1">
            <a:extLst>
              <a:ext uri="{FF2B5EF4-FFF2-40B4-BE49-F238E27FC236}">
                <a16:creationId xmlns:a16="http://schemas.microsoft.com/office/drawing/2014/main" id="{001AAF77-0BB3-4813-A4F8-669739B7829E}"/>
              </a:ext>
            </a:extLst>
          </p:cNvPr>
          <p:cNvSpPr>
            <a:spLocks noGrp="1"/>
          </p:cNvSpPr>
          <p:nvPr>
            <p:ph type="title"/>
          </p:nvPr>
        </p:nvSpPr>
        <p:spPr>
          <a:xfrm>
            <a:off x="1828800" y="171450"/>
            <a:ext cx="10507287" cy="487363"/>
          </a:xfrm>
        </p:spPr>
        <p:txBody>
          <a:bodyPr/>
          <a:lstStyle/>
          <a:p>
            <a:r>
              <a:rPr lang="en-US" altLang="zh-CN" sz="3600" dirty="0"/>
              <a:t>DNA</a:t>
            </a:r>
            <a:r>
              <a:rPr lang="zh-CN" altLang="en-US" sz="3600" dirty="0"/>
              <a:t>拓扑异构酶减轻复制叉前积累的扭转应力</a:t>
            </a:r>
          </a:p>
        </p:txBody>
      </p:sp>
      <p:grpSp>
        <p:nvGrpSpPr>
          <p:cNvPr id="54275" name="组合 21">
            <a:extLst>
              <a:ext uri="{FF2B5EF4-FFF2-40B4-BE49-F238E27FC236}">
                <a16:creationId xmlns:a16="http://schemas.microsoft.com/office/drawing/2014/main" id="{7FDAE367-06B0-425B-808B-81AB7EF8FD7D}"/>
              </a:ext>
            </a:extLst>
          </p:cNvPr>
          <p:cNvGrpSpPr>
            <a:grpSpLocks/>
          </p:cNvGrpSpPr>
          <p:nvPr/>
        </p:nvGrpSpPr>
        <p:grpSpPr bwMode="auto">
          <a:xfrm>
            <a:off x="2001838" y="903288"/>
            <a:ext cx="7989887" cy="5776912"/>
            <a:chOff x="2001346" y="903457"/>
            <a:chExt cx="7990337" cy="5776874"/>
          </a:xfrm>
        </p:grpSpPr>
        <p:pic>
          <p:nvPicPr>
            <p:cNvPr id="54276" name="图片 2">
              <a:extLst>
                <a:ext uri="{FF2B5EF4-FFF2-40B4-BE49-F238E27FC236}">
                  <a16:creationId xmlns:a16="http://schemas.microsoft.com/office/drawing/2014/main" id="{5546484C-9E51-4181-921B-0DCA16C97C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2608" y="903457"/>
              <a:ext cx="7839075"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14">
              <a:extLst>
                <a:ext uri="{FF2B5EF4-FFF2-40B4-BE49-F238E27FC236}">
                  <a16:creationId xmlns:a16="http://schemas.microsoft.com/office/drawing/2014/main" id="{C0FD6ECA-C296-4644-936E-2292C589A2CA}"/>
                </a:ext>
              </a:extLst>
            </p:cNvPr>
            <p:cNvSpPr txBox="1">
              <a:spLocks noChangeArrowheads="1"/>
            </p:cNvSpPr>
            <p:nvPr/>
          </p:nvSpPr>
          <p:spPr bwMode="auto">
            <a:xfrm>
              <a:off x="2001346" y="2572645"/>
              <a:ext cx="1430694"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b="1">
                  <a:solidFill>
                    <a:srgbClr val="000000"/>
                  </a:solidFill>
                  <a:latin typeface="黑体" panose="02010609060101010101" pitchFamily="49" charset="-122"/>
                  <a:ea typeface="黑体" panose="02010609060101010101" pitchFamily="49" charset="-122"/>
                  <a:sym typeface="Symbol" panose="05050102010706020507" pitchFamily="18" charset="2"/>
                </a:rPr>
                <a:t>解旋酶</a:t>
              </a:r>
              <a:endParaRPr lang="en-US" altLang="zh-CN" sz="20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4278" name="矩形 22">
              <a:extLst>
                <a:ext uri="{FF2B5EF4-FFF2-40B4-BE49-F238E27FC236}">
                  <a16:creationId xmlns:a16="http://schemas.microsoft.com/office/drawing/2014/main" id="{5B593B77-8C5E-4F5B-91AE-B6A5462779E3}"/>
                </a:ext>
              </a:extLst>
            </p:cNvPr>
            <p:cNvSpPr>
              <a:spLocks noChangeArrowheads="1"/>
            </p:cNvSpPr>
            <p:nvPr/>
          </p:nvSpPr>
          <p:spPr bwMode="auto">
            <a:xfrm>
              <a:off x="2594776" y="3004175"/>
              <a:ext cx="4299005" cy="707886"/>
            </a:xfrm>
            <a:prstGeom prst="rect">
              <a:avLst/>
            </a:prstGeom>
            <a:solidFill>
              <a:srgbClr val="CCD5D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000" b="1">
                  <a:latin typeface="黑体" panose="02010609060101010101" pitchFamily="49" charset="-122"/>
                  <a:ea typeface="黑体" panose="02010609060101010101" pitchFamily="49" charset="-122"/>
                </a:rPr>
                <a:t>在没有拓扑异构酶的情况下，</a:t>
              </a:r>
              <a:r>
                <a:rPr lang="en-US" altLang="zh-CN" sz="2000" b="1">
                  <a:latin typeface="黑体" panose="02010609060101010101" pitchFamily="49" charset="-122"/>
                  <a:ea typeface="黑体" panose="02010609060101010101" pitchFamily="49" charset="-122"/>
                </a:rPr>
                <a:t>DNA</a:t>
              </a:r>
              <a:r>
                <a:rPr lang="zh-CN" altLang="en-US" sz="2000" b="1">
                  <a:latin typeface="黑体" panose="02010609060101010101" pitchFamily="49" charset="-122"/>
                  <a:ea typeface="黑体" panose="02010609060101010101" pitchFamily="49" charset="-122"/>
                </a:rPr>
                <a:t>不能快速旋转，扭转应力就会累积起来</a:t>
              </a:r>
            </a:p>
          </p:txBody>
        </p:sp>
        <p:sp>
          <p:nvSpPr>
            <p:cNvPr id="54279" name="Text Box 14">
              <a:extLst>
                <a:ext uri="{FF2B5EF4-FFF2-40B4-BE49-F238E27FC236}">
                  <a16:creationId xmlns:a16="http://schemas.microsoft.com/office/drawing/2014/main" id="{7919F5B2-6D53-40E9-9682-B74C110C1E72}"/>
                </a:ext>
              </a:extLst>
            </p:cNvPr>
            <p:cNvSpPr txBox="1">
              <a:spLocks noChangeArrowheads="1"/>
            </p:cNvSpPr>
            <p:nvPr/>
          </p:nvSpPr>
          <p:spPr bwMode="auto">
            <a:xfrm>
              <a:off x="6447448" y="2559155"/>
              <a:ext cx="1559515"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b="1">
                  <a:solidFill>
                    <a:srgbClr val="000000"/>
                  </a:solidFill>
                  <a:latin typeface="黑体" panose="02010609060101010101" pitchFamily="49" charset="-122"/>
                  <a:ea typeface="黑体" panose="02010609060101010101" pitchFamily="49" charset="-122"/>
                  <a:sym typeface="Symbol" panose="05050102010706020507" pitchFamily="18" charset="2"/>
                </a:rPr>
                <a:t>滞后链模板</a:t>
              </a:r>
              <a:endParaRPr lang="en-US" altLang="zh-CN" sz="20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4280" name="Text Box 14">
              <a:extLst>
                <a:ext uri="{FF2B5EF4-FFF2-40B4-BE49-F238E27FC236}">
                  <a16:creationId xmlns:a16="http://schemas.microsoft.com/office/drawing/2014/main" id="{AFC6A7D2-9076-4DAD-9146-ABC01A2535D4}"/>
                </a:ext>
              </a:extLst>
            </p:cNvPr>
            <p:cNvSpPr txBox="1">
              <a:spLocks noChangeArrowheads="1"/>
            </p:cNvSpPr>
            <p:nvPr/>
          </p:nvSpPr>
          <p:spPr bwMode="auto">
            <a:xfrm>
              <a:off x="6623702" y="907668"/>
              <a:ext cx="1559515"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b="1">
                  <a:solidFill>
                    <a:srgbClr val="000000"/>
                  </a:solidFill>
                  <a:latin typeface="黑体" panose="02010609060101010101" pitchFamily="49" charset="-122"/>
                  <a:ea typeface="黑体" panose="02010609060101010101" pitchFamily="49" charset="-122"/>
                  <a:sym typeface="Symbol" panose="05050102010706020507" pitchFamily="18" charset="2"/>
                </a:rPr>
                <a:t>前导链模板</a:t>
              </a:r>
              <a:endParaRPr lang="en-US" altLang="zh-CN" sz="20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4281" name="Text Box 14">
              <a:extLst>
                <a:ext uri="{FF2B5EF4-FFF2-40B4-BE49-F238E27FC236}">
                  <a16:creationId xmlns:a16="http://schemas.microsoft.com/office/drawing/2014/main" id="{6F58BD66-B9E9-4688-9819-C2A2BEA74C96}"/>
                </a:ext>
              </a:extLst>
            </p:cNvPr>
            <p:cNvSpPr txBox="1">
              <a:spLocks noChangeArrowheads="1"/>
            </p:cNvSpPr>
            <p:nvPr/>
          </p:nvSpPr>
          <p:spPr bwMode="auto">
            <a:xfrm>
              <a:off x="6980715" y="3087773"/>
              <a:ext cx="1892941" cy="400752"/>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000" b="1">
                  <a:solidFill>
                    <a:srgbClr val="000000"/>
                  </a:solidFill>
                  <a:latin typeface="黑体" panose="02010609060101010101" pitchFamily="49" charset="-122"/>
                  <a:ea typeface="黑体" panose="02010609060101010101" pitchFamily="49" charset="-122"/>
                  <a:sym typeface="Symbol" panose="05050102010706020507" pitchFamily="18" charset="2"/>
                </a:rPr>
                <a:t>DNA</a:t>
              </a:r>
              <a:r>
                <a:rPr lang="zh-CN" altLang="en-US" sz="2000" b="1">
                  <a:solidFill>
                    <a:srgbClr val="000000"/>
                  </a:solidFill>
                  <a:latin typeface="黑体" panose="02010609060101010101" pitchFamily="49" charset="-122"/>
                  <a:ea typeface="黑体" panose="02010609060101010101" pitchFamily="49" charset="-122"/>
                  <a:sym typeface="Symbol" panose="05050102010706020507" pitchFamily="18" charset="2"/>
                </a:rPr>
                <a:t>正超螺旋</a:t>
              </a:r>
              <a:endParaRPr lang="en-US" altLang="zh-CN" sz="20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54282" name="矩形 26">
              <a:extLst>
                <a:ext uri="{FF2B5EF4-FFF2-40B4-BE49-F238E27FC236}">
                  <a16:creationId xmlns:a16="http://schemas.microsoft.com/office/drawing/2014/main" id="{D733889C-CDF4-430D-BACA-9E36A136D1F0}"/>
                </a:ext>
              </a:extLst>
            </p:cNvPr>
            <p:cNvSpPr>
              <a:spLocks noChangeArrowheads="1"/>
            </p:cNvSpPr>
            <p:nvPr/>
          </p:nvSpPr>
          <p:spPr bwMode="auto">
            <a:xfrm>
              <a:off x="2590797" y="5972445"/>
              <a:ext cx="5592420" cy="707886"/>
            </a:xfrm>
            <a:prstGeom prst="rect">
              <a:avLst/>
            </a:prstGeom>
            <a:solidFill>
              <a:srgbClr val="CCD5D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000" b="1">
                  <a:latin typeface="黑体" panose="02010609060101010101" pitchFamily="49" charset="-122"/>
                  <a:ea typeface="黑体" panose="02010609060101010101" pitchFamily="49" charset="-122"/>
                </a:rPr>
                <a:t>双螺旋围绕磷酸二酯键的自由旋转可缓解解旋酶之前产生的扭转应力，随后单链的切口重新连接</a:t>
              </a:r>
            </a:p>
          </p:txBody>
        </p:sp>
        <p:sp>
          <p:nvSpPr>
            <p:cNvPr id="54283" name="矩形 4">
              <a:extLst>
                <a:ext uri="{FF2B5EF4-FFF2-40B4-BE49-F238E27FC236}">
                  <a16:creationId xmlns:a16="http://schemas.microsoft.com/office/drawing/2014/main" id="{9094360E-C061-4A41-AFF9-D1A0858C249F}"/>
                </a:ext>
              </a:extLst>
            </p:cNvPr>
            <p:cNvSpPr>
              <a:spLocks noChangeArrowheads="1"/>
            </p:cNvSpPr>
            <p:nvPr/>
          </p:nvSpPr>
          <p:spPr bwMode="auto">
            <a:xfrm>
              <a:off x="4887262" y="3907719"/>
              <a:ext cx="23399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000" b="1">
                  <a:solidFill>
                    <a:srgbClr val="000000"/>
                  </a:solidFill>
                  <a:latin typeface="黑体" panose="02010609060101010101" pitchFamily="49" charset="-122"/>
                  <a:ea typeface="黑体" panose="02010609060101010101" pitchFamily="49" charset="-122"/>
                </a:rPr>
                <a:t>DNA拓扑异构酶产生临时单链断裂</a:t>
              </a:r>
            </a:p>
          </p:txBody>
        </p:sp>
      </p:grpSp>
    </p:spTree>
    <p:extLst>
      <p:ext uri="{BB962C8B-B14F-4D97-AF65-F5344CB8AC3E}">
        <p14:creationId xmlns:p14="http://schemas.microsoft.com/office/powerpoint/2010/main" val="131433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a:extLst>
              <a:ext uri="{FF2B5EF4-FFF2-40B4-BE49-F238E27FC236}">
                <a16:creationId xmlns:a16="http://schemas.microsoft.com/office/drawing/2014/main" id="{A7FDE845-1E8D-4832-9F5E-85B51A2EB428}"/>
              </a:ext>
            </a:extLst>
          </p:cNvPr>
          <p:cNvSpPr txBox="1">
            <a:spLocks noChangeArrowheads="1"/>
          </p:cNvSpPr>
          <p:nvPr/>
        </p:nvSpPr>
        <p:spPr bwMode="auto">
          <a:xfrm>
            <a:off x="1348098" y="72222"/>
            <a:ext cx="78860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marL="0" indent="0">
              <a:spcBef>
                <a:spcPct val="50000"/>
              </a:spcBef>
              <a:buClrTx/>
              <a:buSzPct val="80000"/>
              <a:buNone/>
            </a:pPr>
            <a:r>
              <a:rPr kumimoji="1" lang="zh-CN" altLang="en-US" sz="3600" dirty="0">
                <a:solidFill>
                  <a:schemeClr val="tx1"/>
                </a:solidFill>
                <a:latin typeface="微软雅黑" panose="020B0503020204020204" pitchFamily="34" charset="-122"/>
                <a:ea typeface="微软雅黑" panose="020B0503020204020204" pitchFamily="34" charset="-122"/>
              </a:rPr>
              <a:t>同位素示踪</a:t>
            </a:r>
            <a:r>
              <a:rPr kumimoji="1" lang="en-US" altLang="zh-CN" sz="3600" dirty="0">
                <a:solidFill>
                  <a:schemeClr val="tx1"/>
                </a:solidFill>
                <a:latin typeface="微软雅黑" panose="020B0503020204020204" pitchFamily="34" charset="-122"/>
                <a:ea typeface="微软雅黑" panose="020B0503020204020204" pitchFamily="34" charset="-122"/>
              </a:rPr>
              <a:t>+</a:t>
            </a:r>
            <a:r>
              <a:rPr kumimoji="1" lang="zh-CN" altLang="en-US" sz="3600" dirty="0">
                <a:solidFill>
                  <a:schemeClr val="tx1"/>
                </a:solidFill>
                <a:latin typeface="微软雅黑" panose="020B0503020204020204" pitchFamily="34" charset="-122"/>
                <a:ea typeface="微软雅黑" panose="020B0503020204020204" pitchFamily="34" charset="-122"/>
              </a:rPr>
              <a:t>氯化铯密度梯度离心</a:t>
            </a:r>
            <a:endParaRPr kumimoji="1" lang="en-US" altLang="zh-CN" sz="3600" dirty="0">
              <a:solidFill>
                <a:schemeClr val="tx1"/>
              </a:solidFill>
              <a:latin typeface="微软雅黑" panose="020B0503020204020204" pitchFamily="34" charset="-122"/>
              <a:ea typeface="微软雅黑" panose="020B0503020204020204" pitchFamily="34" charset="-122"/>
            </a:endParaRPr>
          </a:p>
        </p:txBody>
      </p:sp>
      <p:graphicFrame>
        <p:nvGraphicFramePr>
          <p:cNvPr id="134148" name="Object 2">
            <a:extLst>
              <a:ext uri="{FF2B5EF4-FFF2-40B4-BE49-F238E27FC236}">
                <a16:creationId xmlns:a16="http://schemas.microsoft.com/office/drawing/2014/main" id="{F63DD9F8-8F73-4766-869F-C42C71A8D33B}"/>
              </a:ext>
            </a:extLst>
          </p:cNvPr>
          <p:cNvGraphicFramePr>
            <a:graphicFrameLocks noChangeAspect="1"/>
          </p:cNvGraphicFramePr>
          <p:nvPr/>
        </p:nvGraphicFramePr>
        <p:xfrm>
          <a:off x="10018339" y="4776486"/>
          <a:ext cx="990600" cy="1312863"/>
        </p:xfrm>
        <a:graphic>
          <a:graphicData uri="http://schemas.openxmlformats.org/presentationml/2006/ole">
            <mc:AlternateContent xmlns:mc="http://schemas.openxmlformats.org/markup-compatibility/2006">
              <mc:Choice xmlns:v="urn:schemas-microsoft-com:vml" Requires="v">
                <p:oleObj name="BMP 图象" r:id="rId3" imgW="428798" imgH="647619" progId="PBrush">
                  <p:embed/>
                </p:oleObj>
              </mc:Choice>
              <mc:Fallback>
                <p:oleObj name="BMP 图象" r:id="rId3" imgW="428798" imgH="647619" progId="PBrush">
                  <p:embed/>
                  <p:pic>
                    <p:nvPicPr>
                      <p:cNvPr id="134148" name="Object 2">
                        <a:extLst>
                          <a:ext uri="{FF2B5EF4-FFF2-40B4-BE49-F238E27FC236}">
                            <a16:creationId xmlns:a16="http://schemas.microsoft.com/office/drawing/2014/main" id="{F63DD9F8-8F73-4766-869F-C42C71A8D3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8339" y="4776486"/>
                        <a:ext cx="990600" cy="131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4149" name="Object 3">
            <a:extLst>
              <a:ext uri="{FF2B5EF4-FFF2-40B4-BE49-F238E27FC236}">
                <a16:creationId xmlns:a16="http://schemas.microsoft.com/office/drawing/2014/main" id="{C320698A-2AFA-4C8E-A49D-A3A03C13DED0}"/>
              </a:ext>
            </a:extLst>
          </p:cNvPr>
          <p:cNvGraphicFramePr>
            <a:graphicFrameLocks noChangeAspect="1"/>
          </p:cNvGraphicFramePr>
          <p:nvPr/>
        </p:nvGraphicFramePr>
        <p:xfrm>
          <a:off x="10018339" y="1463373"/>
          <a:ext cx="990600" cy="1344612"/>
        </p:xfrm>
        <a:graphic>
          <a:graphicData uri="http://schemas.openxmlformats.org/presentationml/2006/ole">
            <mc:AlternateContent xmlns:mc="http://schemas.openxmlformats.org/markup-compatibility/2006">
              <mc:Choice xmlns:v="urn:schemas-microsoft-com:vml" Requires="v">
                <p:oleObj name="BMP 图象" r:id="rId5" imgW="523810" imgH="619211" progId="PBrush">
                  <p:embed/>
                </p:oleObj>
              </mc:Choice>
              <mc:Fallback>
                <p:oleObj name="BMP 图象" r:id="rId5" imgW="523810" imgH="619211" progId="PBrush">
                  <p:embed/>
                  <p:pic>
                    <p:nvPicPr>
                      <p:cNvPr id="134149" name="Object 3">
                        <a:extLst>
                          <a:ext uri="{FF2B5EF4-FFF2-40B4-BE49-F238E27FC236}">
                            <a16:creationId xmlns:a16="http://schemas.microsoft.com/office/drawing/2014/main" id="{C320698A-2AFA-4C8E-A49D-A3A03C13DE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18339" y="1463373"/>
                        <a:ext cx="990600" cy="1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91" name="Text Box 8">
            <a:extLst>
              <a:ext uri="{FF2B5EF4-FFF2-40B4-BE49-F238E27FC236}">
                <a16:creationId xmlns:a16="http://schemas.microsoft.com/office/drawing/2014/main" id="{16FE84D0-4575-4B68-A1E5-AEDC819269B5}"/>
              </a:ext>
            </a:extLst>
          </p:cNvPr>
          <p:cNvSpPr txBox="1">
            <a:spLocks noChangeArrowheads="1"/>
          </p:cNvSpPr>
          <p:nvPr/>
        </p:nvSpPr>
        <p:spPr bwMode="auto">
          <a:xfrm>
            <a:off x="1796038" y="1147248"/>
            <a:ext cx="34972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zh-CN" altLang="en-US" sz="2800" dirty="0">
                <a:solidFill>
                  <a:schemeClr val="tx1"/>
                </a:solidFill>
                <a:latin typeface="Times New Roman" panose="02020603050405020304" pitchFamily="18" charset="0"/>
                <a:ea typeface="华文楷体" panose="02010600040101010101" pitchFamily="2" charset="-122"/>
              </a:rPr>
              <a:t>含重氮</a:t>
            </a:r>
            <a:r>
              <a:rPr kumimoji="1" lang="en-US" altLang="zh-CN" sz="2800" dirty="0">
                <a:solidFill>
                  <a:schemeClr val="tx1"/>
                </a:solidFill>
                <a:latin typeface="Times New Roman" panose="02020603050405020304" pitchFamily="18" charset="0"/>
                <a:ea typeface="华文楷体" panose="02010600040101010101" pitchFamily="2" charset="-122"/>
              </a:rPr>
              <a:t>-DNA</a:t>
            </a:r>
            <a:r>
              <a:rPr kumimoji="1" lang="zh-CN" altLang="en-US" sz="2800" dirty="0">
                <a:solidFill>
                  <a:schemeClr val="tx1"/>
                </a:solidFill>
                <a:latin typeface="Times New Roman" panose="02020603050405020304" pitchFamily="18" charset="0"/>
                <a:ea typeface="华文楷体" panose="02010600040101010101" pitchFamily="2" charset="-122"/>
              </a:rPr>
              <a:t>的细菌</a:t>
            </a:r>
          </a:p>
        </p:txBody>
      </p:sp>
      <p:grpSp>
        <p:nvGrpSpPr>
          <p:cNvPr id="2" name="Group 9">
            <a:extLst>
              <a:ext uri="{FF2B5EF4-FFF2-40B4-BE49-F238E27FC236}">
                <a16:creationId xmlns:a16="http://schemas.microsoft.com/office/drawing/2014/main" id="{5771EED9-584E-4448-BE92-5DE9401112E2}"/>
              </a:ext>
            </a:extLst>
          </p:cNvPr>
          <p:cNvGrpSpPr>
            <a:grpSpLocks/>
          </p:cNvGrpSpPr>
          <p:nvPr/>
        </p:nvGrpSpPr>
        <p:grpSpPr bwMode="auto">
          <a:xfrm>
            <a:off x="3201608" y="1805539"/>
            <a:ext cx="1660525" cy="1008063"/>
            <a:chOff x="2652" y="1246"/>
            <a:chExt cx="1046" cy="635"/>
          </a:xfrm>
        </p:grpSpPr>
        <p:sp>
          <p:nvSpPr>
            <p:cNvPr id="14366" name="Line 10">
              <a:extLst>
                <a:ext uri="{FF2B5EF4-FFF2-40B4-BE49-F238E27FC236}">
                  <a16:creationId xmlns:a16="http://schemas.microsoft.com/office/drawing/2014/main" id="{3EDDFC99-B4E2-4176-B090-C1B1E69C60F4}"/>
                </a:ext>
              </a:extLst>
            </p:cNvPr>
            <p:cNvSpPr>
              <a:spLocks noChangeShapeType="1"/>
            </p:cNvSpPr>
            <p:nvPr/>
          </p:nvSpPr>
          <p:spPr bwMode="auto">
            <a:xfrm>
              <a:off x="2652" y="1246"/>
              <a:ext cx="0" cy="635"/>
            </a:xfrm>
            <a:prstGeom prst="line">
              <a:avLst/>
            </a:prstGeom>
            <a:noFill/>
            <a:ln w="38100">
              <a:solidFill>
                <a:srgbClr val="C00000"/>
              </a:solidFill>
              <a:round/>
              <a:headEnd/>
              <a:tailEnd type="triangle" w="med" len="med"/>
            </a:ln>
          </p:spPr>
          <p:txBody>
            <a:bodyPr wrap="none" anchor="ctr"/>
            <a:lstStyle/>
            <a:p>
              <a:pPr eaLnBrk="1" hangingPunct="1">
                <a:defRPr/>
              </a:pPr>
              <a:endParaRPr lang="zh-CN" altLang="en-US" sz="2000" b="1"/>
            </a:p>
          </p:txBody>
        </p:sp>
        <p:sp>
          <p:nvSpPr>
            <p:cNvPr id="14367" name="Text Box 11">
              <a:extLst>
                <a:ext uri="{FF2B5EF4-FFF2-40B4-BE49-F238E27FC236}">
                  <a16:creationId xmlns:a16="http://schemas.microsoft.com/office/drawing/2014/main" id="{F564C55B-5324-480D-A27D-40F5072C3FE5}"/>
                </a:ext>
              </a:extLst>
            </p:cNvPr>
            <p:cNvSpPr txBox="1">
              <a:spLocks noChangeArrowheads="1"/>
            </p:cNvSpPr>
            <p:nvPr/>
          </p:nvSpPr>
          <p:spPr bwMode="auto">
            <a:xfrm>
              <a:off x="2743" y="1246"/>
              <a:ext cx="955" cy="523"/>
            </a:xfrm>
            <a:prstGeom prst="rect">
              <a:avLst/>
            </a:prstGeom>
            <a:noFill/>
            <a:ln w="9525">
              <a:noFill/>
              <a:miter lim="800000"/>
              <a:headEnd/>
              <a:tailEnd/>
            </a:ln>
          </p:spPr>
          <p:txBody>
            <a:bodyPr>
              <a:spAutoFit/>
            </a:bodyPr>
            <a:lstStyle/>
            <a:p>
              <a:pPr algn="ctr" eaLnBrk="1" hangingPunct="1">
                <a:spcBef>
                  <a:spcPct val="50000"/>
                </a:spcBef>
                <a:defRPr/>
              </a:pPr>
              <a:r>
                <a:rPr kumimoji="1" lang="zh-CN" altLang="en-US" sz="2400" b="1" dirty="0">
                  <a:solidFill>
                    <a:srgbClr val="C00000"/>
                  </a:solidFill>
                  <a:latin typeface="Times New Roman" pitchFamily="18" charset="0"/>
                  <a:ea typeface="华文楷体" pitchFamily="2" charset="-122"/>
                </a:rPr>
                <a:t>培养于普通培养液</a:t>
              </a:r>
            </a:p>
          </p:txBody>
        </p:sp>
      </p:grpSp>
      <p:sp>
        <p:nvSpPr>
          <p:cNvPr id="134156" name="Text Box 12">
            <a:extLst>
              <a:ext uri="{FF2B5EF4-FFF2-40B4-BE49-F238E27FC236}">
                <a16:creationId xmlns:a16="http://schemas.microsoft.com/office/drawing/2014/main" id="{95B48FAC-4FF7-4CD8-80B8-D8A5F256EA51}"/>
              </a:ext>
            </a:extLst>
          </p:cNvPr>
          <p:cNvSpPr txBox="1">
            <a:spLocks noChangeArrowheads="1"/>
          </p:cNvSpPr>
          <p:nvPr/>
        </p:nvSpPr>
        <p:spPr bwMode="auto">
          <a:xfrm>
            <a:off x="2322132" y="3072364"/>
            <a:ext cx="1676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800">
                <a:solidFill>
                  <a:schemeClr val="tx1"/>
                </a:solidFill>
                <a:latin typeface="Times New Roman" panose="02020603050405020304" pitchFamily="18" charset="0"/>
              </a:rPr>
              <a:t> </a:t>
            </a:r>
            <a:r>
              <a:rPr kumimoji="1" lang="zh-CN" altLang="en-US" sz="2800">
                <a:solidFill>
                  <a:schemeClr val="tx1"/>
                </a:solidFill>
                <a:latin typeface="华文楷体" panose="02010600040101010101" pitchFamily="2" charset="-122"/>
                <a:ea typeface="华文楷体" panose="02010600040101010101" pitchFamily="2" charset="-122"/>
              </a:rPr>
              <a:t>第一代</a:t>
            </a:r>
          </a:p>
        </p:txBody>
      </p:sp>
      <p:grpSp>
        <p:nvGrpSpPr>
          <p:cNvPr id="3" name="Group 13">
            <a:extLst>
              <a:ext uri="{FF2B5EF4-FFF2-40B4-BE49-F238E27FC236}">
                <a16:creationId xmlns:a16="http://schemas.microsoft.com/office/drawing/2014/main" id="{A038296C-0DA5-4883-9919-40A870F74700}"/>
              </a:ext>
            </a:extLst>
          </p:cNvPr>
          <p:cNvGrpSpPr>
            <a:grpSpLocks/>
          </p:cNvGrpSpPr>
          <p:nvPr/>
        </p:nvGrpSpPr>
        <p:grpSpPr bwMode="auto">
          <a:xfrm>
            <a:off x="3201607" y="3894689"/>
            <a:ext cx="1816100" cy="1008063"/>
            <a:chOff x="2652" y="2473"/>
            <a:chExt cx="1144" cy="635"/>
          </a:xfrm>
        </p:grpSpPr>
        <p:sp>
          <p:nvSpPr>
            <p:cNvPr id="14364" name="Line 14">
              <a:extLst>
                <a:ext uri="{FF2B5EF4-FFF2-40B4-BE49-F238E27FC236}">
                  <a16:creationId xmlns:a16="http://schemas.microsoft.com/office/drawing/2014/main" id="{5F9186F1-5DA5-49DB-B853-15E6F73E42E1}"/>
                </a:ext>
              </a:extLst>
            </p:cNvPr>
            <p:cNvSpPr>
              <a:spLocks noChangeShapeType="1"/>
            </p:cNvSpPr>
            <p:nvPr/>
          </p:nvSpPr>
          <p:spPr bwMode="auto">
            <a:xfrm>
              <a:off x="2652" y="2473"/>
              <a:ext cx="0" cy="635"/>
            </a:xfrm>
            <a:prstGeom prst="line">
              <a:avLst/>
            </a:prstGeom>
            <a:noFill/>
            <a:ln w="38100">
              <a:solidFill>
                <a:srgbClr val="C00000"/>
              </a:solidFill>
              <a:round/>
              <a:headEnd/>
              <a:tailEnd type="triangle" w="med" len="med"/>
            </a:ln>
          </p:spPr>
          <p:txBody>
            <a:bodyPr wrap="none" anchor="ctr"/>
            <a:lstStyle/>
            <a:p>
              <a:pPr eaLnBrk="1" hangingPunct="1">
                <a:defRPr/>
              </a:pPr>
              <a:endParaRPr lang="zh-CN" altLang="en-US" sz="2000" b="1"/>
            </a:p>
          </p:txBody>
        </p:sp>
        <p:sp>
          <p:nvSpPr>
            <p:cNvPr id="14365" name="Text Box 15">
              <a:extLst>
                <a:ext uri="{FF2B5EF4-FFF2-40B4-BE49-F238E27FC236}">
                  <a16:creationId xmlns:a16="http://schemas.microsoft.com/office/drawing/2014/main" id="{28B5E385-CFF7-4501-AA42-2162ECA8E404}"/>
                </a:ext>
              </a:extLst>
            </p:cNvPr>
            <p:cNvSpPr txBox="1">
              <a:spLocks noChangeArrowheads="1"/>
            </p:cNvSpPr>
            <p:nvPr/>
          </p:nvSpPr>
          <p:spPr bwMode="auto">
            <a:xfrm>
              <a:off x="2697" y="2518"/>
              <a:ext cx="1099" cy="523"/>
            </a:xfrm>
            <a:prstGeom prst="rect">
              <a:avLst/>
            </a:prstGeom>
            <a:noFill/>
            <a:ln w="9525">
              <a:noFill/>
              <a:miter lim="800000"/>
              <a:headEnd/>
              <a:tailEnd/>
            </a:ln>
          </p:spPr>
          <p:txBody>
            <a:bodyPr>
              <a:spAutoFit/>
            </a:bodyPr>
            <a:lstStyle/>
            <a:p>
              <a:pPr algn="ctr" eaLnBrk="1" hangingPunct="1">
                <a:spcBef>
                  <a:spcPct val="50000"/>
                </a:spcBef>
                <a:defRPr/>
              </a:pPr>
              <a:r>
                <a:rPr kumimoji="1" lang="zh-CN" altLang="en-US" sz="2400" b="1" dirty="0">
                  <a:solidFill>
                    <a:srgbClr val="C00000"/>
                  </a:solidFill>
                  <a:latin typeface="Times New Roman" pitchFamily="18" charset="0"/>
                  <a:ea typeface="华文楷体" pitchFamily="2" charset="-122"/>
                </a:rPr>
                <a:t>继续培养于普通培养液</a:t>
              </a:r>
            </a:p>
          </p:txBody>
        </p:sp>
      </p:grpSp>
      <p:sp>
        <p:nvSpPr>
          <p:cNvPr id="134160" name="Text Box 16">
            <a:extLst>
              <a:ext uri="{FF2B5EF4-FFF2-40B4-BE49-F238E27FC236}">
                <a16:creationId xmlns:a16="http://schemas.microsoft.com/office/drawing/2014/main" id="{8F69038D-EC46-4C53-A9DE-9E948EDD56B1}"/>
              </a:ext>
            </a:extLst>
          </p:cNvPr>
          <p:cNvSpPr txBox="1">
            <a:spLocks noChangeArrowheads="1"/>
          </p:cNvSpPr>
          <p:nvPr/>
        </p:nvSpPr>
        <p:spPr bwMode="auto">
          <a:xfrm>
            <a:off x="2264982" y="5045626"/>
            <a:ext cx="1828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800">
                <a:solidFill>
                  <a:schemeClr val="tx1"/>
                </a:solidFill>
                <a:latin typeface="Times New Roman" panose="02020603050405020304" pitchFamily="18" charset="0"/>
                <a:ea typeface="华文楷体" panose="02010600040101010101" pitchFamily="2" charset="-122"/>
              </a:rPr>
              <a:t> </a:t>
            </a:r>
            <a:r>
              <a:rPr kumimoji="1" lang="zh-CN" altLang="en-US" sz="2800">
                <a:solidFill>
                  <a:schemeClr val="tx1"/>
                </a:solidFill>
                <a:latin typeface="Times New Roman" panose="02020603050405020304" pitchFamily="18" charset="0"/>
                <a:ea typeface="华文楷体" panose="02010600040101010101" pitchFamily="2" charset="-122"/>
              </a:rPr>
              <a:t>第二代</a:t>
            </a:r>
          </a:p>
        </p:txBody>
      </p:sp>
      <p:sp>
        <p:nvSpPr>
          <p:cNvPr id="83980" name="Text Box 17">
            <a:extLst>
              <a:ext uri="{FF2B5EF4-FFF2-40B4-BE49-F238E27FC236}">
                <a16:creationId xmlns:a16="http://schemas.microsoft.com/office/drawing/2014/main" id="{72906C96-2459-4A6D-856E-B0C45C08103B}"/>
              </a:ext>
            </a:extLst>
          </p:cNvPr>
          <p:cNvSpPr txBox="1">
            <a:spLocks noChangeArrowheads="1"/>
          </p:cNvSpPr>
          <p:nvPr/>
        </p:nvSpPr>
        <p:spPr bwMode="auto">
          <a:xfrm>
            <a:off x="9370638" y="993608"/>
            <a:ext cx="24669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zh-CN" altLang="en-US" sz="2800" dirty="0">
                <a:solidFill>
                  <a:schemeClr val="tx1"/>
                </a:solidFill>
                <a:latin typeface="Times New Roman" panose="02020603050405020304" pitchFamily="18" charset="0"/>
                <a:ea typeface="华文楷体" panose="02010600040101010101" pitchFamily="2" charset="-122"/>
              </a:rPr>
              <a:t>梯度离心结果</a:t>
            </a:r>
          </a:p>
        </p:txBody>
      </p:sp>
      <p:graphicFrame>
        <p:nvGraphicFramePr>
          <p:cNvPr id="15364" name="Object 4">
            <a:extLst>
              <a:ext uri="{FF2B5EF4-FFF2-40B4-BE49-F238E27FC236}">
                <a16:creationId xmlns:a16="http://schemas.microsoft.com/office/drawing/2014/main" id="{033FC492-71E1-45E2-A5C7-EC96A1A7DEDF}"/>
              </a:ext>
            </a:extLst>
          </p:cNvPr>
          <p:cNvGraphicFramePr>
            <a:graphicFrameLocks noChangeAspect="1"/>
          </p:cNvGraphicFramePr>
          <p:nvPr/>
        </p:nvGraphicFramePr>
        <p:xfrm>
          <a:off x="10018339" y="3047699"/>
          <a:ext cx="990600" cy="1311275"/>
        </p:xfrm>
        <a:graphic>
          <a:graphicData uri="http://schemas.openxmlformats.org/presentationml/2006/ole">
            <mc:AlternateContent xmlns:mc="http://schemas.openxmlformats.org/markup-compatibility/2006">
              <mc:Choice xmlns:v="urn:schemas-microsoft-com:vml" Requires="v">
                <p:oleObj name="BMP 图象" r:id="rId7" imgW="476316" imgH="638264" progId="PBrush">
                  <p:embed/>
                </p:oleObj>
              </mc:Choice>
              <mc:Fallback>
                <p:oleObj name="BMP 图象" r:id="rId7" imgW="476316" imgH="638264" progId="PBrush">
                  <p:embed/>
                  <p:pic>
                    <p:nvPicPr>
                      <p:cNvPr id="15364" name="Object 4">
                        <a:extLst>
                          <a:ext uri="{FF2B5EF4-FFF2-40B4-BE49-F238E27FC236}">
                            <a16:creationId xmlns:a16="http://schemas.microsoft.com/office/drawing/2014/main" id="{033FC492-71E1-45E2-A5C7-EC96A1A7DE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18339" y="3047699"/>
                        <a:ext cx="990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文本框 5">
            <a:extLst>
              <a:ext uri="{FF2B5EF4-FFF2-40B4-BE49-F238E27FC236}">
                <a16:creationId xmlns:a16="http://schemas.microsoft.com/office/drawing/2014/main" id="{07EEB85F-433F-4EA4-A94F-E62C10A5CB5B}"/>
              </a:ext>
            </a:extLst>
          </p:cNvPr>
          <p:cNvSpPr txBox="1"/>
          <p:nvPr/>
        </p:nvSpPr>
        <p:spPr>
          <a:xfrm>
            <a:off x="10714623" y="2161018"/>
            <a:ext cx="1779496" cy="461665"/>
          </a:xfrm>
          <a:prstGeom prst="rect">
            <a:avLst/>
          </a:prstGeom>
          <a:noFill/>
        </p:spPr>
        <p:txBody>
          <a:bodyPr wrap="square" rtlCol="0">
            <a:spAutoFit/>
          </a:bodyPr>
          <a:lstStyle/>
          <a:p>
            <a:r>
              <a:rPr lang="en-US" altLang="zh-CN" sz="2400" b="1" dirty="0">
                <a:solidFill>
                  <a:srgbClr val="002060"/>
                </a:solidFill>
                <a:cs typeface="Arial" panose="020B0604020202020204" pitchFamily="34" charset="0"/>
              </a:rPr>
              <a:t>15</a:t>
            </a:r>
            <a:r>
              <a:rPr lang="en-US" altLang="zh-CN" sz="2400" b="1" baseline="-10000" dirty="0">
                <a:solidFill>
                  <a:srgbClr val="002060"/>
                </a:solidFill>
                <a:cs typeface="Arial" panose="020B0604020202020204" pitchFamily="34" charset="0"/>
              </a:rPr>
              <a:t>N</a:t>
            </a:r>
            <a:endParaRPr lang="zh-CN" altLang="en-US" sz="2400" b="1" baseline="-10000" dirty="0">
              <a:solidFill>
                <a:srgbClr val="002060"/>
              </a:solidFill>
              <a:cs typeface="Arial" panose="020B0604020202020204" pitchFamily="34" charset="0"/>
            </a:endParaRPr>
          </a:p>
        </p:txBody>
      </p:sp>
      <p:sp>
        <p:nvSpPr>
          <p:cNvPr id="33" name="文本框 32">
            <a:extLst>
              <a:ext uri="{FF2B5EF4-FFF2-40B4-BE49-F238E27FC236}">
                <a16:creationId xmlns:a16="http://schemas.microsoft.com/office/drawing/2014/main" id="{7BD6CBB9-DAD5-4006-AEA1-C656E88F68A1}"/>
              </a:ext>
            </a:extLst>
          </p:cNvPr>
          <p:cNvSpPr txBox="1"/>
          <p:nvPr/>
        </p:nvSpPr>
        <p:spPr>
          <a:xfrm>
            <a:off x="10604126" y="3557872"/>
            <a:ext cx="1779496" cy="461665"/>
          </a:xfrm>
          <a:prstGeom prst="rect">
            <a:avLst/>
          </a:prstGeom>
          <a:noFill/>
        </p:spPr>
        <p:txBody>
          <a:bodyPr wrap="square" rtlCol="0">
            <a:spAutoFit/>
          </a:bodyPr>
          <a:lstStyle/>
          <a:p>
            <a:r>
              <a:rPr lang="en-US" altLang="zh-CN" sz="2400" b="1" dirty="0">
                <a:solidFill>
                  <a:srgbClr val="007E39"/>
                </a:solidFill>
                <a:cs typeface="Arial" panose="020B0604020202020204" pitchFamily="34" charset="0"/>
              </a:rPr>
              <a:t>14</a:t>
            </a:r>
            <a:r>
              <a:rPr lang="en-US" altLang="zh-CN" sz="2400" b="1" baseline="-10000" dirty="0">
                <a:solidFill>
                  <a:srgbClr val="007E39"/>
                </a:solidFill>
                <a:cs typeface="Arial" panose="020B0604020202020204" pitchFamily="34" charset="0"/>
              </a:rPr>
              <a:t>N</a:t>
            </a:r>
            <a:r>
              <a:rPr lang="en-US" altLang="zh-CN" sz="2400" b="1" dirty="0">
                <a:solidFill>
                  <a:srgbClr val="002060"/>
                </a:solidFill>
                <a:cs typeface="Arial" panose="020B0604020202020204" pitchFamily="34" charset="0"/>
              </a:rPr>
              <a:t>-15</a:t>
            </a:r>
            <a:r>
              <a:rPr lang="en-US" altLang="zh-CN" sz="2400" b="1" baseline="-10000" dirty="0">
                <a:solidFill>
                  <a:srgbClr val="002060"/>
                </a:solidFill>
                <a:cs typeface="Arial" panose="020B0604020202020204" pitchFamily="34" charset="0"/>
              </a:rPr>
              <a:t>N</a:t>
            </a:r>
            <a:endParaRPr lang="zh-CN" altLang="en-US" sz="2400" b="1" baseline="-10000" dirty="0">
              <a:solidFill>
                <a:srgbClr val="002060"/>
              </a:solidFill>
              <a:cs typeface="Arial" panose="020B0604020202020204" pitchFamily="34" charset="0"/>
            </a:endParaRPr>
          </a:p>
        </p:txBody>
      </p:sp>
      <p:sp>
        <p:nvSpPr>
          <p:cNvPr id="34" name="文本框 33">
            <a:extLst>
              <a:ext uri="{FF2B5EF4-FFF2-40B4-BE49-F238E27FC236}">
                <a16:creationId xmlns:a16="http://schemas.microsoft.com/office/drawing/2014/main" id="{C425D34C-485E-4146-B6F3-E660862C1790}"/>
              </a:ext>
            </a:extLst>
          </p:cNvPr>
          <p:cNvSpPr txBox="1"/>
          <p:nvPr/>
        </p:nvSpPr>
        <p:spPr>
          <a:xfrm>
            <a:off x="10604126" y="5322239"/>
            <a:ext cx="1779496" cy="461665"/>
          </a:xfrm>
          <a:prstGeom prst="rect">
            <a:avLst/>
          </a:prstGeom>
          <a:noFill/>
        </p:spPr>
        <p:txBody>
          <a:bodyPr wrap="square" rtlCol="0">
            <a:spAutoFit/>
          </a:bodyPr>
          <a:lstStyle/>
          <a:p>
            <a:r>
              <a:rPr lang="en-US" altLang="zh-CN" sz="2400" b="1" dirty="0">
                <a:solidFill>
                  <a:srgbClr val="007E39"/>
                </a:solidFill>
                <a:cs typeface="Arial" panose="020B0604020202020204" pitchFamily="34" charset="0"/>
              </a:rPr>
              <a:t>14</a:t>
            </a:r>
            <a:r>
              <a:rPr lang="en-US" altLang="zh-CN" sz="2400" b="1" baseline="-10000" dirty="0">
                <a:solidFill>
                  <a:srgbClr val="007E39"/>
                </a:solidFill>
                <a:cs typeface="Arial" panose="020B0604020202020204" pitchFamily="34" charset="0"/>
              </a:rPr>
              <a:t>N</a:t>
            </a:r>
            <a:r>
              <a:rPr lang="en-US" altLang="zh-CN" sz="2400" b="1" dirty="0">
                <a:solidFill>
                  <a:srgbClr val="002060"/>
                </a:solidFill>
                <a:cs typeface="Arial" panose="020B0604020202020204" pitchFamily="34" charset="0"/>
              </a:rPr>
              <a:t>-15</a:t>
            </a:r>
            <a:r>
              <a:rPr lang="en-US" altLang="zh-CN" sz="2400" b="1" baseline="-10000" dirty="0">
                <a:solidFill>
                  <a:srgbClr val="002060"/>
                </a:solidFill>
                <a:cs typeface="Arial" panose="020B0604020202020204" pitchFamily="34" charset="0"/>
              </a:rPr>
              <a:t>N</a:t>
            </a:r>
            <a:endParaRPr lang="zh-CN" altLang="en-US" sz="2400" b="1" baseline="-10000" dirty="0">
              <a:solidFill>
                <a:srgbClr val="002060"/>
              </a:solidFill>
              <a:cs typeface="Arial" panose="020B0604020202020204" pitchFamily="34" charset="0"/>
            </a:endParaRPr>
          </a:p>
        </p:txBody>
      </p:sp>
      <p:sp>
        <p:nvSpPr>
          <p:cNvPr id="35" name="文本框 34">
            <a:extLst>
              <a:ext uri="{FF2B5EF4-FFF2-40B4-BE49-F238E27FC236}">
                <a16:creationId xmlns:a16="http://schemas.microsoft.com/office/drawing/2014/main" id="{B1EE4FB1-785E-4AEC-B597-FF19A297C419}"/>
              </a:ext>
            </a:extLst>
          </p:cNvPr>
          <p:cNvSpPr txBox="1"/>
          <p:nvPr/>
        </p:nvSpPr>
        <p:spPr>
          <a:xfrm>
            <a:off x="10604126" y="4969169"/>
            <a:ext cx="1779496" cy="461665"/>
          </a:xfrm>
          <a:prstGeom prst="rect">
            <a:avLst/>
          </a:prstGeom>
          <a:noFill/>
        </p:spPr>
        <p:txBody>
          <a:bodyPr wrap="square" rtlCol="0">
            <a:spAutoFit/>
          </a:bodyPr>
          <a:lstStyle/>
          <a:p>
            <a:r>
              <a:rPr lang="en-US" altLang="zh-CN" sz="2400" b="1" dirty="0">
                <a:solidFill>
                  <a:srgbClr val="007E39"/>
                </a:solidFill>
                <a:cs typeface="Arial" panose="020B0604020202020204" pitchFamily="34" charset="0"/>
              </a:rPr>
              <a:t>14</a:t>
            </a:r>
            <a:r>
              <a:rPr lang="en-US" altLang="zh-CN" sz="2400" b="1" baseline="-10000" dirty="0">
                <a:solidFill>
                  <a:srgbClr val="007E39"/>
                </a:solidFill>
                <a:cs typeface="Arial" panose="020B0604020202020204" pitchFamily="34" charset="0"/>
              </a:rPr>
              <a:t>N</a:t>
            </a:r>
            <a:endParaRPr lang="zh-CN" altLang="en-US" sz="2400" b="1" baseline="-10000" dirty="0">
              <a:solidFill>
                <a:srgbClr val="002060"/>
              </a:solidFill>
              <a:cs typeface="Arial" panose="020B0604020202020204" pitchFamily="34" charset="0"/>
            </a:endParaRPr>
          </a:p>
        </p:txBody>
      </p:sp>
      <p:pic>
        <p:nvPicPr>
          <p:cNvPr id="41" name="Picture 16">
            <a:extLst>
              <a:ext uri="{FF2B5EF4-FFF2-40B4-BE49-F238E27FC236}">
                <a16:creationId xmlns:a16="http://schemas.microsoft.com/office/drawing/2014/main" id="{1B3A9055-8C9E-4689-B955-1787D866196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2571" y="1029578"/>
            <a:ext cx="1171942" cy="538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下箭头 17">
            <a:extLst>
              <a:ext uri="{FF2B5EF4-FFF2-40B4-BE49-F238E27FC236}">
                <a16:creationId xmlns:a16="http://schemas.microsoft.com/office/drawing/2014/main" id="{007B3FEF-8CCD-4F8A-8D07-86C8E96278AE}"/>
              </a:ext>
            </a:extLst>
          </p:cNvPr>
          <p:cNvSpPr/>
          <p:nvPr/>
        </p:nvSpPr>
        <p:spPr>
          <a:xfrm>
            <a:off x="989013" y="2644460"/>
            <a:ext cx="77441" cy="298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3" name="下箭头 18">
            <a:extLst>
              <a:ext uri="{FF2B5EF4-FFF2-40B4-BE49-F238E27FC236}">
                <a16:creationId xmlns:a16="http://schemas.microsoft.com/office/drawing/2014/main" id="{989F1CE5-8418-48AF-94CD-D55590E1863E}"/>
              </a:ext>
            </a:extLst>
          </p:cNvPr>
          <p:cNvSpPr/>
          <p:nvPr/>
        </p:nvSpPr>
        <p:spPr>
          <a:xfrm>
            <a:off x="989013" y="4373248"/>
            <a:ext cx="77441" cy="2966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4" name="AutoShape 9">
            <a:extLst>
              <a:ext uri="{FF2B5EF4-FFF2-40B4-BE49-F238E27FC236}">
                <a16:creationId xmlns:a16="http://schemas.microsoft.com/office/drawing/2014/main" id="{D9D21F86-B193-4C04-B3A8-8FCF09A730E8}"/>
              </a:ext>
            </a:extLst>
          </p:cNvPr>
          <p:cNvSpPr>
            <a:spLocks noChangeArrowheads="1"/>
          </p:cNvSpPr>
          <p:nvPr/>
        </p:nvSpPr>
        <p:spPr bwMode="auto">
          <a:xfrm>
            <a:off x="268288" y="988696"/>
            <a:ext cx="1708867" cy="5427343"/>
          </a:xfrm>
          <a:prstGeom prst="roundRect">
            <a:avLst>
              <a:gd name="adj" fmla="val 5273"/>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p>
            <a:pPr>
              <a:defRPr/>
            </a:pPr>
            <a:endParaRPr lang="zh-CN" altLang="en-US">
              <a:ea typeface="宋体" pitchFamily="2" charset="-122"/>
            </a:endParaRPr>
          </a:p>
        </p:txBody>
      </p:sp>
      <p:grpSp>
        <p:nvGrpSpPr>
          <p:cNvPr id="9" name="组合 8">
            <a:extLst>
              <a:ext uri="{FF2B5EF4-FFF2-40B4-BE49-F238E27FC236}">
                <a16:creationId xmlns:a16="http://schemas.microsoft.com/office/drawing/2014/main" id="{50720A36-8776-4C47-A919-7061E5B848F4}"/>
              </a:ext>
            </a:extLst>
          </p:cNvPr>
          <p:cNvGrpSpPr/>
          <p:nvPr/>
        </p:nvGrpSpPr>
        <p:grpSpPr>
          <a:xfrm>
            <a:off x="5162170" y="953201"/>
            <a:ext cx="4348465" cy="5428091"/>
            <a:chOff x="8236830" y="963611"/>
            <a:chExt cx="4348465" cy="5428091"/>
          </a:xfrm>
        </p:grpSpPr>
        <p:grpSp>
          <p:nvGrpSpPr>
            <p:cNvPr id="8" name="组合 7">
              <a:extLst>
                <a:ext uri="{FF2B5EF4-FFF2-40B4-BE49-F238E27FC236}">
                  <a16:creationId xmlns:a16="http://schemas.microsoft.com/office/drawing/2014/main" id="{20AA53D6-A98E-4339-AC32-42D11CD6F65C}"/>
                </a:ext>
              </a:extLst>
            </p:cNvPr>
            <p:cNvGrpSpPr/>
            <p:nvPr/>
          </p:nvGrpSpPr>
          <p:grpSpPr>
            <a:xfrm>
              <a:off x="8236830" y="963611"/>
              <a:ext cx="4348465" cy="5428091"/>
              <a:chOff x="2044700" y="988697"/>
              <a:chExt cx="4348465" cy="5428091"/>
            </a:xfrm>
          </p:grpSpPr>
          <p:sp>
            <p:nvSpPr>
              <p:cNvPr id="38" name="AutoShape 9">
                <a:extLst>
                  <a:ext uri="{FF2B5EF4-FFF2-40B4-BE49-F238E27FC236}">
                    <a16:creationId xmlns:a16="http://schemas.microsoft.com/office/drawing/2014/main" id="{20120681-AD4F-495C-BE31-A0874DC5EC63}"/>
                  </a:ext>
                </a:extLst>
              </p:cNvPr>
              <p:cNvSpPr>
                <a:spLocks noChangeArrowheads="1"/>
              </p:cNvSpPr>
              <p:nvPr/>
            </p:nvSpPr>
            <p:spPr bwMode="auto">
              <a:xfrm>
                <a:off x="2044700" y="988697"/>
                <a:ext cx="4293681" cy="5428091"/>
              </a:xfrm>
              <a:prstGeom prst="roundRect">
                <a:avLst>
                  <a:gd name="adj" fmla="val 2905"/>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p>
                <a:pPr>
                  <a:defRPr/>
                </a:pPr>
                <a:endParaRPr lang="zh-CN" altLang="en-US">
                  <a:ea typeface="宋体" pitchFamily="2" charset="-122"/>
                </a:endParaRPr>
              </a:p>
            </p:txBody>
          </p:sp>
          <p:pic>
            <p:nvPicPr>
              <p:cNvPr id="40" name="Picture 15">
                <a:extLst>
                  <a:ext uri="{FF2B5EF4-FFF2-40B4-BE49-F238E27FC236}">
                    <a16:creationId xmlns:a16="http://schemas.microsoft.com/office/drawing/2014/main" id="{76BDC48B-C829-49FA-82DF-771F665B62D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38205" y="1023211"/>
                <a:ext cx="3281156" cy="524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4">
                <a:extLst>
                  <a:ext uri="{FF2B5EF4-FFF2-40B4-BE49-F238E27FC236}">
                    <a16:creationId xmlns:a16="http://schemas.microsoft.com/office/drawing/2014/main" id="{89CDCD47-8B60-462A-B3CA-D049FC358C0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8347" y="4604758"/>
                <a:ext cx="519716" cy="52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5">
                <a:extLst>
                  <a:ext uri="{FF2B5EF4-FFF2-40B4-BE49-F238E27FC236}">
                    <a16:creationId xmlns:a16="http://schemas.microsoft.com/office/drawing/2014/main" id="{70C9A7D7-B7C4-4EE0-AF1C-6DF6F1EA23B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57513" y="4617022"/>
                <a:ext cx="562738" cy="55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6">
                <a:extLst>
                  <a:ext uri="{FF2B5EF4-FFF2-40B4-BE49-F238E27FC236}">
                    <a16:creationId xmlns:a16="http://schemas.microsoft.com/office/drawing/2014/main" id="{BC1ADBB1-F17D-47A6-B13C-4D456934650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1683" y="4577784"/>
                <a:ext cx="681482" cy="624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矩形 45">
              <a:extLst>
                <a:ext uri="{FF2B5EF4-FFF2-40B4-BE49-F238E27FC236}">
                  <a16:creationId xmlns:a16="http://schemas.microsoft.com/office/drawing/2014/main" id="{CA0B114A-919C-4AD9-A68E-7C1C2A7DAD5F}"/>
                </a:ext>
              </a:extLst>
            </p:cNvPr>
            <p:cNvSpPr/>
            <p:nvPr/>
          </p:nvSpPr>
          <p:spPr>
            <a:xfrm>
              <a:off x="10701711" y="4025353"/>
              <a:ext cx="1828800" cy="307777"/>
            </a:xfrm>
            <a:prstGeom prst="rect">
              <a:avLst/>
            </a:prstGeom>
          </p:spPr>
          <p:txBody>
            <a:bodyPr wrap="square">
              <a:spAutoFit/>
            </a:bodyPr>
            <a:lstStyle/>
            <a:p>
              <a:pPr>
                <a:defRPr/>
              </a:pPr>
              <a:r>
                <a:rPr lang="zh-CN" altLang="en-US" sz="1400" b="1" dirty="0">
                  <a:latin typeface="黑体" panose="02010609060101010101" pitchFamily="49" charset="-122"/>
                  <a:ea typeface="黑体" panose="02010609060101010101" pitchFamily="49" charset="-122"/>
                </a:rPr>
                <a:t>氯化铯沉淀作用</a:t>
              </a:r>
            </a:p>
          </p:txBody>
        </p:sp>
      </p:grpSp>
    </p:spTree>
    <p:extLst>
      <p:ext uri="{BB962C8B-B14F-4D97-AF65-F5344CB8AC3E}">
        <p14:creationId xmlns:p14="http://schemas.microsoft.com/office/powerpoint/2010/main" val="21186098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91"/>
                                        </p:tgtEl>
                                        <p:attrNameLst>
                                          <p:attrName>style.visibility</p:attrName>
                                        </p:attrNameLst>
                                      </p:cBhvr>
                                      <p:to>
                                        <p:strVal val="visible"/>
                                      </p:to>
                                    </p:set>
                                    <p:animEffect transition="in" filter="blinds(horizontal)">
                                      <p:cBhvr>
                                        <p:cTn id="7" dur="500"/>
                                        <p:tgtEl>
                                          <p:spTgt spid="15391"/>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134149"/>
                                        </p:tgtEl>
                                        <p:attrNameLst>
                                          <p:attrName>style.visibility</p:attrName>
                                        </p:attrNameLst>
                                      </p:cBhvr>
                                      <p:to>
                                        <p:strVal val="visible"/>
                                      </p:to>
                                    </p:set>
                                    <p:animEffect transition="in" filter="blinds(horizontal)">
                                      <p:cBhvr>
                                        <p:cTn id="11" dur="500"/>
                                        <p:tgtEl>
                                          <p:spTgt spid="13414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8398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linds(horizontal)">
                                      <p:cBhvr>
                                        <p:cTn id="20" dur="500"/>
                                        <p:tgtEl>
                                          <p:spTgt spid="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34156"/>
                                        </p:tgtEl>
                                        <p:attrNameLst>
                                          <p:attrName>style.visibility</p:attrName>
                                        </p:attrNameLst>
                                      </p:cBhvr>
                                      <p:to>
                                        <p:strVal val="visible"/>
                                      </p:to>
                                    </p:set>
                                    <p:animEffect transition="in" filter="blinds(horizontal)">
                                      <p:cBhvr>
                                        <p:cTn id="23" dur="500"/>
                                        <p:tgtEl>
                                          <p:spTgt spid="134156"/>
                                        </p:tgtEl>
                                      </p:cBhvr>
                                    </p:animEffect>
                                  </p:childTnLst>
                                </p:cTn>
                              </p:par>
                              <p:par>
                                <p:cTn id="24" presetID="3" presetClass="entr" presetSubtype="10" fill="hold" nodeType="withEffect">
                                  <p:stCondLst>
                                    <p:cond delay="0"/>
                                  </p:stCondLst>
                                  <p:childTnLst>
                                    <p:set>
                                      <p:cBhvr>
                                        <p:cTn id="25" dur="1" fill="hold">
                                          <p:stCondLst>
                                            <p:cond delay="0"/>
                                          </p:stCondLst>
                                        </p:cTn>
                                        <p:tgtEl>
                                          <p:spTgt spid="15364"/>
                                        </p:tgtEl>
                                        <p:attrNameLst>
                                          <p:attrName>style.visibility</p:attrName>
                                        </p:attrNameLst>
                                      </p:cBhvr>
                                      <p:to>
                                        <p:strVal val="visible"/>
                                      </p:to>
                                    </p:set>
                                    <p:animEffect transition="in" filter="blinds(horizontal)">
                                      <p:cBhvr>
                                        <p:cTn id="26" dur="500"/>
                                        <p:tgtEl>
                                          <p:spTgt spid="15364"/>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linds(horizontal)">
                                      <p:cBhvr>
                                        <p:cTn id="33" dur="500"/>
                                        <p:tgtEl>
                                          <p:spTgt spid="3"/>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34160"/>
                                        </p:tgtEl>
                                        <p:attrNameLst>
                                          <p:attrName>style.visibility</p:attrName>
                                        </p:attrNameLst>
                                      </p:cBhvr>
                                      <p:to>
                                        <p:strVal val="visible"/>
                                      </p:to>
                                    </p:set>
                                    <p:animEffect transition="in" filter="blinds(horizontal)">
                                      <p:cBhvr>
                                        <p:cTn id="36" dur="500"/>
                                        <p:tgtEl>
                                          <p:spTgt spid="13416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134148"/>
                                        </p:tgtEl>
                                        <p:attrNameLst>
                                          <p:attrName>style.visibility</p:attrName>
                                        </p:attrNameLst>
                                      </p:cBhvr>
                                      <p:to>
                                        <p:strVal val="visible"/>
                                      </p:to>
                                    </p:set>
                                    <p:animEffect transition="in" filter="blinds(horizontal)">
                                      <p:cBhvr>
                                        <p:cTn id="41" dur="500"/>
                                        <p:tgtEl>
                                          <p:spTgt spid="134148"/>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91" grpId="0"/>
      <p:bldP spid="134156" grpId="0"/>
      <p:bldP spid="134160" grpId="0"/>
      <p:bldP spid="83980" grpId="0"/>
      <p:bldP spid="6" grpId="0"/>
      <p:bldP spid="33" grpId="0"/>
      <p:bldP spid="34" grpId="0"/>
      <p:bldP spid="3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a:extLst>
              <a:ext uri="{FF2B5EF4-FFF2-40B4-BE49-F238E27FC236}">
                <a16:creationId xmlns:a16="http://schemas.microsoft.com/office/drawing/2014/main" id="{BC29031F-A579-496B-B924-329E2CF84546}"/>
              </a:ext>
            </a:extLst>
          </p:cNvPr>
          <p:cNvSpPr>
            <a:spLocks noGrp="1"/>
          </p:cNvSpPr>
          <p:nvPr>
            <p:ph type="title"/>
          </p:nvPr>
        </p:nvSpPr>
        <p:spPr/>
        <p:txBody>
          <a:bodyPr/>
          <a:lstStyle/>
          <a:p>
            <a:pPr>
              <a:defRPr/>
            </a:pPr>
            <a:r>
              <a:rPr lang="en-US" altLang="zh-CN" dirty="0">
                <a:latin typeface="+mn-ea"/>
                <a:ea typeface="+mn-ea"/>
              </a:rPr>
              <a:t>DNA</a:t>
            </a:r>
            <a:r>
              <a:rPr lang="zh-CN" altLang="en-US" dirty="0">
                <a:latin typeface="+mn-ea"/>
                <a:ea typeface="+mn-ea"/>
              </a:rPr>
              <a:t>的合成需要引发</a:t>
            </a:r>
          </a:p>
        </p:txBody>
      </p:sp>
      <p:sp>
        <p:nvSpPr>
          <p:cNvPr id="57347" name="内容占位符 2">
            <a:extLst>
              <a:ext uri="{FF2B5EF4-FFF2-40B4-BE49-F238E27FC236}">
                <a16:creationId xmlns:a16="http://schemas.microsoft.com/office/drawing/2014/main" id="{3EE0EE55-A5B9-4C52-8BC0-1CEC09ACB758}"/>
              </a:ext>
            </a:extLst>
          </p:cNvPr>
          <p:cNvSpPr>
            <a:spLocks noGrp="1"/>
          </p:cNvSpPr>
          <p:nvPr>
            <p:ph idx="1"/>
          </p:nvPr>
        </p:nvSpPr>
        <p:spPr>
          <a:xfrm>
            <a:off x="631767" y="1025409"/>
            <a:ext cx="11272058" cy="5497513"/>
          </a:xfrm>
        </p:spPr>
        <p:txBody>
          <a:bodyPr/>
          <a:lstStyle/>
          <a:p>
            <a:pPr>
              <a:lnSpc>
                <a:spcPct val="150000"/>
              </a:lnSpc>
            </a:pPr>
            <a:r>
              <a:rPr lang="en-US" altLang="zh-CN" sz="2800" dirty="0"/>
              <a:t>DNA</a:t>
            </a:r>
            <a:r>
              <a:rPr lang="zh-CN" altLang="en-US" sz="2800" dirty="0"/>
              <a:t>聚合酶无法启动第一个核苷酸的添加</a:t>
            </a:r>
          </a:p>
          <a:p>
            <a:pPr lvl="1">
              <a:lnSpc>
                <a:spcPct val="150000"/>
              </a:lnSpc>
            </a:pPr>
            <a:r>
              <a:rPr lang="zh-CN" altLang="en-US" sz="2400" dirty="0"/>
              <a:t>他们只能在</a:t>
            </a:r>
            <a:r>
              <a:rPr lang="en-US" altLang="zh-CN" sz="2400" dirty="0"/>
              <a:t>3'</a:t>
            </a:r>
            <a:r>
              <a:rPr lang="zh-CN" altLang="en-US" sz="2400" dirty="0"/>
              <a:t>末端添加核苷酸</a:t>
            </a:r>
          </a:p>
          <a:p>
            <a:pPr>
              <a:lnSpc>
                <a:spcPct val="150000"/>
              </a:lnSpc>
            </a:pPr>
            <a:r>
              <a:rPr lang="zh-CN" altLang="en-US" sz="2800" dirty="0"/>
              <a:t>要开始复制过程，需要使用</a:t>
            </a:r>
            <a:r>
              <a:rPr lang="zh-CN" altLang="en-US" sz="2800" dirty="0">
                <a:solidFill>
                  <a:srgbClr val="FF0000"/>
                </a:solidFill>
              </a:rPr>
              <a:t>引物酶（</a:t>
            </a:r>
            <a:r>
              <a:rPr lang="en-US" altLang="zh-CN" sz="2800" dirty="0">
                <a:solidFill>
                  <a:srgbClr val="FF0000"/>
                </a:solidFill>
              </a:rPr>
              <a:t>primase</a:t>
            </a:r>
            <a:r>
              <a:rPr lang="zh-CN" altLang="en-US" sz="2800" dirty="0">
                <a:solidFill>
                  <a:srgbClr val="FF0000"/>
                </a:solidFill>
              </a:rPr>
              <a:t>）</a:t>
            </a:r>
            <a:r>
              <a:rPr lang="zh-CN" altLang="en-US" sz="2800" dirty="0"/>
              <a:t>，以</a:t>
            </a:r>
            <a:r>
              <a:rPr lang="en-US" altLang="zh-CN" sz="2800" dirty="0"/>
              <a:t>DNA</a:t>
            </a:r>
            <a:r>
              <a:rPr lang="zh-CN" altLang="en-US" sz="2800" dirty="0"/>
              <a:t>为模板，合成一小段约为</a:t>
            </a:r>
            <a:r>
              <a:rPr lang="en-US" altLang="zh-CN" sz="2800" dirty="0"/>
              <a:t>10</a:t>
            </a:r>
            <a:r>
              <a:rPr lang="zh-CN" altLang="en-US" sz="2800" dirty="0"/>
              <a:t>个核苷酸的</a:t>
            </a:r>
            <a:r>
              <a:rPr lang="en-US" altLang="zh-CN" sz="2800" dirty="0">
                <a:solidFill>
                  <a:srgbClr val="FF0000"/>
                </a:solidFill>
              </a:rPr>
              <a:t>RNA</a:t>
            </a:r>
            <a:r>
              <a:rPr lang="zh-CN" altLang="en-US" sz="2800" dirty="0">
                <a:solidFill>
                  <a:srgbClr val="FF0000"/>
                </a:solidFill>
              </a:rPr>
              <a:t>引物（</a:t>
            </a:r>
            <a:r>
              <a:rPr lang="en-US" altLang="zh-CN" sz="2800" dirty="0">
                <a:solidFill>
                  <a:srgbClr val="FF0000"/>
                </a:solidFill>
              </a:rPr>
              <a:t>Primer</a:t>
            </a:r>
            <a:r>
              <a:rPr lang="zh-CN" altLang="en-US" sz="2800" dirty="0">
                <a:solidFill>
                  <a:srgbClr val="FF0000"/>
                </a:solidFill>
              </a:rPr>
              <a:t>），</a:t>
            </a:r>
            <a:r>
              <a:rPr lang="zh-CN" altLang="en-US" sz="2800" dirty="0"/>
              <a:t>提供</a:t>
            </a:r>
            <a:r>
              <a:rPr lang="en-US" altLang="zh-CN" sz="2800" dirty="0"/>
              <a:t>3′OH</a:t>
            </a:r>
            <a:r>
              <a:rPr lang="zh-CN" altLang="en-US" sz="2800" dirty="0"/>
              <a:t>末端作为</a:t>
            </a:r>
            <a:r>
              <a:rPr lang="en-US" altLang="zh-CN" sz="2800" dirty="0"/>
              <a:t>DNA</a:t>
            </a:r>
            <a:r>
              <a:rPr lang="zh-CN" altLang="en-US" sz="2800" dirty="0"/>
              <a:t>聚合酶的起点</a:t>
            </a:r>
            <a:endParaRPr lang="zh-CN" altLang="en-US" sz="2800" b="1" dirty="0">
              <a:solidFill>
                <a:srgbClr val="FF0000"/>
              </a:solidFill>
            </a:endParaRPr>
          </a:p>
        </p:txBody>
      </p:sp>
      <p:pic>
        <p:nvPicPr>
          <p:cNvPr id="4" name="Picture 5">
            <a:extLst>
              <a:ext uri="{FF2B5EF4-FFF2-40B4-BE49-F238E27FC236}">
                <a16:creationId xmlns:a16="http://schemas.microsoft.com/office/drawing/2014/main" id="{55AEEC48-EBAA-45BD-930F-6BAE351B9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9947" y="4257469"/>
            <a:ext cx="5774691" cy="245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圆角矩形标注 5">
            <a:extLst>
              <a:ext uri="{FF2B5EF4-FFF2-40B4-BE49-F238E27FC236}">
                <a16:creationId xmlns:a16="http://schemas.microsoft.com/office/drawing/2014/main" id="{DE628411-E1A1-4BCD-8F08-A03D57EB5877}"/>
              </a:ext>
            </a:extLst>
          </p:cNvPr>
          <p:cNvSpPr/>
          <p:nvPr/>
        </p:nvSpPr>
        <p:spPr>
          <a:xfrm>
            <a:off x="8979008" y="6004909"/>
            <a:ext cx="833045" cy="288339"/>
          </a:xfrm>
          <a:prstGeom prst="wedgeRoundRectCallout">
            <a:avLst>
              <a:gd name="adj1" fmla="val -274347"/>
              <a:gd name="adj2" fmla="val -40218"/>
              <a:gd name="adj3" fmla="val 16667"/>
            </a:avLst>
          </a:prstGeom>
          <a:solidFill>
            <a:srgbClr val="B83D68"/>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圆角矩形标注 15">
            <a:extLst>
              <a:ext uri="{FF2B5EF4-FFF2-40B4-BE49-F238E27FC236}">
                <a16:creationId xmlns:a16="http://schemas.microsoft.com/office/drawing/2014/main" id="{B474A5DB-D3FB-48DA-9FEF-50364FB0AA02}"/>
              </a:ext>
            </a:extLst>
          </p:cNvPr>
          <p:cNvSpPr/>
          <p:nvPr/>
        </p:nvSpPr>
        <p:spPr>
          <a:xfrm>
            <a:off x="8892968" y="5995139"/>
            <a:ext cx="1838170" cy="523786"/>
          </a:xfrm>
          <a:prstGeom prst="wedgeRoundRectCallout">
            <a:avLst>
              <a:gd name="adj1" fmla="val -256354"/>
              <a:gd name="adj2" fmla="val -18"/>
              <a:gd name="adj3" fmla="val 16667"/>
            </a:avLst>
          </a:prstGeom>
          <a:solidFill>
            <a:srgbClr val="B83D68"/>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RNA primers</a:t>
            </a:r>
            <a:endParaRPr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对话气泡: 圆角矩形 1">
            <a:extLst>
              <a:ext uri="{FF2B5EF4-FFF2-40B4-BE49-F238E27FC236}">
                <a16:creationId xmlns:a16="http://schemas.microsoft.com/office/drawing/2014/main" id="{A846DA8C-B501-45A1-9C73-40F04ADE259F}"/>
              </a:ext>
            </a:extLst>
          </p:cNvPr>
          <p:cNvSpPr/>
          <p:nvPr/>
        </p:nvSpPr>
        <p:spPr>
          <a:xfrm>
            <a:off x="8728364" y="4862945"/>
            <a:ext cx="1936865" cy="465513"/>
          </a:xfrm>
          <a:prstGeom prst="wedgeRoundRectCallout">
            <a:avLst>
              <a:gd name="adj1" fmla="val -139288"/>
              <a:gd name="adj2" fmla="val 164286"/>
              <a:gd name="adj3" fmla="val 16667"/>
            </a:avLst>
          </a:prstGeom>
          <a:solidFill>
            <a:srgbClr val="B83D68"/>
          </a:solidFill>
        </p:spPr>
        <p:style>
          <a:lnRef idx="0">
            <a:schemeClr val="accent2"/>
          </a:lnRef>
          <a:fillRef idx="3">
            <a:schemeClr val="accent2"/>
          </a:fillRef>
          <a:effectRef idx="3">
            <a:schemeClr val="accent2"/>
          </a:effectRef>
          <a:fontRef idx="minor">
            <a:schemeClr val="lt1"/>
          </a:fontRef>
        </p:style>
        <p:txBody>
          <a:bodyPr anchor="ctr"/>
          <a:lstStyle/>
          <a:p>
            <a:pPr algn="ctr"/>
            <a:r>
              <a:rPr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引物酶</a:t>
            </a:r>
          </a:p>
        </p:txBody>
      </p:sp>
    </p:spTree>
    <p:extLst>
      <p:ext uri="{BB962C8B-B14F-4D97-AF65-F5344CB8AC3E}">
        <p14:creationId xmlns:p14="http://schemas.microsoft.com/office/powerpoint/2010/main" val="38108139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978" name="Group 2">
            <a:extLst>
              <a:ext uri="{FF2B5EF4-FFF2-40B4-BE49-F238E27FC236}">
                <a16:creationId xmlns:a16="http://schemas.microsoft.com/office/drawing/2014/main" id="{19D60121-5FBA-4F89-9124-9EE85024B408}"/>
              </a:ext>
            </a:extLst>
          </p:cNvPr>
          <p:cNvGrpSpPr>
            <a:grpSpLocks/>
          </p:cNvGrpSpPr>
          <p:nvPr/>
        </p:nvGrpSpPr>
        <p:grpSpPr bwMode="auto">
          <a:xfrm>
            <a:off x="2495551" y="2775513"/>
            <a:ext cx="5256213" cy="457200"/>
            <a:chOff x="528" y="1296"/>
            <a:chExt cx="2016" cy="288"/>
          </a:xfrm>
        </p:grpSpPr>
        <p:sp>
          <p:nvSpPr>
            <p:cNvPr id="127026" name="Line 3">
              <a:extLst>
                <a:ext uri="{FF2B5EF4-FFF2-40B4-BE49-F238E27FC236}">
                  <a16:creationId xmlns:a16="http://schemas.microsoft.com/office/drawing/2014/main" id="{3424F22C-A762-47C9-8BE6-D94C03B1E083}"/>
                </a:ext>
              </a:extLst>
            </p:cNvPr>
            <p:cNvSpPr>
              <a:spLocks noChangeShapeType="1"/>
            </p:cNvSpPr>
            <p:nvPr/>
          </p:nvSpPr>
          <p:spPr bwMode="auto">
            <a:xfrm>
              <a:off x="528" y="1296"/>
              <a:ext cx="2016" cy="0"/>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spAutoFit/>
            </a:bodyPr>
            <a:lstStyle/>
            <a:p>
              <a:endParaRPr lang="zh-CN" altLang="en-US"/>
            </a:p>
          </p:txBody>
        </p:sp>
        <p:sp>
          <p:nvSpPr>
            <p:cNvPr id="127027" name="Line 4">
              <a:extLst>
                <a:ext uri="{FF2B5EF4-FFF2-40B4-BE49-F238E27FC236}">
                  <a16:creationId xmlns:a16="http://schemas.microsoft.com/office/drawing/2014/main" id="{94AB680A-0743-4A67-A41C-223E66416117}"/>
                </a:ext>
              </a:extLst>
            </p:cNvPr>
            <p:cNvSpPr>
              <a:spLocks noChangeShapeType="1"/>
            </p:cNvSpPr>
            <p:nvPr/>
          </p:nvSpPr>
          <p:spPr bwMode="auto">
            <a:xfrm>
              <a:off x="528" y="1584"/>
              <a:ext cx="2016" cy="0"/>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spAutoFit/>
            </a:bodyPr>
            <a:lstStyle/>
            <a:p>
              <a:endParaRPr lang="zh-CN" altLang="en-US"/>
            </a:p>
          </p:txBody>
        </p:sp>
      </p:grpSp>
      <p:sp>
        <p:nvSpPr>
          <p:cNvPr id="126979" name="Line 5">
            <a:extLst>
              <a:ext uri="{FF2B5EF4-FFF2-40B4-BE49-F238E27FC236}">
                <a16:creationId xmlns:a16="http://schemas.microsoft.com/office/drawing/2014/main" id="{CD8DF579-3332-42EC-A9CC-10364F5B3841}"/>
              </a:ext>
            </a:extLst>
          </p:cNvPr>
          <p:cNvSpPr>
            <a:spLocks noChangeShapeType="1"/>
          </p:cNvSpPr>
          <p:nvPr/>
        </p:nvSpPr>
        <p:spPr bwMode="auto">
          <a:xfrm flipV="1">
            <a:off x="7824788" y="2164326"/>
            <a:ext cx="1871662" cy="606425"/>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26980" name="Line 6">
            <a:extLst>
              <a:ext uri="{FF2B5EF4-FFF2-40B4-BE49-F238E27FC236}">
                <a16:creationId xmlns:a16="http://schemas.microsoft.com/office/drawing/2014/main" id="{616433D8-C7BF-4246-BF31-E13A704097EF}"/>
              </a:ext>
            </a:extLst>
          </p:cNvPr>
          <p:cNvSpPr>
            <a:spLocks noChangeShapeType="1"/>
          </p:cNvSpPr>
          <p:nvPr/>
        </p:nvSpPr>
        <p:spPr bwMode="auto">
          <a:xfrm>
            <a:off x="7824789" y="3243825"/>
            <a:ext cx="1800225" cy="858838"/>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5717" name="Oval 7">
            <a:extLst>
              <a:ext uri="{FF2B5EF4-FFF2-40B4-BE49-F238E27FC236}">
                <a16:creationId xmlns:a16="http://schemas.microsoft.com/office/drawing/2014/main" id="{AD4C93D5-9418-4BE7-85BA-4D64147640C6}"/>
              </a:ext>
            </a:extLst>
          </p:cNvPr>
          <p:cNvSpPr>
            <a:spLocks noChangeArrowheads="1"/>
          </p:cNvSpPr>
          <p:nvPr/>
        </p:nvSpPr>
        <p:spPr bwMode="auto">
          <a:xfrm>
            <a:off x="6840538" y="2537492"/>
            <a:ext cx="411161" cy="920646"/>
          </a:xfrm>
          <a:prstGeom prst="ellipse">
            <a:avLst/>
          </a:prstGeom>
          <a:solidFill>
            <a:srgbClr val="8A3CC4"/>
          </a:solidFill>
          <a:ln>
            <a:headEnd type="none" w="sm" len="sm"/>
            <a:tailEnd type="none" w="sm" len="sm"/>
          </a:ln>
        </p:spPr>
        <p:style>
          <a:lnRef idx="0">
            <a:schemeClr val="accent2"/>
          </a:lnRef>
          <a:fillRef idx="3">
            <a:schemeClr val="accent2"/>
          </a:fillRef>
          <a:effectRef idx="3">
            <a:schemeClr val="accent2"/>
          </a:effectRef>
          <a:fontRef idx="minor">
            <a:schemeClr val="lt1"/>
          </a:fontRef>
        </p:style>
        <p:txBody>
          <a:bodyPr wrap="square" anchor="ctr">
            <a:spAutoFit/>
          </a:bodyPr>
          <a:lstStyle/>
          <a:p>
            <a:pPr eaLnBrk="1" hangingPunct="1">
              <a:defRPr/>
            </a:pPr>
            <a:endParaRPr lang="zh-CN" altLang="en-US" dirty="0"/>
          </a:p>
        </p:txBody>
      </p:sp>
      <p:grpSp>
        <p:nvGrpSpPr>
          <p:cNvPr id="126984" name="Group 8">
            <a:extLst>
              <a:ext uri="{FF2B5EF4-FFF2-40B4-BE49-F238E27FC236}">
                <a16:creationId xmlns:a16="http://schemas.microsoft.com/office/drawing/2014/main" id="{DF31E3E8-6C32-4943-B63A-99CD9CB7F08B}"/>
              </a:ext>
            </a:extLst>
          </p:cNvPr>
          <p:cNvGrpSpPr>
            <a:grpSpLocks/>
          </p:cNvGrpSpPr>
          <p:nvPr/>
        </p:nvGrpSpPr>
        <p:grpSpPr bwMode="auto">
          <a:xfrm>
            <a:off x="5464176" y="2537491"/>
            <a:ext cx="601663" cy="889193"/>
            <a:chOff x="1276" y="2124"/>
            <a:chExt cx="379" cy="403"/>
          </a:xfrm>
          <a:solidFill>
            <a:srgbClr val="B83D68"/>
          </a:solidFill>
        </p:grpSpPr>
        <p:sp>
          <p:nvSpPr>
            <p:cNvPr id="115751" name="Oval 9">
              <a:extLst>
                <a:ext uri="{FF2B5EF4-FFF2-40B4-BE49-F238E27FC236}">
                  <a16:creationId xmlns:a16="http://schemas.microsoft.com/office/drawing/2014/main" id="{F944C1D0-D237-461A-AF11-9EAE8FDECB74}"/>
                </a:ext>
              </a:extLst>
            </p:cNvPr>
            <p:cNvSpPr>
              <a:spLocks noChangeArrowheads="1"/>
            </p:cNvSpPr>
            <p:nvPr/>
          </p:nvSpPr>
          <p:spPr bwMode="auto">
            <a:xfrm>
              <a:off x="1489" y="2124"/>
              <a:ext cx="164" cy="168"/>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square" anchor="ctr">
              <a:spAutoFit/>
            </a:bodyPr>
            <a:lstStyle/>
            <a:p>
              <a:pPr eaLnBrk="1" hangingPunct="1">
                <a:defRPr/>
              </a:pPr>
              <a:endParaRPr lang="zh-CN" altLang="en-US"/>
            </a:p>
          </p:txBody>
        </p:sp>
        <p:sp>
          <p:nvSpPr>
            <p:cNvPr id="115752" name="Oval 10">
              <a:extLst>
                <a:ext uri="{FF2B5EF4-FFF2-40B4-BE49-F238E27FC236}">
                  <a16:creationId xmlns:a16="http://schemas.microsoft.com/office/drawing/2014/main" id="{68102444-F389-40C2-AD6E-92C9C35A0E89}"/>
                </a:ext>
              </a:extLst>
            </p:cNvPr>
            <p:cNvSpPr>
              <a:spLocks noChangeArrowheads="1"/>
            </p:cNvSpPr>
            <p:nvPr/>
          </p:nvSpPr>
          <p:spPr bwMode="auto">
            <a:xfrm>
              <a:off x="1276" y="2124"/>
              <a:ext cx="164" cy="168"/>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square" anchor="ctr">
              <a:spAutoFit/>
            </a:bodyPr>
            <a:lstStyle/>
            <a:p>
              <a:pPr eaLnBrk="1" hangingPunct="1">
                <a:defRPr/>
              </a:pPr>
              <a:endParaRPr lang="zh-CN" altLang="en-US"/>
            </a:p>
          </p:txBody>
        </p:sp>
        <p:sp>
          <p:nvSpPr>
            <p:cNvPr id="115753" name="Oval 11">
              <a:extLst>
                <a:ext uri="{FF2B5EF4-FFF2-40B4-BE49-F238E27FC236}">
                  <a16:creationId xmlns:a16="http://schemas.microsoft.com/office/drawing/2014/main" id="{18F512C3-CC9B-43B9-BFFF-4E315AE13CED}"/>
                </a:ext>
              </a:extLst>
            </p:cNvPr>
            <p:cNvSpPr>
              <a:spLocks noChangeArrowheads="1"/>
            </p:cNvSpPr>
            <p:nvPr/>
          </p:nvSpPr>
          <p:spPr bwMode="auto">
            <a:xfrm>
              <a:off x="1276" y="2292"/>
              <a:ext cx="166" cy="235"/>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anchor="ctr">
              <a:spAutoFit/>
            </a:bodyPr>
            <a:lstStyle/>
            <a:p>
              <a:pPr eaLnBrk="1" hangingPunct="1">
                <a:defRPr/>
              </a:pPr>
              <a:endParaRPr lang="zh-CN" altLang="en-US"/>
            </a:p>
          </p:txBody>
        </p:sp>
        <p:sp>
          <p:nvSpPr>
            <p:cNvPr id="115754" name="Oval 12">
              <a:extLst>
                <a:ext uri="{FF2B5EF4-FFF2-40B4-BE49-F238E27FC236}">
                  <a16:creationId xmlns:a16="http://schemas.microsoft.com/office/drawing/2014/main" id="{81F22526-B447-46A0-B326-5660ACADCA0B}"/>
                </a:ext>
              </a:extLst>
            </p:cNvPr>
            <p:cNvSpPr>
              <a:spLocks noChangeArrowheads="1"/>
            </p:cNvSpPr>
            <p:nvPr/>
          </p:nvSpPr>
          <p:spPr bwMode="auto">
            <a:xfrm>
              <a:off x="1489" y="2292"/>
              <a:ext cx="166" cy="235"/>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anchor="ctr">
              <a:spAutoFit/>
            </a:bodyPr>
            <a:lstStyle/>
            <a:p>
              <a:pPr eaLnBrk="1" hangingPunct="1">
                <a:defRPr/>
              </a:pPr>
              <a:endParaRPr lang="zh-CN" altLang="en-US"/>
            </a:p>
          </p:txBody>
        </p:sp>
      </p:grpSp>
      <p:grpSp>
        <p:nvGrpSpPr>
          <p:cNvPr id="126985" name="Group 13">
            <a:extLst>
              <a:ext uri="{FF2B5EF4-FFF2-40B4-BE49-F238E27FC236}">
                <a16:creationId xmlns:a16="http://schemas.microsoft.com/office/drawing/2014/main" id="{B85B17BE-0735-4E7A-900A-96F4E2E0F1A0}"/>
              </a:ext>
            </a:extLst>
          </p:cNvPr>
          <p:cNvGrpSpPr>
            <a:grpSpLocks/>
          </p:cNvGrpSpPr>
          <p:nvPr/>
        </p:nvGrpSpPr>
        <p:grpSpPr bwMode="auto">
          <a:xfrm>
            <a:off x="7248524" y="2554498"/>
            <a:ext cx="824756" cy="903641"/>
            <a:chOff x="2688" y="1516"/>
            <a:chExt cx="450" cy="327"/>
          </a:xfrm>
        </p:grpSpPr>
        <p:sp>
          <p:nvSpPr>
            <p:cNvPr id="115749" name="Oval 14">
              <a:extLst>
                <a:ext uri="{FF2B5EF4-FFF2-40B4-BE49-F238E27FC236}">
                  <a16:creationId xmlns:a16="http://schemas.microsoft.com/office/drawing/2014/main" id="{73327C96-AC08-4EE8-B06B-906ACFD102D0}"/>
                </a:ext>
              </a:extLst>
            </p:cNvPr>
            <p:cNvSpPr>
              <a:spLocks noChangeArrowheads="1"/>
            </p:cNvSpPr>
            <p:nvPr/>
          </p:nvSpPr>
          <p:spPr bwMode="auto">
            <a:xfrm>
              <a:off x="2688" y="1516"/>
              <a:ext cx="336" cy="327"/>
            </a:xfrm>
            <a:prstGeom prst="ellipse">
              <a:avLst/>
            </a:prstGeom>
            <a:solidFill>
              <a:srgbClr val="00B050"/>
            </a:solid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115750" name="Oval 15">
              <a:extLst>
                <a:ext uri="{FF2B5EF4-FFF2-40B4-BE49-F238E27FC236}">
                  <a16:creationId xmlns:a16="http://schemas.microsoft.com/office/drawing/2014/main" id="{87CDD1C7-0CF4-4457-8771-F670AB3C9900}"/>
                </a:ext>
              </a:extLst>
            </p:cNvPr>
            <p:cNvSpPr>
              <a:spLocks noChangeArrowheads="1"/>
            </p:cNvSpPr>
            <p:nvPr/>
          </p:nvSpPr>
          <p:spPr bwMode="auto">
            <a:xfrm>
              <a:off x="2893" y="1573"/>
              <a:ext cx="245" cy="183"/>
            </a:xfrm>
            <a:prstGeom prst="ellipse">
              <a:avLst/>
            </a:prstGeom>
            <a:solidFill>
              <a:srgbClr val="99CC00"/>
            </a:solidFill>
            <a:ln w="12700" cap="sq">
              <a:noFill/>
              <a:round/>
              <a:headEnd type="none" w="sm" len="sm"/>
              <a:tailEnd type="none" w="sm" len="sm"/>
            </a:ln>
            <a:scene3d>
              <a:camera prst="orthographicFront"/>
              <a:lightRig rig="threePt" dir="t"/>
            </a:scene3d>
            <a:sp3d>
              <a:bevelT/>
            </a:sp3d>
          </p:spPr>
          <p:txBody>
            <a:bodyPr wrap="square" anchor="ctr">
              <a:spAutoFit/>
            </a:bodyPr>
            <a:lstStyle/>
            <a:p>
              <a:pPr eaLnBrk="1" hangingPunct="1">
                <a:defRPr/>
              </a:pPr>
              <a:endParaRPr lang="zh-CN" altLang="en-US" dirty="0"/>
            </a:p>
          </p:txBody>
        </p:sp>
      </p:grpSp>
      <p:sp>
        <p:nvSpPr>
          <p:cNvPr id="115720" name="Text Box 16">
            <a:extLst>
              <a:ext uri="{FF2B5EF4-FFF2-40B4-BE49-F238E27FC236}">
                <a16:creationId xmlns:a16="http://schemas.microsoft.com/office/drawing/2014/main" id="{6E0DA543-0C03-485D-AB15-B58D5EF46876}"/>
              </a:ext>
            </a:extLst>
          </p:cNvPr>
          <p:cNvSpPr txBox="1">
            <a:spLocks noChangeArrowheads="1"/>
          </p:cNvSpPr>
          <p:nvPr/>
        </p:nvSpPr>
        <p:spPr bwMode="auto">
          <a:xfrm>
            <a:off x="5016501" y="2056375"/>
            <a:ext cx="1439863" cy="457200"/>
          </a:xfrm>
          <a:prstGeom prst="rect">
            <a:avLst/>
          </a:prstGeom>
          <a:noFill/>
          <a:ln w="12700" cap="sq">
            <a:noFill/>
            <a:miter lim="800000"/>
            <a:headEnd type="none" w="sm" len="sm"/>
            <a:tailEnd type="none" w="sm" len="sm"/>
          </a:ln>
        </p:spPr>
        <p:txBody>
          <a:bodyPr>
            <a:spAutoFit/>
          </a:bodyPr>
          <a:lstStyle/>
          <a:p>
            <a:pPr eaLnBrk="1" hangingPunct="1">
              <a:spcBef>
                <a:spcPct val="50000"/>
              </a:spcBef>
              <a:defRPr/>
            </a:pPr>
            <a:r>
              <a:rPr kumimoji="1" lang="en-US" altLang="zh-CN" sz="2400" b="1" dirty="0">
                <a:solidFill>
                  <a:srgbClr val="B83D68"/>
                </a:solidFill>
                <a:latin typeface="Times New Roman" pitchFamily="18" charset="0"/>
              </a:rPr>
              <a:t>    </a:t>
            </a:r>
            <a:r>
              <a:rPr kumimoji="1" lang="en-US" altLang="zh-CN" sz="2400" b="1" dirty="0" err="1">
                <a:solidFill>
                  <a:srgbClr val="B83D68"/>
                </a:solidFill>
                <a:latin typeface="Times New Roman" pitchFamily="18" charset="0"/>
              </a:rPr>
              <a:t>Dna</a:t>
            </a:r>
            <a:r>
              <a:rPr kumimoji="1" lang="en-US" altLang="zh-CN" sz="2400" b="1" dirty="0">
                <a:solidFill>
                  <a:srgbClr val="B83D68"/>
                </a:solidFill>
                <a:latin typeface="Times New Roman" pitchFamily="18" charset="0"/>
              </a:rPr>
              <a:t> A</a:t>
            </a:r>
          </a:p>
        </p:txBody>
      </p:sp>
      <p:sp>
        <p:nvSpPr>
          <p:cNvPr id="126987" name="Text Box 17">
            <a:extLst>
              <a:ext uri="{FF2B5EF4-FFF2-40B4-BE49-F238E27FC236}">
                <a16:creationId xmlns:a16="http://schemas.microsoft.com/office/drawing/2014/main" id="{69147FA0-F82C-4BC6-83B1-2A3901C8CD65}"/>
              </a:ext>
            </a:extLst>
          </p:cNvPr>
          <p:cNvSpPr txBox="1">
            <a:spLocks noChangeArrowheads="1"/>
          </p:cNvSpPr>
          <p:nvPr/>
        </p:nvSpPr>
        <p:spPr bwMode="auto">
          <a:xfrm>
            <a:off x="5951539" y="1335650"/>
            <a:ext cx="3690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en-US" altLang="zh-CN">
                <a:solidFill>
                  <a:schemeClr val="tx2"/>
                </a:solidFill>
                <a:latin typeface="Times New Roman" panose="02020603050405020304" pitchFamily="18" charset="0"/>
              </a:rPr>
              <a:t>      </a:t>
            </a:r>
            <a:r>
              <a:rPr kumimoji="1" lang="en-US" altLang="zh-CN">
                <a:solidFill>
                  <a:srgbClr val="006600"/>
                </a:solidFill>
                <a:latin typeface="Times New Roman" panose="02020603050405020304" pitchFamily="18" charset="0"/>
              </a:rPr>
              <a:t>Dna B</a:t>
            </a:r>
            <a:r>
              <a:rPr kumimoji="1" lang="zh-CN" altLang="en-US">
                <a:solidFill>
                  <a:srgbClr val="006600"/>
                </a:solidFill>
                <a:latin typeface="Times New Roman" panose="02020603050405020304" pitchFamily="18" charset="0"/>
              </a:rPr>
              <a:t>、</a:t>
            </a:r>
            <a:r>
              <a:rPr kumimoji="1" lang="zh-CN" altLang="en-US">
                <a:solidFill>
                  <a:schemeClr val="tx2"/>
                </a:solidFill>
                <a:latin typeface="Times New Roman" panose="02020603050405020304" pitchFamily="18" charset="0"/>
              </a:rPr>
              <a:t> </a:t>
            </a:r>
            <a:r>
              <a:rPr kumimoji="1" lang="en-US" altLang="zh-CN">
                <a:solidFill>
                  <a:srgbClr val="00B050"/>
                </a:solidFill>
                <a:latin typeface="Times New Roman" panose="02020603050405020304" pitchFamily="18" charset="0"/>
              </a:rPr>
              <a:t>Dna C</a:t>
            </a:r>
          </a:p>
        </p:txBody>
      </p:sp>
      <p:sp>
        <p:nvSpPr>
          <p:cNvPr id="126988" name="Text Box 18">
            <a:extLst>
              <a:ext uri="{FF2B5EF4-FFF2-40B4-BE49-F238E27FC236}">
                <a16:creationId xmlns:a16="http://schemas.microsoft.com/office/drawing/2014/main" id="{B5162C87-D217-4243-8194-E2FC41D458D6}"/>
              </a:ext>
            </a:extLst>
          </p:cNvPr>
          <p:cNvSpPr txBox="1">
            <a:spLocks noChangeArrowheads="1"/>
          </p:cNvSpPr>
          <p:nvPr/>
        </p:nvSpPr>
        <p:spPr bwMode="auto">
          <a:xfrm>
            <a:off x="4656138" y="3856600"/>
            <a:ext cx="2660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en-US" altLang="zh-CN">
                <a:solidFill>
                  <a:srgbClr val="800080"/>
                </a:solidFill>
                <a:latin typeface="Times New Roman" panose="02020603050405020304" pitchFamily="18" charset="0"/>
                <a:ea typeface="华文楷体" panose="02010600040101010101" pitchFamily="2" charset="-122"/>
              </a:rPr>
              <a:t>DNA</a:t>
            </a:r>
            <a:r>
              <a:rPr kumimoji="1" lang="zh-CN" altLang="en-US">
                <a:solidFill>
                  <a:srgbClr val="800080"/>
                </a:solidFill>
                <a:latin typeface="Times New Roman" panose="02020603050405020304" pitchFamily="18" charset="0"/>
                <a:ea typeface="华文楷体" panose="02010600040101010101" pitchFamily="2" charset="-122"/>
              </a:rPr>
              <a:t>拓扑异构酶</a:t>
            </a:r>
          </a:p>
        </p:txBody>
      </p:sp>
      <p:sp>
        <p:nvSpPr>
          <p:cNvPr id="126989" name="Line 19">
            <a:extLst>
              <a:ext uri="{FF2B5EF4-FFF2-40B4-BE49-F238E27FC236}">
                <a16:creationId xmlns:a16="http://schemas.microsoft.com/office/drawing/2014/main" id="{01228018-4B60-4CA2-81D5-F2B80668FBEB}"/>
              </a:ext>
            </a:extLst>
          </p:cNvPr>
          <p:cNvSpPr>
            <a:spLocks noChangeShapeType="1"/>
          </p:cNvSpPr>
          <p:nvPr/>
        </p:nvSpPr>
        <p:spPr bwMode="auto">
          <a:xfrm flipV="1">
            <a:off x="6456364" y="3351776"/>
            <a:ext cx="511175" cy="487363"/>
          </a:xfrm>
          <a:prstGeom prst="line">
            <a:avLst/>
          </a:prstGeom>
          <a:noFill/>
          <a:ln w="12700">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26990" name="Line 20">
            <a:extLst>
              <a:ext uri="{FF2B5EF4-FFF2-40B4-BE49-F238E27FC236}">
                <a16:creationId xmlns:a16="http://schemas.microsoft.com/office/drawing/2014/main" id="{6E65408F-57BB-47EC-834E-B0709B1486EA}"/>
              </a:ext>
            </a:extLst>
          </p:cNvPr>
          <p:cNvSpPr>
            <a:spLocks noChangeShapeType="1"/>
          </p:cNvSpPr>
          <p:nvPr/>
        </p:nvSpPr>
        <p:spPr bwMode="auto">
          <a:xfrm>
            <a:off x="7248525" y="1840475"/>
            <a:ext cx="215900" cy="782638"/>
          </a:xfrm>
          <a:prstGeom prst="line">
            <a:avLst/>
          </a:prstGeom>
          <a:noFill/>
          <a:ln w="12700">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26991" name="Line 21">
            <a:extLst>
              <a:ext uri="{FF2B5EF4-FFF2-40B4-BE49-F238E27FC236}">
                <a16:creationId xmlns:a16="http://schemas.microsoft.com/office/drawing/2014/main" id="{351530C3-8BAF-47BA-A139-48944290F696}"/>
              </a:ext>
            </a:extLst>
          </p:cNvPr>
          <p:cNvSpPr>
            <a:spLocks noChangeShapeType="1"/>
          </p:cNvSpPr>
          <p:nvPr/>
        </p:nvSpPr>
        <p:spPr bwMode="auto">
          <a:xfrm flipH="1">
            <a:off x="7999414" y="1799200"/>
            <a:ext cx="257175" cy="960438"/>
          </a:xfrm>
          <a:prstGeom prst="line">
            <a:avLst/>
          </a:prstGeom>
          <a:noFill/>
          <a:ln w="12700">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5726" name="Oval 22">
            <a:extLst>
              <a:ext uri="{FF2B5EF4-FFF2-40B4-BE49-F238E27FC236}">
                <a16:creationId xmlns:a16="http://schemas.microsoft.com/office/drawing/2014/main" id="{A3473A64-4132-47F0-B4DA-DD278E2D1648}"/>
              </a:ext>
            </a:extLst>
          </p:cNvPr>
          <p:cNvSpPr>
            <a:spLocks noChangeArrowheads="1"/>
          </p:cNvSpPr>
          <p:nvPr/>
        </p:nvSpPr>
        <p:spPr bwMode="auto">
          <a:xfrm rot="-990913">
            <a:off x="8113681" y="2308976"/>
            <a:ext cx="1299035" cy="476071"/>
          </a:xfrm>
          <a:prstGeom prst="ellipse">
            <a:avLst/>
          </a:prstGeom>
          <a:solidFill>
            <a:schemeClr val="accent6">
              <a:lumMod val="60000"/>
              <a:lumOff val="40000"/>
            </a:schemeClr>
          </a:solid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algn="ctr">
              <a:spcBef>
                <a:spcPct val="50000"/>
              </a:spcBef>
              <a:defRPr/>
            </a:pPr>
            <a:r>
              <a:rPr kumimoji="1" lang="zh-CN" altLang="en-US" sz="1600" b="1" dirty="0">
                <a:solidFill>
                  <a:schemeClr val="tx1"/>
                </a:solidFill>
                <a:latin typeface="微软雅黑" panose="020B0503020204020204" pitchFamily="34" charset="-122"/>
                <a:ea typeface="微软雅黑" panose="020B0503020204020204" pitchFamily="34" charset="-122"/>
              </a:rPr>
              <a:t>引物酶</a:t>
            </a:r>
          </a:p>
        </p:txBody>
      </p:sp>
      <p:sp>
        <p:nvSpPr>
          <p:cNvPr id="126995" name="Text Box 23">
            <a:extLst>
              <a:ext uri="{FF2B5EF4-FFF2-40B4-BE49-F238E27FC236}">
                <a16:creationId xmlns:a16="http://schemas.microsoft.com/office/drawing/2014/main" id="{2DCC4C1A-3411-48C5-B557-182F5F8CFF4B}"/>
              </a:ext>
            </a:extLst>
          </p:cNvPr>
          <p:cNvSpPr txBox="1">
            <a:spLocks noChangeArrowheads="1"/>
          </p:cNvSpPr>
          <p:nvPr/>
        </p:nvSpPr>
        <p:spPr bwMode="auto">
          <a:xfrm>
            <a:off x="8183564" y="3928038"/>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50000"/>
              </a:spcBef>
              <a:buClrTx/>
              <a:buFontTx/>
              <a:buNone/>
            </a:pPr>
            <a:r>
              <a:rPr kumimoji="1" lang="en-US" altLang="zh-CN">
                <a:solidFill>
                  <a:srgbClr val="005392"/>
                </a:solidFill>
                <a:latin typeface="Times New Roman" panose="02020603050405020304" pitchFamily="18" charset="0"/>
              </a:rPr>
              <a:t>SSB</a:t>
            </a:r>
          </a:p>
        </p:txBody>
      </p:sp>
      <p:grpSp>
        <p:nvGrpSpPr>
          <p:cNvPr id="6" name="Group 29">
            <a:extLst>
              <a:ext uri="{FF2B5EF4-FFF2-40B4-BE49-F238E27FC236}">
                <a16:creationId xmlns:a16="http://schemas.microsoft.com/office/drawing/2014/main" id="{FDC9EB10-18AA-430A-820B-FE5D7D462412}"/>
              </a:ext>
            </a:extLst>
          </p:cNvPr>
          <p:cNvGrpSpPr>
            <a:grpSpLocks/>
          </p:cNvGrpSpPr>
          <p:nvPr/>
        </p:nvGrpSpPr>
        <p:grpSpPr bwMode="auto">
          <a:xfrm>
            <a:off x="9346406" y="1997074"/>
            <a:ext cx="385763" cy="426346"/>
            <a:chOff x="1276" y="2048"/>
            <a:chExt cx="379" cy="759"/>
          </a:xfrm>
          <a:solidFill>
            <a:srgbClr val="00B0F0"/>
          </a:solidFill>
        </p:grpSpPr>
        <p:sp>
          <p:nvSpPr>
            <p:cNvPr id="115741" name="Oval 30">
              <a:extLst>
                <a:ext uri="{FF2B5EF4-FFF2-40B4-BE49-F238E27FC236}">
                  <a16:creationId xmlns:a16="http://schemas.microsoft.com/office/drawing/2014/main" id="{C6AF6643-9DF6-4DF9-A034-AFEBFDC2FB37}"/>
                </a:ext>
              </a:extLst>
            </p:cNvPr>
            <p:cNvSpPr>
              <a:spLocks noChangeArrowheads="1"/>
            </p:cNvSpPr>
            <p:nvPr/>
          </p:nvSpPr>
          <p:spPr bwMode="auto">
            <a:xfrm>
              <a:off x="1489" y="2048"/>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115742" name="Oval 31">
              <a:extLst>
                <a:ext uri="{FF2B5EF4-FFF2-40B4-BE49-F238E27FC236}">
                  <a16:creationId xmlns:a16="http://schemas.microsoft.com/office/drawing/2014/main" id="{C7FC49FF-463E-4238-8E70-112F5BDEFCBA}"/>
                </a:ext>
              </a:extLst>
            </p:cNvPr>
            <p:cNvSpPr>
              <a:spLocks noChangeArrowheads="1"/>
            </p:cNvSpPr>
            <p:nvPr/>
          </p:nvSpPr>
          <p:spPr bwMode="auto">
            <a:xfrm>
              <a:off x="1276" y="2048"/>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115743" name="Oval 32">
              <a:extLst>
                <a:ext uri="{FF2B5EF4-FFF2-40B4-BE49-F238E27FC236}">
                  <a16:creationId xmlns:a16="http://schemas.microsoft.com/office/drawing/2014/main" id="{08807E98-0DBE-40F6-90E8-5B211DEA5966}"/>
                </a:ext>
              </a:extLst>
            </p:cNvPr>
            <p:cNvSpPr>
              <a:spLocks noChangeArrowheads="1"/>
            </p:cNvSpPr>
            <p:nvPr/>
          </p:nvSpPr>
          <p:spPr bwMode="auto">
            <a:xfrm>
              <a:off x="1276" y="2420"/>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115744" name="Oval 33">
              <a:extLst>
                <a:ext uri="{FF2B5EF4-FFF2-40B4-BE49-F238E27FC236}">
                  <a16:creationId xmlns:a16="http://schemas.microsoft.com/office/drawing/2014/main" id="{13DC4124-4E2A-4ED9-BA65-11557860C98A}"/>
                </a:ext>
              </a:extLst>
            </p:cNvPr>
            <p:cNvSpPr>
              <a:spLocks noChangeArrowheads="1"/>
            </p:cNvSpPr>
            <p:nvPr/>
          </p:nvSpPr>
          <p:spPr bwMode="auto">
            <a:xfrm>
              <a:off x="1489" y="2420"/>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grpSp>
      <p:sp>
        <p:nvSpPr>
          <p:cNvPr id="126999" name="Rectangle 39">
            <a:extLst>
              <a:ext uri="{FF2B5EF4-FFF2-40B4-BE49-F238E27FC236}">
                <a16:creationId xmlns:a16="http://schemas.microsoft.com/office/drawing/2014/main" id="{8C4DBC19-2690-4C08-AB83-627B9803FBA7}"/>
              </a:ext>
            </a:extLst>
          </p:cNvPr>
          <p:cNvSpPr>
            <a:spLocks noChangeArrowheads="1"/>
          </p:cNvSpPr>
          <p:nvPr/>
        </p:nvSpPr>
        <p:spPr bwMode="auto">
          <a:xfrm>
            <a:off x="2135188" y="3000938"/>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3</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7000" name="Rectangle 40">
            <a:extLst>
              <a:ext uri="{FF2B5EF4-FFF2-40B4-BE49-F238E27FC236}">
                <a16:creationId xmlns:a16="http://schemas.microsoft.com/office/drawing/2014/main" id="{2ABBC11D-B240-4D9C-936E-B8EEEC57D59E}"/>
              </a:ext>
            </a:extLst>
          </p:cNvPr>
          <p:cNvSpPr>
            <a:spLocks noChangeArrowheads="1"/>
          </p:cNvSpPr>
          <p:nvPr/>
        </p:nvSpPr>
        <p:spPr bwMode="auto">
          <a:xfrm>
            <a:off x="2135188" y="2488175"/>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5</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7001" name="Rectangle 41">
            <a:extLst>
              <a:ext uri="{FF2B5EF4-FFF2-40B4-BE49-F238E27FC236}">
                <a16:creationId xmlns:a16="http://schemas.microsoft.com/office/drawing/2014/main" id="{AA2FB9A0-F00A-4D16-A225-834AD36B8705}"/>
              </a:ext>
            </a:extLst>
          </p:cNvPr>
          <p:cNvSpPr>
            <a:spLocks noChangeArrowheads="1"/>
          </p:cNvSpPr>
          <p:nvPr/>
        </p:nvSpPr>
        <p:spPr bwMode="auto">
          <a:xfrm>
            <a:off x="9767888" y="1840475"/>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3</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7002" name="Rectangle 42">
            <a:extLst>
              <a:ext uri="{FF2B5EF4-FFF2-40B4-BE49-F238E27FC236}">
                <a16:creationId xmlns:a16="http://schemas.microsoft.com/office/drawing/2014/main" id="{436A10E2-DF68-4859-BD33-20DB4322A050}"/>
              </a:ext>
            </a:extLst>
          </p:cNvPr>
          <p:cNvSpPr>
            <a:spLocks noChangeArrowheads="1"/>
          </p:cNvSpPr>
          <p:nvPr/>
        </p:nvSpPr>
        <p:spPr bwMode="auto">
          <a:xfrm>
            <a:off x="9625013" y="3928038"/>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5</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15735" name="Text Box 43">
            <a:extLst>
              <a:ext uri="{FF2B5EF4-FFF2-40B4-BE49-F238E27FC236}">
                <a16:creationId xmlns:a16="http://schemas.microsoft.com/office/drawing/2014/main" id="{49C71545-F8E5-4FC4-B3DA-BFC14AED33B4}"/>
              </a:ext>
            </a:extLst>
          </p:cNvPr>
          <p:cNvSpPr txBox="1">
            <a:spLocks noChangeArrowheads="1"/>
          </p:cNvSpPr>
          <p:nvPr/>
        </p:nvSpPr>
        <p:spPr bwMode="auto">
          <a:xfrm>
            <a:off x="1229545" y="78596"/>
            <a:ext cx="4173537" cy="6463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eaLnBrk="1" hangingPunct="1">
              <a:defRPr sz="3600" b="1">
                <a:latin typeface="Times New Roman" panose="02020603050405020304" pitchFamily="18" charset="0"/>
                <a:ea typeface="微软雅黑" panose="020B0503020204020204" pitchFamily="34" charset="-122"/>
                <a:cs typeface="Times New Roman" panose="02020603050405020304" pitchFamily="18" charset="0"/>
              </a:defRPr>
            </a:lvl1pPr>
          </a:lstStyle>
          <a:p>
            <a:r>
              <a:rPr lang="zh-CN" altLang="en-US" dirty="0"/>
              <a:t> 引发体和引物</a:t>
            </a:r>
          </a:p>
        </p:txBody>
      </p:sp>
      <p:sp>
        <p:nvSpPr>
          <p:cNvPr id="127004" name="Rectangle 44">
            <a:extLst>
              <a:ext uri="{FF2B5EF4-FFF2-40B4-BE49-F238E27FC236}">
                <a16:creationId xmlns:a16="http://schemas.microsoft.com/office/drawing/2014/main" id="{2CC0472C-A42A-4F65-B91D-30787DB5359A}"/>
              </a:ext>
            </a:extLst>
          </p:cNvPr>
          <p:cNvSpPr>
            <a:spLocks noChangeArrowheads="1"/>
          </p:cNvSpPr>
          <p:nvPr/>
        </p:nvSpPr>
        <p:spPr bwMode="auto">
          <a:xfrm>
            <a:off x="2351088" y="4732064"/>
            <a:ext cx="8316912" cy="1236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720725">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120000"/>
              </a:lnSpc>
              <a:spcBef>
                <a:spcPct val="0"/>
              </a:spcBef>
              <a:buClrTx/>
              <a:buFontTx/>
              <a:buNone/>
            </a:pPr>
            <a:r>
              <a:rPr kumimoji="1" lang="zh-CN" altLang="en-US" sz="3200" dirty="0">
                <a:solidFill>
                  <a:schemeClr val="tx1"/>
                </a:solidFill>
                <a:latin typeface="Times New Roman" panose="02020603050405020304" pitchFamily="18" charset="0"/>
                <a:ea typeface="华文楷体" panose="02010600040101010101" pitchFamily="2" charset="-122"/>
              </a:rPr>
              <a:t>含有解旋酶、</a:t>
            </a:r>
            <a:r>
              <a:rPr kumimoji="1" lang="en-US" altLang="zh-CN" sz="3200" dirty="0" err="1">
                <a:solidFill>
                  <a:schemeClr val="tx1"/>
                </a:solidFill>
                <a:latin typeface="Times New Roman" panose="02020603050405020304" pitchFamily="18" charset="0"/>
                <a:ea typeface="华文楷体" panose="02010600040101010101" pitchFamily="2" charset="-122"/>
              </a:rPr>
              <a:t>DnaC</a:t>
            </a:r>
            <a:r>
              <a:rPr kumimoji="1" lang="zh-CN" altLang="en-US" sz="3200" dirty="0">
                <a:solidFill>
                  <a:schemeClr val="tx1"/>
                </a:solidFill>
                <a:latin typeface="Times New Roman" panose="02020603050405020304" pitchFamily="18" charset="0"/>
                <a:ea typeface="华文楷体" panose="02010600040101010101" pitchFamily="2" charset="-122"/>
              </a:rPr>
              <a:t>蛋白、引物酶和</a:t>
            </a:r>
            <a:r>
              <a:rPr kumimoji="1" lang="en-US" altLang="zh-CN" sz="3200" dirty="0">
                <a:solidFill>
                  <a:schemeClr val="tx1"/>
                </a:solidFill>
                <a:latin typeface="Times New Roman" panose="02020603050405020304" pitchFamily="18" charset="0"/>
                <a:ea typeface="华文楷体" panose="02010600040101010101" pitchFamily="2" charset="-122"/>
              </a:rPr>
              <a:t>DNA</a:t>
            </a:r>
            <a:r>
              <a:rPr kumimoji="1" lang="zh-CN" altLang="en-US" sz="3200" dirty="0">
                <a:solidFill>
                  <a:schemeClr val="tx1"/>
                </a:solidFill>
                <a:latin typeface="Times New Roman" panose="02020603050405020304" pitchFamily="18" charset="0"/>
                <a:ea typeface="华文楷体" panose="02010600040101010101" pitchFamily="2" charset="-122"/>
              </a:rPr>
              <a:t>复制起始区域的复合结构称为引发体。</a:t>
            </a:r>
            <a:endParaRPr kumimoji="1" lang="zh-CN" altLang="en-US" sz="3200" i="1" u="sng" dirty="0">
              <a:solidFill>
                <a:schemeClr val="tx1"/>
              </a:solidFill>
              <a:latin typeface="Times New Roman" panose="02020603050405020304" pitchFamily="18" charset="0"/>
              <a:ea typeface="华文楷体" panose="02010600040101010101" pitchFamily="2" charset="-122"/>
            </a:endParaRPr>
          </a:p>
        </p:txBody>
      </p:sp>
      <p:grpSp>
        <p:nvGrpSpPr>
          <p:cNvPr id="89" name="Group 29">
            <a:extLst>
              <a:ext uri="{FF2B5EF4-FFF2-40B4-BE49-F238E27FC236}">
                <a16:creationId xmlns:a16="http://schemas.microsoft.com/office/drawing/2014/main" id="{13EA7FDD-CE2E-4F56-AB06-94E1510ED98E}"/>
              </a:ext>
            </a:extLst>
          </p:cNvPr>
          <p:cNvGrpSpPr>
            <a:grpSpLocks/>
          </p:cNvGrpSpPr>
          <p:nvPr/>
        </p:nvGrpSpPr>
        <p:grpSpPr bwMode="auto">
          <a:xfrm>
            <a:off x="8810466" y="3549984"/>
            <a:ext cx="385763" cy="426346"/>
            <a:chOff x="1276" y="2048"/>
            <a:chExt cx="379" cy="759"/>
          </a:xfrm>
          <a:solidFill>
            <a:srgbClr val="00B0F0"/>
          </a:solidFill>
        </p:grpSpPr>
        <p:sp>
          <p:nvSpPr>
            <p:cNvPr id="90" name="Oval 30">
              <a:extLst>
                <a:ext uri="{FF2B5EF4-FFF2-40B4-BE49-F238E27FC236}">
                  <a16:creationId xmlns:a16="http://schemas.microsoft.com/office/drawing/2014/main" id="{48C01BA4-6FF9-4B7D-959E-13F9FDC386FC}"/>
                </a:ext>
              </a:extLst>
            </p:cNvPr>
            <p:cNvSpPr>
              <a:spLocks noChangeArrowheads="1"/>
            </p:cNvSpPr>
            <p:nvPr/>
          </p:nvSpPr>
          <p:spPr bwMode="auto">
            <a:xfrm>
              <a:off x="1489" y="2048"/>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91" name="Oval 31">
              <a:extLst>
                <a:ext uri="{FF2B5EF4-FFF2-40B4-BE49-F238E27FC236}">
                  <a16:creationId xmlns:a16="http://schemas.microsoft.com/office/drawing/2014/main" id="{BB91E1BD-C24A-47C1-AA2D-FD1E7B4B747F}"/>
                </a:ext>
              </a:extLst>
            </p:cNvPr>
            <p:cNvSpPr>
              <a:spLocks noChangeArrowheads="1"/>
            </p:cNvSpPr>
            <p:nvPr/>
          </p:nvSpPr>
          <p:spPr bwMode="auto">
            <a:xfrm>
              <a:off x="1276" y="2048"/>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92" name="Oval 32">
              <a:extLst>
                <a:ext uri="{FF2B5EF4-FFF2-40B4-BE49-F238E27FC236}">
                  <a16:creationId xmlns:a16="http://schemas.microsoft.com/office/drawing/2014/main" id="{18B5D51B-C8A5-456E-AFC5-D437967F27A9}"/>
                </a:ext>
              </a:extLst>
            </p:cNvPr>
            <p:cNvSpPr>
              <a:spLocks noChangeArrowheads="1"/>
            </p:cNvSpPr>
            <p:nvPr/>
          </p:nvSpPr>
          <p:spPr bwMode="auto">
            <a:xfrm>
              <a:off x="1276" y="2420"/>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93" name="Oval 33">
              <a:extLst>
                <a:ext uri="{FF2B5EF4-FFF2-40B4-BE49-F238E27FC236}">
                  <a16:creationId xmlns:a16="http://schemas.microsoft.com/office/drawing/2014/main" id="{B935585C-A9B2-4095-B2E0-5B456F792A0E}"/>
                </a:ext>
              </a:extLst>
            </p:cNvPr>
            <p:cNvSpPr>
              <a:spLocks noChangeArrowheads="1"/>
            </p:cNvSpPr>
            <p:nvPr/>
          </p:nvSpPr>
          <p:spPr bwMode="auto">
            <a:xfrm>
              <a:off x="1489" y="2420"/>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grpSp>
      <p:grpSp>
        <p:nvGrpSpPr>
          <p:cNvPr id="94" name="Group 29">
            <a:extLst>
              <a:ext uri="{FF2B5EF4-FFF2-40B4-BE49-F238E27FC236}">
                <a16:creationId xmlns:a16="http://schemas.microsoft.com/office/drawing/2014/main" id="{8C4885FB-0C88-4434-9050-A36FDD5280A5}"/>
              </a:ext>
            </a:extLst>
          </p:cNvPr>
          <p:cNvGrpSpPr>
            <a:grpSpLocks/>
          </p:cNvGrpSpPr>
          <p:nvPr/>
        </p:nvGrpSpPr>
        <p:grpSpPr bwMode="auto">
          <a:xfrm>
            <a:off x="8258176" y="3341024"/>
            <a:ext cx="385763" cy="426346"/>
            <a:chOff x="1276" y="2048"/>
            <a:chExt cx="379" cy="759"/>
          </a:xfrm>
          <a:solidFill>
            <a:srgbClr val="00B0F0"/>
          </a:solidFill>
        </p:grpSpPr>
        <p:sp>
          <p:nvSpPr>
            <p:cNvPr id="95" name="Oval 30">
              <a:extLst>
                <a:ext uri="{FF2B5EF4-FFF2-40B4-BE49-F238E27FC236}">
                  <a16:creationId xmlns:a16="http://schemas.microsoft.com/office/drawing/2014/main" id="{2F8991B5-1180-4CF7-916D-E00EF6F44F12}"/>
                </a:ext>
              </a:extLst>
            </p:cNvPr>
            <p:cNvSpPr>
              <a:spLocks noChangeArrowheads="1"/>
            </p:cNvSpPr>
            <p:nvPr/>
          </p:nvSpPr>
          <p:spPr bwMode="auto">
            <a:xfrm>
              <a:off x="1489" y="2048"/>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96" name="Oval 31">
              <a:extLst>
                <a:ext uri="{FF2B5EF4-FFF2-40B4-BE49-F238E27FC236}">
                  <a16:creationId xmlns:a16="http://schemas.microsoft.com/office/drawing/2014/main" id="{76CFC25C-361D-4998-AD4F-730C27228041}"/>
                </a:ext>
              </a:extLst>
            </p:cNvPr>
            <p:cNvSpPr>
              <a:spLocks noChangeArrowheads="1"/>
            </p:cNvSpPr>
            <p:nvPr/>
          </p:nvSpPr>
          <p:spPr bwMode="auto">
            <a:xfrm>
              <a:off x="1276" y="2048"/>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97" name="Oval 32">
              <a:extLst>
                <a:ext uri="{FF2B5EF4-FFF2-40B4-BE49-F238E27FC236}">
                  <a16:creationId xmlns:a16="http://schemas.microsoft.com/office/drawing/2014/main" id="{75C707F2-E8D7-4BDF-8E3E-EB0C746FEDD9}"/>
                </a:ext>
              </a:extLst>
            </p:cNvPr>
            <p:cNvSpPr>
              <a:spLocks noChangeArrowheads="1"/>
            </p:cNvSpPr>
            <p:nvPr/>
          </p:nvSpPr>
          <p:spPr bwMode="auto">
            <a:xfrm>
              <a:off x="1276" y="2420"/>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98" name="Oval 33">
              <a:extLst>
                <a:ext uri="{FF2B5EF4-FFF2-40B4-BE49-F238E27FC236}">
                  <a16:creationId xmlns:a16="http://schemas.microsoft.com/office/drawing/2014/main" id="{37443870-8EBA-41BF-B7C0-51C8AC85E8D4}"/>
                </a:ext>
              </a:extLst>
            </p:cNvPr>
            <p:cNvSpPr>
              <a:spLocks noChangeArrowheads="1"/>
            </p:cNvSpPr>
            <p:nvPr/>
          </p:nvSpPr>
          <p:spPr bwMode="auto">
            <a:xfrm>
              <a:off x="1489" y="2420"/>
              <a:ext cx="166" cy="387"/>
            </a:xfrm>
            <a:prstGeom prst="ellipse">
              <a:avLst/>
            </a:prstGeom>
            <a:grp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grpSp>
    </p:spTree>
    <p:extLst>
      <p:ext uri="{BB962C8B-B14F-4D97-AF65-F5344CB8AC3E}">
        <p14:creationId xmlns:p14="http://schemas.microsoft.com/office/powerpoint/2010/main" val="1135822416"/>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8002" name="Group 2">
            <a:extLst>
              <a:ext uri="{FF2B5EF4-FFF2-40B4-BE49-F238E27FC236}">
                <a16:creationId xmlns:a16="http://schemas.microsoft.com/office/drawing/2014/main" id="{4E3D1767-77F8-47F9-B8A7-A1FC4FD7E9FD}"/>
              </a:ext>
            </a:extLst>
          </p:cNvPr>
          <p:cNvGrpSpPr>
            <a:grpSpLocks/>
          </p:cNvGrpSpPr>
          <p:nvPr/>
        </p:nvGrpSpPr>
        <p:grpSpPr bwMode="auto">
          <a:xfrm>
            <a:off x="2222501" y="2819400"/>
            <a:ext cx="3330575" cy="457200"/>
            <a:chOff x="528" y="1296"/>
            <a:chExt cx="2016" cy="288"/>
          </a:xfrm>
        </p:grpSpPr>
        <p:sp>
          <p:nvSpPr>
            <p:cNvPr id="128045" name="Line 3">
              <a:extLst>
                <a:ext uri="{FF2B5EF4-FFF2-40B4-BE49-F238E27FC236}">
                  <a16:creationId xmlns:a16="http://schemas.microsoft.com/office/drawing/2014/main" id="{CAA062D9-FF4C-4456-ACB8-31E289E5BFA9}"/>
                </a:ext>
              </a:extLst>
            </p:cNvPr>
            <p:cNvSpPr>
              <a:spLocks noChangeShapeType="1"/>
            </p:cNvSpPr>
            <p:nvPr/>
          </p:nvSpPr>
          <p:spPr bwMode="auto">
            <a:xfrm>
              <a:off x="528" y="1296"/>
              <a:ext cx="2016" cy="0"/>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spAutoFit/>
            </a:bodyPr>
            <a:lstStyle/>
            <a:p>
              <a:endParaRPr lang="zh-CN" altLang="en-US"/>
            </a:p>
          </p:txBody>
        </p:sp>
        <p:sp>
          <p:nvSpPr>
            <p:cNvPr id="128046" name="Line 4">
              <a:extLst>
                <a:ext uri="{FF2B5EF4-FFF2-40B4-BE49-F238E27FC236}">
                  <a16:creationId xmlns:a16="http://schemas.microsoft.com/office/drawing/2014/main" id="{173A5F8D-652E-482B-957B-EF7F78D86A54}"/>
                </a:ext>
              </a:extLst>
            </p:cNvPr>
            <p:cNvSpPr>
              <a:spLocks noChangeShapeType="1"/>
            </p:cNvSpPr>
            <p:nvPr/>
          </p:nvSpPr>
          <p:spPr bwMode="auto">
            <a:xfrm>
              <a:off x="528" y="1584"/>
              <a:ext cx="2016" cy="0"/>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spAutoFit/>
            </a:bodyPr>
            <a:lstStyle/>
            <a:p>
              <a:endParaRPr lang="zh-CN" altLang="en-US"/>
            </a:p>
          </p:txBody>
        </p:sp>
      </p:grpSp>
      <p:sp>
        <p:nvSpPr>
          <p:cNvPr id="128003" name="Line 5">
            <a:extLst>
              <a:ext uri="{FF2B5EF4-FFF2-40B4-BE49-F238E27FC236}">
                <a16:creationId xmlns:a16="http://schemas.microsoft.com/office/drawing/2014/main" id="{C427C4BA-5E71-4B07-BDB3-C8B0858CDC29}"/>
              </a:ext>
            </a:extLst>
          </p:cNvPr>
          <p:cNvSpPr>
            <a:spLocks noChangeShapeType="1"/>
          </p:cNvSpPr>
          <p:nvPr/>
        </p:nvSpPr>
        <p:spPr bwMode="auto">
          <a:xfrm flipV="1">
            <a:off x="5583238" y="1462089"/>
            <a:ext cx="4144962" cy="1341437"/>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28004" name="Line 6">
            <a:extLst>
              <a:ext uri="{FF2B5EF4-FFF2-40B4-BE49-F238E27FC236}">
                <a16:creationId xmlns:a16="http://schemas.microsoft.com/office/drawing/2014/main" id="{F0D27B6C-62BC-4355-8051-45BDA68D4FA9}"/>
              </a:ext>
            </a:extLst>
          </p:cNvPr>
          <p:cNvSpPr>
            <a:spLocks noChangeShapeType="1"/>
          </p:cNvSpPr>
          <p:nvPr/>
        </p:nvSpPr>
        <p:spPr bwMode="auto">
          <a:xfrm>
            <a:off x="5538788" y="3276600"/>
            <a:ext cx="4379912" cy="1347788"/>
          </a:xfrm>
          <a:prstGeom prst="line">
            <a:avLst/>
          </a:prstGeom>
          <a:noFill/>
          <a:ln w="762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28013" name="Rectangle 52">
            <a:extLst>
              <a:ext uri="{FF2B5EF4-FFF2-40B4-BE49-F238E27FC236}">
                <a16:creationId xmlns:a16="http://schemas.microsoft.com/office/drawing/2014/main" id="{066785DA-169F-475E-8BD7-35365520723B}"/>
              </a:ext>
            </a:extLst>
          </p:cNvPr>
          <p:cNvSpPr>
            <a:spLocks noChangeArrowheads="1"/>
          </p:cNvSpPr>
          <p:nvPr/>
        </p:nvSpPr>
        <p:spPr bwMode="auto">
          <a:xfrm>
            <a:off x="1809750" y="3048000"/>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3</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8014" name="Rectangle 53">
            <a:extLst>
              <a:ext uri="{FF2B5EF4-FFF2-40B4-BE49-F238E27FC236}">
                <a16:creationId xmlns:a16="http://schemas.microsoft.com/office/drawing/2014/main" id="{7B01891A-FEDF-498E-AC18-4DBDF17FFB06}"/>
              </a:ext>
            </a:extLst>
          </p:cNvPr>
          <p:cNvSpPr>
            <a:spLocks noChangeArrowheads="1"/>
          </p:cNvSpPr>
          <p:nvPr/>
        </p:nvSpPr>
        <p:spPr bwMode="auto">
          <a:xfrm>
            <a:off x="1809750" y="2535238"/>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5</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8015" name="Rectangle 54">
            <a:extLst>
              <a:ext uri="{FF2B5EF4-FFF2-40B4-BE49-F238E27FC236}">
                <a16:creationId xmlns:a16="http://schemas.microsoft.com/office/drawing/2014/main" id="{A6454C1E-ACE2-4584-9A9A-2B78C27E9DA1}"/>
              </a:ext>
            </a:extLst>
          </p:cNvPr>
          <p:cNvSpPr>
            <a:spLocks noChangeArrowheads="1"/>
          </p:cNvSpPr>
          <p:nvPr/>
        </p:nvSpPr>
        <p:spPr bwMode="auto">
          <a:xfrm>
            <a:off x="9728200" y="1157288"/>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3</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8016" name="Rectangle 55">
            <a:extLst>
              <a:ext uri="{FF2B5EF4-FFF2-40B4-BE49-F238E27FC236}">
                <a16:creationId xmlns:a16="http://schemas.microsoft.com/office/drawing/2014/main" id="{D96CBE56-5C1F-44A8-9A13-512D5248D360}"/>
              </a:ext>
            </a:extLst>
          </p:cNvPr>
          <p:cNvSpPr>
            <a:spLocks noChangeArrowheads="1"/>
          </p:cNvSpPr>
          <p:nvPr/>
        </p:nvSpPr>
        <p:spPr bwMode="auto">
          <a:xfrm>
            <a:off x="9918700" y="4471988"/>
            <a:ext cx="41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ea typeface="幼圆" pitchFamily="49" charset="-122"/>
              </a:rPr>
              <a:t>5</a:t>
            </a:r>
            <a:r>
              <a:rPr kumimoji="1" lang="en-US" altLang="zh-CN">
                <a:solidFill>
                  <a:schemeClr val="tx1"/>
                </a:solidFill>
                <a:latin typeface="Times New Roman" panose="02020603050405020304" pitchFamily="18" charset="0"/>
                <a:ea typeface="幼圆" pitchFamily="49" charset="-122"/>
                <a:sym typeface="Symbol" panose="05050102010706020507" pitchFamily="18" charset="2"/>
              </a:rPr>
              <a:t></a:t>
            </a:r>
          </a:p>
        </p:txBody>
      </p:sp>
      <p:sp>
        <p:nvSpPr>
          <p:cNvPr id="128017" name="Rectangle 56">
            <a:extLst>
              <a:ext uri="{FF2B5EF4-FFF2-40B4-BE49-F238E27FC236}">
                <a16:creationId xmlns:a16="http://schemas.microsoft.com/office/drawing/2014/main" id="{3F53D9D2-9369-4F0B-B715-397C13917D24}"/>
              </a:ext>
            </a:extLst>
          </p:cNvPr>
          <p:cNvSpPr>
            <a:spLocks noChangeArrowheads="1"/>
          </p:cNvSpPr>
          <p:nvPr/>
        </p:nvSpPr>
        <p:spPr bwMode="auto">
          <a:xfrm>
            <a:off x="2381250" y="5337322"/>
            <a:ext cx="8035230" cy="64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120000"/>
              </a:lnSpc>
              <a:spcBef>
                <a:spcPct val="0"/>
              </a:spcBef>
              <a:buClrTx/>
              <a:buFontTx/>
              <a:buNone/>
            </a:pPr>
            <a:r>
              <a:rPr kumimoji="1" lang="zh-CN" altLang="en-US" sz="3200" dirty="0">
                <a:solidFill>
                  <a:schemeClr val="tx1"/>
                </a:solidFill>
                <a:latin typeface="Times New Roman" panose="02020603050405020304" pitchFamily="18" charset="0"/>
                <a:ea typeface="华文楷体" panose="02010600040101010101" pitchFamily="2" charset="-122"/>
              </a:rPr>
              <a:t>引物是由引物酶催化合成的短链</a:t>
            </a:r>
            <a:r>
              <a:rPr kumimoji="1" lang="en-US" altLang="zh-CN" sz="3200" dirty="0">
                <a:solidFill>
                  <a:schemeClr val="tx1"/>
                </a:solidFill>
                <a:latin typeface="Times New Roman" panose="02020603050405020304" pitchFamily="18" charset="0"/>
                <a:ea typeface="华文楷体" panose="02010600040101010101" pitchFamily="2" charset="-122"/>
              </a:rPr>
              <a:t>RNA</a:t>
            </a:r>
            <a:r>
              <a:rPr kumimoji="1" lang="zh-CN" altLang="en-US" sz="3200" dirty="0">
                <a:solidFill>
                  <a:schemeClr val="tx1"/>
                </a:solidFill>
                <a:latin typeface="Times New Roman" panose="02020603050405020304" pitchFamily="18" charset="0"/>
                <a:ea typeface="华文楷体" panose="02010600040101010101" pitchFamily="2" charset="-122"/>
              </a:rPr>
              <a:t>分子</a:t>
            </a:r>
            <a:endParaRPr kumimoji="1" lang="zh-CN" altLang="en-US" sz="3200" i="1" u="sng" dirty="0">
              <a:solidFill>
                <a:schemeClr val="tx1"/>
              </a:solidFill>
              <a:latin typeface="Times New Roman" panose="02020603050405020304" pitchFamily="18" charset="0"/>
              <a:ea typeface="华文楷体" panose="02010600040101010101" pitchFamily="2" charset="-122"/>
            </a:endParaRPr>
          </a:p>
        </p:txBody>
      </p:sp>
      <p:sp>
        <p:nvSpPr>
          <p:cNvPr id="180281" name="Rectangle 57">
            <a:extLst>
              <a:ext uri="{FF2B5EF4-FFF2-40B4-BE49-F238E27FC236}">
                <a16:creationId xmlns:a16="http://schemas.microsoft.com/office/drawing/2014/main" id="{AD243682-DAA0-47F2-8E6B-9533AC913B0B}"/>
              </a:ext>
            </a:extLst>
          </p:cNvPr>
          <p:cNvSpPr>
            <a:spLocks noChangeArrowheads="1"/>
          </p:cNvSpPr>
          <p:nvPr/>
        </p:nvSpPr>
        <p:spPr bwMode="auto">
          <a:xfrm>
            <a:off x="8970977" y="2076366"/>
            <a:ext cx="1169973" cy="461665"/>
          </a:xfrm>
          <a:prstGeom prst="rect">
            <a:avLst/>
          </a:prstGeom>
          <a:noFill/>
          <a:ln w="9525">
            <a:noFill/>
            <a:miter lim="800000"/>
            <a:headEnd type="none" w="sm" len="sm"/>
            <a:tailEnd type="none" w="sm" len="sm"/>
          </a:ln>
        </p:spPr>
        <p:txBody>
          <a:bodyPr wrap="square">
            <a:spAutoFit/>
          </a:bodyPr>
          <a:lstStyle/>
          <a:p>
            <a:pPr eaLnBrk="1" hangingPunct="1">
              <a:defRPr/>
            </a:pPr>
            <a:r>
              <a:rPr kumimoji="1" lang="zh-CN" altLang="en-US" sz="2400" b="1" dirty="0">
                <a:solidFill>
                  <a:srgbClr val="B83D68"/>
                </a:solidFill>
                <a:latin typeface="微软雅黑" panose="020B0503020204020204" pitchFamily="34" charset="-122"/>
                <a:ea typeface="微软雅黑" panose="020B0503020204020204" pitchFamily="34" charset="-122"/>
              </a:rPr>
              <a:t>引物</a:t>
            </a:r>
          </a:p>
        </p:txBody>
      </p:sp>
      <p:grpSp>
        <p:nvGrpSpPr>
          <p:cNvPr id="15" name="Group 58">
            <a:extLst>
              <a:ext uri="{FF2B5EF4-FFF2-40B4-BE49-F238E27FC236}">
                <a16:creationId xmlns:a16="http://schemas.microsoft.com/office/drawing/2014/main" id="{A02D1916-2E73-4803-9F66-5DFC7F7AF983}"/>
              </a:ext>
            </a:extLst>
          </p:cNvPr>
          <p:cNvGrpSpPr>
            <a:grpSpLocks/>
          </p:cNvGrpSpPr>
          <p:nvPr/>
        </p:nvGrpSpPr>
        <p:grpSpPr bwMode="auto">
          <a:xfrm>
            <a:off x="7930455" y="1514549"/>
            <a:ext cx="2486025" cy="995363"/>
            <a:chOff x="3219" y="1201"/>
            <a:chExt cx="1566" cy="627"/>
          </a:xfrm>
        </p:grpSpPr>
        <p:sp>
          <p:nvSpPr>
            <p:cNvPr id="13" name="Line 59">
              <a:extLst>
                <a:ext uri="{FF2B5EF4-FFF2-40B4-BE49-F238E27FC236}">
                  <a16:creationId xmlns:a16="http://schemas.microsoft.com/office/drawing/2014/main" id="{AB78FD4D-96E5-4A80-A19D-F3EE11CE3FFB}"/>
                </a:ext>
              </a:extLst>
            </p:cNvPr>
            <p:cNvSpPr>
              <a:spLocks noChangeShapeType="1"/>
            </p:cNvSpPr>
            <p:nvPr/>
          </p:nvSpPr>
          <p:spPr bwMode="auto">
            <a:xfrm rot="8355764">
              <a:off x="3710" y="1376"/>
              <a:ext cx="672" cy="288"/>
            </a:xfrm>
            <a:prstGeom prst="line">
              <a:avLst/>
            </a:prstGeom>
            <a:ln w="38100">
              <a:solidFill>
                <a:srgbClr val="B83D68"/>
              </a:solidFill>
              <a:headEnd type="none" w="sm" len="sm"/>
              <a:tailEnd type="triangle" w="sm" len="sm"/>
            </a:ln>
          </p:spPr>
          <p:style>
            <a:lnRef idx="2">
              <a:schemeClr val="accent1"/>
            </a:lnRef>
            <a:fillRef idx="0">
              <a:schemeClr val="accent1"/>
            </a:fillRef>
            <a:effectRef idx="1">
              <a:schemeClr val="accent1"/>
            </a:effectRef>
            <a:fontRef idx="minor">
              <a:schemeClr val="tx1"/>
            </a:fontRef>
          </p:style>
          <p:txBody>
            <a:bodyPr>
              <a:spAutoFit/>
            </a:bodyPr>
            <a:lstStyle/>
            <a:p>
              <a:pPr eaLnBrk="1" hangingPunct="1">
                <a:defRPr/>
              </a:pPr>
              <a:endParaRPr lang="zh-CN" altLang="en-US" sz="2000" b="1">
                <a:solidFill>
                  <a:srgbClr val="B83D6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7781" name="Text Box 60">
              <a:extLst>
                <a:ext uri="{FF2B5EF4-FFF2-40B4-BE49-F238E27FC236}">
                  <a16:creationId xmlns:a16="http://schemas.microsoft.com/office/drawing/2014/main" id="{35E81ADD-56E4-4B10-85B2-0D9DD0CFA346}"/>
                </a:ext>
              </a:extLst>
            </p:cNvPr>
            <p:cNvSpPr txBox="1">
              <a:spLocks noChangeArrowheads="1"/>
            </p:cNvSpPr>
            <p:nvPr/>
          </p:nvSpPr>
          <p:spPr bwMode="auto">
            <a:xfrm rot="9843760" flipV="1">
              <a:off x="3219" y="1576"/>
              <a:ext cx="750" cy="252"/>
            </a:xfrm>
            <a:prstGeom prst="rect">
              <a:avLst/>
            </a:prstGeom>
            <a:noFill/>
            <a:ln w="38100" cap="sq">
              <a:noFill/>
              <a:miter lim="800000"/>
              <a:headEnd type="none" w="sm" len="sm"/>
              <a:tailEnd type="none" w="sm" len="sm"/>
            </a:ln>
          </p:spPr>
          <p:txBody>
            <a:bodyPr>
              <a:spAutoFit/>
            </a:bodyPr>
            <a:lstStyle/>
            <a:p>
              <a:pPr eaLnBrk="1" hangingPunct="1">
                <a:spcBef>
                  <a:spcPct val="50000"/>
                </a:spcBef>
                <a:defRPr/>
              </a:pPr>
              <a:r>
                <a:rPr kumimoji="1" lang="en-US" altLang="zh-CN" sz="2000" b="1" dirty="0">
                  <a:solidFill>
                    <a:srgbClr val="B83D68"/>
                  </a:solidFill>
                  <a:latin typeface="Times New Roman" panose="02020603050405020304" pitchFamily="18" charset="0"/>
                  <a:ea typeface="微软雅黑" panose="020B0503020204020204" pitchFamily="34" charset="-122"/>
                  <a:cs typeface="Times New Roman" panose="02020603050405020304" pitchFamily="18" charset="0"/>
                </a:rPr>
                <a:t>3' HO</a:t>
              </a:r>
            </a:p>
          </p:txBody>
        </p:sp>
        <p:sp>
          <p:nvSpPr>
            <p:cNvPr id="117782" name="Text Box 61">
              <a:extLst>
                <a:ext uri="{FF2B5EF4-FFF2-40B4-BE49-F238E27FC236}">
                  <a16:creationId xmlns:a16="http://schemas.microsoft.com/office/drawing/2014/main" id="{4F23B49F-E392-4626-8CB9-0FA2B2FB4FF9}"/>
                </a:ext>
              </a:extLst>
            </p:cNvPr>
            <p:cNvSpPr txBox="1">
              <a:spLocks noChangeArrowheads="1"/>
            </p:cNvSpPr>
            <p:nvPr/>
          </p:nvSpPr>
          <p:spPr bwMode="auto">
            <a:xfrm rot="9843760" flipV="1">
              <a:off x="4422" y="1201"/>
              <a:ext cx="363" cy="252"/>
            </a:xfrm>
            <a:prstGeom prst="rect">
              <a:avLst/>
            </a:prstGeom>
            <a:noFill/>
            <a:ln w="38100" cap="sq">
              <a:noFill/>
              <a:miter lim="800000"/>
              <a:headEnd type="none" w="sm" len="sm"/>
              <a:tailEnd type="none" w="sm" len="sm"/>
            </a:ln>
          </p:spPr>
          <p:txBody>
            <a:bodyPr>
              <a:spAutoFit/>
            </a:bodyPr>
            <a:lstStyle/>
            <a:p>
              <a:pPr eaLnBrk="1" hangingPunct="1">
                <a:spcBef>
                  <a:spcPct val="50000"/>
                </a:spcBef>
                <a:defRPr/>
              </a:pPr>
              <a:r>
                <a:rPr kumimoji="1" lang="en-US" altLang="zh-CN" sz="2000" b="1" dirty="0">
                  <a:solidFill>
                    <a:srgbClr val="B83D68"/>
                  </a:solidFill>
                  <a:latin typeface="Times New Roman" panose="02020603050405020304" pitchFamily="18" charset="0"/>
                  <a:ea typeface="微软雅黑" panose="020B0503020204020204" pitchFamily="34" charset="-122"/>
                  <a:cs typeface="Times New Roman" panose="02020603050405020304" pitchFamily="18" charset="0"/>
                </a:rPr>
                <a:t>5'</a:t>
              </a:r>
            </a:p>
          </p:txBody>
        </p:sp>
      </p:grpSp>
      <p:grpSp>
        <p:nvGrpSpPr>
          <p:cNvPr id="67" name="Group 8">
            <a:extLst>
              <a:ext uri="{FF2B5EF4-FFF2-40B4-BE49-F238E27FC236}">
                <a16:creationId xmlns:a16="http://schemas.microsoft.com/office/drawing/2014/main" id="{CB350EDE-3F3B-4B8B-9C72-2E2C95BD1B8D}"/>
              </a:ext>
            </a:extLst>
          </p:cNvPr>
          <p:cNvGrpSpPr>
            <a:grpSpLocks/>
          </p:cNvGrpSpPr>
          <p:nvPr/>
        </p:nvGrpSpPr>
        <p:grpSpPr bwMode="auto">
          <a:xfrm>
            <a:off x="3485803" y="2595331"/>
            <a:ext cx="601663" cy="889193"/>
            <a:chOff x="1276" y="2124"/>
            <a:chExt cx="379" cy="403"/>
          </a:xfrm>
          <a:solidFill>
            <a:srgbClr val="B83D68"/>
          </a:solidFill>
        </p:grpSpPr>
        <p:sp>
          <p:nvSpPr>
            <p:cNvPr id="68" name="Oval 9">
              <a:extLst>
                <a:ext uri="{FF2B5EF4-FFF2-40B4-BE49-F238E27FC236}">
                  <a16:creationId xmlns:a16="http://schemas.microsoft.com/office/drawing/2014/main" id="{7D717AC8-A96F-40A5-A29E-BC603045B49F}"/>
                </a:ext>
              </a:extLst>
            </p:cNvPr>
            <p:cNvSpPr>
              <a:spLocks noChangeArrowheads="1"/>
            </p:cNvSpPr>
            <p:nvPr/>
          </p:nvSpPr>
          <p:spPr bwMode="auto">
            <a:xfrm>
              <a:off x="1489" y="2124"/>
              <a:ext cx="164" cy="168"/>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square" anchor="ctr">
              <a:spAutoFit/>
            </a:bodyPr>
            <a:lstStyle/>
            <a:p>
              <a:pPr eaLnBrk="1" hangingPunct="1">
                <a:defRPr/>
              </a:pPr>
              <a:endParaRPr lang="zh-CN" altLang="en-US"/>
            </a:p>
          </p:txBody>
        </p:sp>
        <p:sp>
          <p:nvSpPr>
            <p:cNvPr id="69" name="Oval 10">
              <a:extLst>
                <a:ext uri="{FF2B5EF4-FFF2-40B4-BE49-F238E27FC236}">
                  <a16:creationId xmlns:a16="http://schemas.microsoft.com/office/drawing/2014/main" id="{E235D4CC-3648-4C89-902E-173A66418A8B}"/>
                </a:ext>
              </a:extLst>
            </p:cNvPr>
            <p:cNvSpPr>
              <a:spLocks noChangeArrowheads="1"/>
            </p:cNvSpPr>
            <p:nvPr/>
          </p:nvSpPr>
          <p:spPr bwMode="auto">
            <a:xfrm>
              <a:off x="1276" y="2124"/>
              <a:ext cx="164" cy="168"/>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square" anchor="ctr">
              <a:spAutoFit/>
            </a:bodyPr>
            <a:lstStyle/>
            <a:p>
              <a:pPr eaLnBrk="1" hangingPunct="1">
                <a:defRPr/>
              </a:pPr>
              <a:endParaRPr lang="zh-CN" altLang="en-US"/>
            </a:p>
          </p:txBody>
        </p:sp>
        <p:sp>
          <p:nvSpPr>
            <p:cNvPr id="70" name="Oval 11">
              <a:extLst>
                <a:ext uri="{FF2B5EF4-FFF2-40B4-BE49-F238E27FC236}">
                  <a16:creationId xmlns:a16="http://schemas.microsoft.com/office/drawing/2014/main" id="{E346D318-FC2A-4ED4-9C45-2710194754BD}"/>
                </a:ext>
              </a:extLst>
            </p:cNvPr>
            <p:cNvSpPr>
              <a:spLocks noChangeArrowheads="1"/>
            </p:cNvSpPr>
            <p:nvPr/>
          </p:nvSpPr>
          <p:spPr bwMode="auto">
            <a:xfrm>
              <a:off x="1276" y="2292"/>
              <a:ext cx="166" cy="235"/>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anchor="ctr">
              <a:spAutoFit/>
            </a:bodyPr>
            <a:lstStyle/>
            <a:p>
              <a:pPr eaLnBrk="1" hangingPunct="1">
                <a:defRPr/>
              </a:pPr>
              <a:endParaRPr lang="zh-CN" altLang="en-US"/>
            </a:p>
          </p:txBody>
        </p:sp>
        <p:sp>
          <p:nvSpPr>
            <p:cNvPr id="71" name="Oval 12">
              <a:extLst>
                <a:ext uri="{FF2B5EF4-FFF2-40B4-BE49-F238E27FC236}">
                  <a16:creationId xmlns:a16="http://schemas.microsoft.com/office/drawing/2014/main" id="{7FD53EA2-B40A-45DC-99C1-EBC6E4833428}"/>
                </a:ext>
              </a:extLst>
            </p:cNvPr>
            <p:cNvSpPr>
              <a:spLocks noChangeArrowheads="1"/>
            </p:cNvSpPr>
            <p:nvPr/>
          </p:nvSpPr>
          <p:spPr bwMode="auto">
            <a:xfrm>
              <a:off x="1489" y="2292"/>
              <a:ext cx="166" cy="235"/>
            </a:xfrm>
            <a:prstGeom prst="ellipse">
              <a:avLst/>
            </a:prstGeom>
            <a:grpFill/>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anchor="ctr">
              <a:spAutoFit/>
            </a:bodyPr>
            <a:lstStyle/>
            <a:p>
              <a:pPr eaLnBrk="1" hangingPunct="1">
                <a:defRPr/>
              </a:pPr>
              <a:endParaRPr lang="zh-CN" altLang="en-US"/>
            </a:p>
          </p:txBody>
        </p:sp>
      </p:grpSp>
      <p:sp>
        <p:nvSpPr>
          <p:cNvPr id="72" name="Oval 7">
            <a:extLst>
              <a:ext uri="{FF2B5EF4-FFF2-40B4-BE49-F238E27FC236}">
                <a16:creationId xmlns:a16="http://schemas.microsoft.com/office/drawing/2014/main" id="{265CFE3C-7116-4A9B-B72E-6FC8284737CA}"/>
              </a:ext>
            </a:extLst>
          </p:cNvPr>
          <p:cNvSpPr>
            <a:spLocks noChangeArrowheads="1"/>
          </p:cNvSpPr>
          <p:nvPr/>
        </p:nvSpPr>
        <p:spPr bwMode="auto">
          <a:xfrm>
            <a:off x="4988056" y="2535238"/>
            <a:ext cx="411161" cy="920646"/>
          </a:xfrm>
          <a:prstGeom prst="ellipse">
            <a:avLst/>
          </a:prstGeom>
          <a:solidFill>
            <a:srgbClr val="8A3CC4"/>
          </a:solidFill>
          <a:ln>
            <a:headEnd type="none" w="sm" len="sm"/>
            <a:tailEnd type="none" w="sm" len="sm"/>
          </a:ln>
        </p:spPr>
        <p:style>
          <a:lnRef idx="0">
            <a:schemeClr val="accent2"/>
          </a:lnRef>
          <a:fillRef idx="3">
            <a:schemeClr val="accent2"/>
          </a:fillRef>
          <a:effectRef idx="3">
            <a:schemeClr val="accent2"/>
          </a:effectRef>
          <a:fontRef idx="minor">
            <a:schemeClr val="lt1"/>
          </a:fontRef>
        </p:style>
        <p:txBody>
          <a:bodyPr wrap="square" anchor="ctr">
            <a:spAutoFit/>
          </a:bodyPr>
          <a:lstStyle/>
          <a:p>
            <a:pPr eaLnBrk="1" hangingPunct="1">
              <a:defRPr/>
            </a:pPr>
            <a:endParaRPr lang="zh-CN" altLang="en-US" dirty="0"/>
          </a:p>
        </p:txBody>
      </p:sp>
      <p:grpSp>
        <p:nvGrpSpPr>
          <p:cNvPr id="73" name="Group 13">
            <a:extLst>
              <a:ext uri="{FF2B5EF4-FFF2-40B4-BE49-F238E27FC236}">
                <a16:creationId xmlns:a16="http://schemas.microsoft.com/office/drawing/2014/main" id="{B1EE0E21-6160-4942-8BA6-B46C776592FA}"/>
              </a:ext>
            </a:extLst>
          </p:cNvPr>
          <p:cNvGrpSpPr>
            <a:grpSpLocks/>
          </p:cNvGrpSpPr>
          <p:nvPr/>
        </p:nvGrpSpPr>
        <p:grpSpPr bwMode="auto">
          <a:xfrm>
            <a:off x="5396042" y="2552244"/>
            <a:ext cx="824756" cy="903641"/>
            <a:chOff x="2688" y="1516"/>
            <a:chExt cx="450" cy="327"/>
          </a:xfrm>
        </p:grpSpPr>
        <p:sp>
          <p:nvSpPr>
            <p:cNvPr id="74" name="Oval 14">
              <a:extLst>
                <a:ext uri="{FF2B5EF4-FFF2-40B4-BE49-F238E27FC236}">
                  <a16:creationId xmlns:a16="http://schemas.microsoft.com/office/drawing/2014/main" id="{F9C834D8-0D93-4F0F-8D98-FB996EEC911E}"/>
                </a:ext>
              </a:extLst>
            </p:cNvPr>
            <p:cNvSpPr>
              <a:spLocks noChangeArrowheads="1"/>
            </p:cNvSpPr>
            <p:nvPr/>
          </p:nvSpPr>
          <p:spPr bwMode="auto">
            <a:xfrm>
              <a:off x="2688" y="1516"/>
              <a:ext cx="336" cy="327"/>
            </a:xfrm>
            <a:prstGeom prst="ellipse">
              <a:avLst/>
            </a:prstGeom>
            <a:solidFill>
              <a:srgbClr val="00B050"/>
            </a:solid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eaLnBrk="1" hangingPunct="1">
                <a:defRPr/>
              </a:pPr>
              <a:endParaRPr lang="zh-CN" altLang="en-US"/>
            </a:p>
          </p:txBody>
        </p:sp>
        <p:sp>
          <p:nvSpPr>
            <p:cNvPr id="75" name="Oval 15">
              <a:extLst>
                <a:ext uri="{FF2B5EF4-FFF2-40B4-BE49-F238E27FC236}">
                  <a16:creationId xmlns:a16="http://schemas.microsoft.com/office/drawing/2014/main" id="{A19BE3A0-312D-40A3-AAF9-5E0CB47C2C9E}"/>
                </a:ext>
              </a:extLst>
            </p:cNvPr>
            <p:cNvSpPr>
              <a:spLocks noChangeArrowheads="1"/>
            </p:cNvSpPr>
            <p:nvPr/>
          </p:nvSpPr>
          <p:spPr bwMode="auto">
            <a:xfrm>
              <a:off x="2893" y="1573"/>
              <a:ext cx="245" cy="183"/>
            </a:xfrm>
            <a:prstGeom prst="ellipse">
              <a:avLst/>
            </a:prstGeom>
            <a:solidFill>
              <a:srgbClr val="99CC00"/>
            </a:solidFill>
            <a:ln w="12700" cap="sq">
              <a:noFill/>
              <a:round/>
              <a:headEnd type="none" w="sm" len="sm"/>
              <a:tailEnd type="none" w="sm" len="sm"/>
            </a:ln>
            <a:scene3d>
              <a:camera prst="orthographicFront"/>
              <a:lightRig rig="threePt" dir="t"/>
            </a:scene3d>
            <a:sp3d>
              <a:bevelT/>
            </a:sp3d>
          </p:spPr>
          <p:txBody>
            <a:bodyPr wrap="square" anchor="ctr">
              <a:spAutoFit/>
            </a:bodyPr>
            <a:lstStyle/>
            <a:p>
              <a:pPr eaLnBrk="1" hangingPunct="1">
                <a:defRPr/>
              </a:pPr>
              <a:endParaRPr lang="zh-CN" altLang="en-US" dirty="0"/>
            </a:p>
          </p:txBody>
        </p:sp>
      </p:grpSp>
      <p:sp>
        <p:nvSpPr>
          <p:cNvPr id="76" name="Oval 22">
            <a:extLst>
              <a:ext uri="{FF2B5EF4-FFF2-40B4-BE49-F238E27FC236}">
                <a16:creationId xmlns:a16="http://schemas.microsoft.com/office/drawing/2014/main" id="{C449C2D6-5DC5-48FC-9233-DDB3B6214496}"/>
              </a:ext>
            </a:extLst>
          </p:cNvPr>
          <p:cNvSpPr>
            <a:spLocks noChangeArrowheads="1"/>
          </p:cNvSpPr>
          <p:nvPr/>
        </p:nvSpPr>
        <p:spPr bwMode="auto">
          <a:xfrm rot="-990913">
            <a:off x="8393501" y="1108015"/>
            <a:ext cx="1299035" cy="476071"/>
          </a:xfrm>
          <a:prstGeom prst="ellipse">
            <a:avLst/>
          </a:prstGeom>
          <a:solidFill>
            <a:schemeClr val="accent6">
              <a:lumMod val="60000"/>
              <a:lumOff val="40000"/>
            </a:schemeClr>
          </a:solidFill>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anchor="ctr">
            <a:spAutoFit/>
          </a:bodyPr>
          <a:lstStyle/>
          <a:p>
            <a:pPr algn="ctr">
              <a:spcBef>
                <a:spcPct val="50000"/>
              </a:spcBef>
              <a:defRPr/>
            </a:pPr>
            <a:r>
              <a:rPr kumimoji="1" lang="zh-CN" altLang="en-US" sz="1600" b="1" dirty="0">
                <a:solidFill>
                  <a:schemeClr val="tx1"/>
                </a:solidFill>
                <a:latin typeface="微软雅黑" panose="020B0503020204020204" pitchFamily="34" charset="-122"/>
                <a:ea typeface="微软雅黑" panose="020B0503020204020204" pitchFamily="34" charset="-122"/>
              </a:rPr>
              <a:t>引物酶</a:t>
            </a:r>
          </a:p>
        </p:txBody>
      </p:sp>
    </p:spTree>
    <p:extLst>
      <p:ext uri="{BB962C8B-B14F-4D97-AF65-F5344CB8AC3E}">
        <p14:creationId xmlns:p14="http://schemas.microsoft.com/office/powerpoint/2010/main" val="3956242574"/>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2000"/>
                                        <p:tgtEl>
                                          <p:spTgt spid="15"/>
                                        </p:tgtEl>
                                      </p:cBhvr>
                                    </p:animEffect>
                                  </p:childTnLst>
                                </p:cTn>
                              </p:par>
                            </p:childTnLst>
                          </p:cTn>
                        </p:par>
                        <p:par>
                          <p:cTn id="8" fill="hold" nodeType="afterGroup">
                            <p:stCondLst>
                              <p:cond delay="2500"/>
                            </p:stCondLst>
                            <p:childTnLst>
                              <p:par>
                                <p:cTn id="9" presetID="22" presetClass="entr" presetSubtype="4" fill="hold" grpId="0" nodeType="afterEffect">
                                  <p:stCondLst>
                                    <p:cond delay="0"/>
                                  </p:stCondLst>
                                  <p:childTnLst>
                                    <p:set>
                                      <p:cBhvr>
                                        <p:cTn id="10" dur="1" fill="hold">
                                          <p:stCondLst>
                                            <p:cond delay="0"/>
                                          </p:stCondLst>
                                        </p:cTn>
                                        <p:tgtEl>
                                          <p:spTgt spid="180281"/>
                                        </p:tgtEl>
                                        <p:attrNameLst>
                                          <p:attrName>style.visibility</p:attrName>
                                        </p:attrNameLst>
                                      </p:cBhvr>
                                      <p:to>
                                        <p:strVal val="visible"/>
                                      </p:to>
                                    </p:set>
                                    <p:animEffect transition="in" filter="wipe(down)">
                                      <p:cBhvr>
                                        <p:cTn id="11" dur="500"/>
                                        <p:tgtEl>
                                          <p:spTgt spid="1802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8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2">
            <a:extLst>
              <a:ext uri="{FF2B5EF4-FFF2-40B4-BE49-F238E27FC236}">
                <a16:creationId xmlns:a16="http://schemas.microsoft.com/office/drawing/2014/main" id="{21346A21-8B16-4C89-A4A4-9B94C3A10070}"/>
              </a:ext>
            </a:extLst>
          </p:cNvPr>
          <p:cNvSpPr txBox="1">
            <a:spLocks noChangeArrowheads="1"/>
          </p:cNvSpPr>
          <p:nvPr/>
        </p:nvSpPr>
        <p:spPr bwMode="auto">
          <a:xfrm>
            <a:off x="1055886" y="1292013"/>
            <a:ext cx="8856538" cy="1323439"/>
          </a:xfrm>
          <a:prstGeom prst="rect">
            <a:avLst/>
          </a:prstGeom>
          <a:noFill/>
          <a:ln w="9525" algn="ctr">
            <a:noFill/>
            <a:miter lim="800000"/>
            <a:headEnd/>
            <a:tailEnd/>
          </a:ln>
        </p:spPr>
        <p:txBody>
          <a:bodyPr wrap="square">
            <a:spAutoFit/>
          </a:bodyPr>
          <a:lstStyle/>
          <a:p>
            <a:pPr marL="1257300" indent="-1257300">
              <a:spcBef>
                <a:spcPct val="50000"/>
              </a:spcBef>
              <a:defRPr/>
            </a:pPr>
            <a:r>
              <a:rPr kumimoji="1" lang="zh-CN" altLang="en-US" sz="3200" b="1" dirty="0">
                <a:solidFill>
                  <a:srgbClr val="C00000"/>
                </a:solidFill>
                <a:latin typeface="微软雅黑" panose="020B0503020204020204" pitchFamily="34" charset="-122"/>
                <a:ea typeface="微软雅黑" panose="020B0503020204020204" pitchFamily="34" charset="-122"/>
              </a:rPr>
              <a:t>（</a:t>
            </a:r>
            <a:r>
              <a:rPr kumimoji="1" lang="en-US" altLang="zh-CN" sz="3200" b="1" dirty="0">
                <a:solidFill>
                  <a:srgbClr val="C00000"/>
                </a:solidFill>
                <a:latin typeface="微软雅黑" panose="020B0503020204020204" pitchFamily="34" charset="-122"/>
                <a:ea typeface="微软雅黑" panose="020B0503020204020204" pitchFamily="34" charset="-122"/>
              </a:rPr>
              <a:t>2</a:t>
            </a:r>
            <a:r>
              <a:rPr kumimoji="1" lang="zh-CN" altLang="en-US" sz="3200" b="1" dirty="0">
                <a:solidFill>
                  <a:srgbClr val="C00000"/>
                </a:solidFill>
                <a:latin typeface="微软雅黑" panose="020B0503020204020204" pitchFamily="34" charset="-122"/>
                <a:ea typeface="微软雅黑" panose="020B0503020204020204" pitchFamily="34" charset="-122"/>
              </a:rPr>
              <a:t>）复制的延长：</a:t>
            </a:r>
            <a:endParaRPr kumimoji="1" lang="en-US" altLang="zh-CN" sz="3200" b="1" dirty="0">
              <a:solidFill>
                <a:srgbClr val="C00000"/>
              </a:solidFill>
              <a:latin typeface="微软雅黑" panose="020B0503020204020204" pitchFamily="34" charset="-122"/>
              <a:ea typeface="微软雅黑" panose="020B0503020204020204" pitchFamily="34" charset="-122"/>
            </a:endParaRPr>
          </a:p>
          <a:p>
            <a:pPr marL="2171700" lvl="2" indent="-1257300">
              <a:spcBef>
                <a:spcPct val="50000"/>
              </a:spcBef>
              <a:defRPr/>
            </a:pPr>
            <a:r>
              <a:rPr kumimoji="1" lang="en-US" altLang="zh-CN" sz="3200" b="1" dirty="0">
                <a:solidFill>
                  <a:srgbClr val="C00000"/>
                </a:solidFill>
                <a:latin typeface="微软雅黑" panose="020B0503020204020204" pitchFamily="34" charset="-122"/>
                <a:ea typeface="微软雅黑" panose="020B0503020204020204" pitchFamily="34" charset="-122"/>
              </a:rPr>
              <a:t>——</a:t>
            </a:r>
            <a:r>
              <a:rPr kumimoji="1" lang="zh-CN" altLang="en-US" sz="3200" b="1" dirty="0">
                <a:solidFill>
                  <a:srgbClr val="C00000"/>
                </a:solidFill>
                <a:latin typeface="微软雅黑" panose="020B0503020204020204" pitchFamily="34" charset="-122"/>
                <a:ea typeface="微软雅黑" panose="020B0503020204020204" pitchFamily="34" charset="-122"/>
              </a:rPr>
              <a:t>前导链连续复制，滞后链不连续复制</a:t>
            </a:r>
          </a:p>
        </p:txBody>
      </p:sp>
      <p:sp>
        <p:nvSpPr>
          <p:cNvPr id="129027" name="Rectangle 3">
            <a:extLst>
              <a:ext uri="{FF2B5EF4-FFF2-40B4-BE49-F238E27FC236}">
                <a16:creationId xmlns:a16="http://schemas.microsoft.com/office/drawing/2014/main" id="{FC20A097-2C63-4DD2-B831-0C1DCF3CCD7A}"/>
              </a:ext>
            </a:extLst>
          </p:cNvPr>
          <p:cNvSpPr>
            <a:spLocks noChangeArrowheads="1"/>
          </p:cNvSpPr>
          <p:nvPr/>
        </p:nvSpPr>
        <p:spPr bwMode="auto">
          <a:xfrm>
            <a:off x="1531620" y="2935621"/>
            <a:ext cx="9436854" cy="236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7112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a:lnSpc>
                <a:spcPct val="160000"/>
              </a:lnSpc>
              <a:spcBef>
                <a:spcPct val="0"/>
              </a:spcBef>
              <a:buClrTx/>
              <a:buFontTx/>
              <a:buNone/>
            </a:pPr>
            <a:r>
              <a:rPr kumimoji="1" lang="zh-CN" altLang="en-US" sz="3200" dirty="0">
                <a:solidFill>
                  <a:schemeClr val="tx1"/>
                </a:solidFill>
                <a:latin typeface="Times New Roman" panose="02020603050405020304" pitchFamily="18" charset="0"/>
                <a:ea typeface="华文楷体" panose="02010600040101010101" pitchFamily="2" charset="-122"/>
              </a:rPr>
              <a:t>指在</a:t>
            </a:r>
            <a:r>
              <a:rPr kumimoji="1" lang="en-US" altLang="zh-CN" sz="3200" dirty="0">
                <a:solidFill>
                  <a:schemeClr val="tx1"/>
                </a:solidFill>
                <a:latin typeface="Times New Roman" panose="02020603050405020304" pitchFamily="18" charset="0"/>
                <a:ea typeface="华文楷体" panose="02010600040101010101" pitchFamily="2" charset="-122"/>
              </a:rPr>
              <a:t>DNA-pol</a:t>
            </a:r>
            <a:r>
              <a:rPr kumimoji="1" lang="zh-CN" altLang="en-US" sz="3200" dirty="0">
                <a:solidFill>
                  <a:schemeClr val="tx1"/>
                </a:solidFill>
                <a:latin typeface="Times New Roman" panose="02020603050405020304" pitchFamily="18" charset="0"/>
                <a:ea typeface="华文楷体" panose="02010600040101010101" pitchFamily="2" charset="-122"/>
              </a:rPr>
              <a:t>催化下，</a:t>
            </a:r>
            <a:r>
              <a:rPr kumimoji="1" lang="en-US" altLang="zh-CN" sz="3200" dirty="0">
                <a:solidFill>
                  <a:schemeClr val="tx1"/>
                </a:solidFill>
                <a:latin typeface="Times New Roman" panose="02020603050405020304" pitchFamily="18" charset="0"/>
                <a:ea typeface="华文楷体" panose="02010600040101010101" pitchFamily="2" charset="-122"/>
              </a:rPr>
              <a:t>dNTP</a:t>
            </a:r>
            <a:r>
              <a:rPr kumimoji="1" lang="zh-CN" altLang="en-US" sz="3200" dirty="0">
                <a:solidFill>
                  <a:schemeClr val="tx1"/>
                </a:solidFill>
                <a:latin typeface="Times New Roman" panose="02020603050405020304" pitchFamily="18" charset="0"/>
                <a:ea typeface="华文楷体" panose="02010600040101010101" pitchFamily="2" charset="-122"/>
              </a:rPr>
              <a:t>以</a:t>
            </a:r>
            <a:r>
              <a:rPr kumimoji="1" lang="en-US" altLang="zh-CN" sz="3200" dirty="0" err="1">
                <a:solidFill>
                  <a:schemeClr val="tx1"/>
                </a:solidFill>
                <a:latin typeface="Times New Roman" panose="02020603050405020304" pitchFamily="18" charset="0"/>
                <a:ea typeface="华文楷体" panose="02010600040101010101" pitchFamily="2" charset="-122"/>
              </a:rPr>
              <a:t>dNMP</a:t>
            </a:r>
            <a:r>
              <a:rPr kumimoji="1" lang="zh-CN" altLang="en-US" sz="3200" dirty="0">
                <a:solidFill>
                  <a:schemeClr val="tx1"/>
                </a:solidFill>
                <a:latin typeface="Times New Roman" panose="02020603050405020304" pitchFamily="18" charset="0"/>
                <a:ea typeface="华文楷体" panose="02010600040101010101" pitchFamily="2" charset="-122"/>
              </a:rPr>
              <a:t>的方式逐个加入引物或延长中的子链上，其化学本质是磷酸二酯键的不断生成。</a:t>
            </a:r>
            <a:r>
              <a:rPr kumimoji="1" lang="zh-CN" altLang="en-US" sz="3200" i="1" u="sng" dirty="0">
                <a:solidFill>
                  <a:schemeClr val="tx1"/>
                </a:solidFill>
                <a:latin typeface="Times New Roman" panose="02020603050405020304" pitchFamily="18" charset="0"/>
                <a:ea typeface="华文楷体" panose="02010600040101010101" pitchFamily="2" charset="-122"/>
              </a:rPr>
              <a:t> </a:t>
            </a:r>
          </a:p>
        </p:txBody>
      </p:sp>
      <p:sp>
        <p:nvSpPr>
          <p:cNvPr id="5" name="Rectangle 6">
            <a:extLst>
              <a:ext uri="{FF2B5EF4-FFF2-40B4-BE49-F238E27FC236}">
                <a16:creationId xmlns:a16="http://schemas.microsoft.com/office/drawing/2014/main" id="{ABD29405-2A18-4069-B16F-89B098C3BEBE}"/>
              </a:ext>
            </a:extLst>
          </p:cNvPr>
          <p:cNvSpPr>
            <a:spLocks noChangeArrowheads="1"/>
          </p:cNvSpPr>
          <p:nvPr/>
        </p:nvSpPr>
        <p:spPr bwMode="auto">
          <a:xfrm>
            <a:off x="1255395" y="23495"/>
            <a:ext cx="737235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4.3 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复制的过程</a:t>
            </a:r>
          </a:p>
        </p:txBody>
      </p:sp>
    </p:spTree>
    <p:extLst>
      <p:ext uri="{BB962C8B-B14F-4D97-AF65-F5344CB8AC3E}">
        <p14:creationId xmlns:p14="http://schemas.microsoft.com/office/powerpoint/2010/main" val="317670331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58ECF4C3-A466-4AF6-BC49-5DBDB3445ACA}"/>
              </a:ext>
            </a:extLst>
          </p:cNvPr>
          <p:cNvSpPr/>
          <p:nvPr/>
        </p:nvSpPr>
        <p:spPr>
          <a:xfrm>
            <a:off x="847899" y="1232969"/>
            <a:ext cx="10314738" cy="47212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nSpc>
                <a:spcPct val="150000"/>
              </a:lnSpc>
              <a:spcBef>
                <a:spcPct val="20000"/>
              </a:spcBef>
              <a:buClr>
                <a:schemeClr val="tx2"/>
              </a:buClr>
              <a:buFont typeface="Wingdings" panose="05000000000000000000" pitchFamily="2" charset="2"/>
              <a:buChar char="v"/>
              <a:defRPr/>
            </a:pP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聚合酶仅将核苷酸添加到新链的自由</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端，这意味着</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新链沿着</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方向合成</a:t>
            </a:r>
          </a:p>
          <a:p>
            <a:pPr marL="342900" indent="-342900">
              <a:lnSpc>
                <a:spcPct val="150000"/>
              </a:lnSpc>
              <a:spcBef>
                <a:spcPct val="20000"/>
              </a:spcBef>
              <a:buClr>
                <a:schemeClr val="tx2"/>
              </a:buClr>
              <a:buFont typeface="Wingdings" panose="05000000000000000000" pitchFamily="2" charset="2"/>
              <a:buChar char="v"/>
              <a:defRPr/>
            </a:pP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由于两条</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链在</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双螺旋中的反方向平行，这种机制需要一条子链按照</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方向聚合，而另一条按照</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方向聚合</a:t>
            </a:r>
          </a:p>
          <a:p>
            <a:pPr marL="342900" indent="-342900">
              <a:lnSpc>
                <a:spcPct val="150000"/>
              </a:lnSpc>
              <a:spcBef>
                <a:spcPct val="20000"/>
              </a:spcBef>
              <a:buClr>
                <a:schemeClr val="tx2"/>
              </a:buClr>
              <a:buFont typeface="Wingdings" panose="05000000000000000000" pitchFamily="2" charset="2"/>
              <a:buChar char="v"/>
              <a:defRPr/>
            </a:pP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那么，</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链如何做到</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方向合成？</a:t>
            </a:r>
          </a:p>
        </p:txBody>
      </p:sp>
      <p:sp>
        <p:nvSpPr>
          <p:cNvPr id="83971" name="标题 2">
            <a:extLst>
              <a:ext uri="{FF2B5EF4-FFF2-40B4-BE49-F238E27FC236}">
                <a16:creationId xmlns:a16="http://schemas.microsoft.com/office/drawing/2014/main" id="{4E426C45-8CE9-482E-BBF6-2BE2B143F32F}"/>
              </a:ext>
            </a:extLst>
          </p:cNvPr>
          <p:cNvSpPr txBox="1">
            <a:spLocks/>
          </p:cNvSpPr>
          <p:nvPr/>
        </p:nvSpPr>
        <p:spPr bwMode="gray">
          <a:xfrm>
            <a:off x="1396537" y="154824"/>
            <a:ext cx="10133215" cy="487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聚合反应的</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方向在复制叉处造成问题</a:t>
            </a:r>
          </a:p>
        </p:txBody>
      </p:sp>
    </p:spTree>
    <p:extLst>
      <p:ext uri="{BB962C8B-B14F-4D97-AF65-F5344CB8AC3E}">
        <p14:creationId xmlns:p14="http://schemas.microsoft.com/office/powerpoint/2010/main" val="31392679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标题 1">
            <a:extLst>
              <a:ext uri="{FF2B5EF4-FFF2-40B4-BE49-F238E27FC236}">
                <a16:creationId xmlns:a16="http://schemas.microsoft.com/office/drawing/2014/main" id="{D81E23BC-F9F6-468A-8F91-3E7A4CBF0CA0}"/>
              </a:ext>
            </a:extLst>
          </p:cNvPr>
          <p:cNvSpPr>
            <a:spLocks noGrp="1"/>
          </p:cNvSpPr>
          <p:nvPr>
            <p:ph type="title"/>
          </p:nvPr>
        </p:nvSpPr>
        <p:spPr/>
        <p:txBody>
          <a:bodyPr/>
          <a:lstStyle/>
          <a:p>
            <a:r>
              <a:rPr lang="zh-CN" altLang="en-US"/>
              <a:t>复制叉是不对称的</a:t>
            </a:r>
          </a:p>
        </p:txBody>
      </p:sp>
      <p:grpSp>
        <p:nvGrpSpPr>
          <p:cNvPr id="86019" name="组合 2">
            <a:extLst>
              <a:ext uri="{FF2B5EF4-FFF2-40B4-BE49-F238E27FC236}">
                <a16:creationId xmlns:a16="http://schemas.microsoft.com/office/drawing/2014/main" id="{B0172C51-C46E-43B5-A4B1-41D18872CCE4}"/>
              </a:ext>
            </a:extLst>
          </p:cNvPr>
          <p:cNvGrpSpPr>
            <a:grpSpLocks/>
          </p:cNvGrpSpPr>
          <p:nvPr/>
        </p:nvGrpSpPr>
        <p:grpSpPr bwMode="auto">
          <a:xfrm>
            <a:off x="1914525" y="1933575"/>
            <a:ext cx="8362950" cy="3278188"/>
            <a:chOff x="1914525" y="1933575"/>
            <a:chExt cx="8362950" cy="3278571"/>
          </a:xfrm>
        </p:grpSpPr>
        <p:pic>
          <p:nvPicPr>
            <p:cNvPr id="86020" name="图片 1">
              <a:extLst>
                <a:ext uri="{FF2B5EF4-FFF2-40B4-BE49-F238E27FC236}">
                  <a16:creationId xmlns:a16="http://schemas.microsoft.com/office/drawing/2014/main" id="{2F733D5F-CED5-41C0-A297-7544F934FC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525" y="1933575"/>
              <a:ext cx="83629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文本框 28">
              <a:extLst>
                <a:ext uri="{FF2B5EF4-FFF2-40B4-BE49-F238E27FC236}">
                  <a16:creationId xmlns:a16="http://schemas.microsoft.com/office/drawing/2014/main" id="{4F5713F3-5C3B-405F-988F-ED98A66CEA37}"/>
                </a:ext>
              </a:extLst>
            </p:cNvPr>
            <p:cNvSpPr txBox="1">
              <a:spLocks noChangeArrowheads="1"/>
            </p:cNvSpPr>
            <p:nvPr/>
          </p:nvSpPr>
          <p:spPr bwMode="auto">
            <a:xfrm>
              <a:off x="2768082" y="3024318"/>
              <a:ext cx="21895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新合成的子链</a:t>
              </a:r>
            </a:p>
          </p:txBody>
        </p:sp>
        <p:sp>
          <p:nvSpPr>
            <p:cNvPr id="86022" name="文本框 28">
              <a:extLst>
                <a:ext uri="{FF2B5EF4-FFF2-40B4-BE49-F238E27FC236}">
                  <a16:creationId xmlns:a16="http://schemas.microsoft.com/office/drawing/2014/main" id="{FF295200-FA1A-4B67-A941-16F7A1D1C9B5}"/>
                </a:ext>
              </a:extLst>
            </p:cNvPr>
            <p:cNvSpPr txBox="1">
              <a:spLocks noChangeArrowheads="1"/>
            </p:cNvSpPr>
            <p:nvPr/>
          </p:nvSpPr>
          <p:spPr bwMode="auto">
            <a:xfrm>
              <a:off x="7007290" y="4750481"/>
              <a:ext cx="27525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复制叉移动的方向</a:t>
              </a:r>
            </a:p>
          </p:txBody>
        </p:sp>
        <p:sp>
          <p:nvSpPr>
            <p:cNvPr id="86023" name="文本框 28">
              <a:extLst>
                <a:ext uri="{FF2B5EF4-FFF2-40B4-BE49-F238E27FC236}">
                  <a16:creationId xmlns:a16="http://schemas.microsoft.com/office/drawing/2014/main" id="{AA2A78D5-3D7A-46ED-B171-E6724C534090}"/>
                </a:ext>
              </a:extLst>
            </p:cNvPr>
            <p:cNvSpPr txBox="1">
              <a:spLocks noChangeArrowheads="1"/>
            </p:cNvSpPr>
            <p:nvPr/>
          </p:nvSpPr>
          <p:spPr bwMode="auto">
            <a:xfrm>
              <a:off x="7284098" y="2452045"/>
              <a:ext cx="27525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母链</a:t>
              </a:r>
              <a:r>
                <a:rPr kumimoji="1" lang="en-US" altLang="zh-CN" sz="2400" b="1">
                  <a:latin typeface="黑体" panose="02010609060101010101" pitchFamily="49" charset="-122"/>
                  <a:ea typeface="黑体" panose="02010609060101010101" pitchFamily="49" charset="-122"/>
                </a:rPr>
                <a:t>DNA</a:t>
              </a:r>
              <a:r>
                <a:rPr kumimoji="1" lang="zh-CN" altLang="en-US" sz="2400" b="1">
                  <a:latin typeface="黑体" panose="02010609060101010101" pitchFamily="49" charset="-122"/>
                  <a:ea typeface="黑体" panose="02010609060101010101" pitchFamily="49" charset="-122"/>
                </a:rPr>
                <a:t>双螺旋</a:t>
              </a:r>
            </a:p>
          </p:txBody>
        </p:sp>
      </p:grpSp>
    </p:spTree>
    <p:extLst>
      <p:ext uri="{BB962C8B-B14F-4D97-AF65-F5344CB8AC3E}">
        <p14:creationId xmlns:p14="http://schemas.microsoft.com/office/powerpoint/2010/main" val="1124754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98F6DDFB-12DE-4687-B565-FD65A95C41AD}"/>
              </a:ext>
            </a:extLst>
          </p:cNvPr>
          <p:cNvSpPr/>
          <p:nvPr/>
        </p:nvSpPr>
        <p:spPr>
          <a:xfrm>
            <a:off x="443721" y="1162642"/>
            <a:ext cx="11509981" cy="516058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nSpc>
                <a:spcPct val="130000"/>
              </a:lnSpc>
              <a:spcBef>
                <a:spcPts val="1800"/>
              </a:spcBef>
              <a:buClr>
                <a:schemeClr val="tx2"/>
              </a:buClr>
              <a:buFont typeface="Wingdings" panose="05000000000000000000" pitchFamily="2" charset="2"/>
              <a:buChar char="v"/>
              <a:defRPr/>
            </a:pP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沿着</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模板链，</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聚合酶</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III</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可以按照</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方向连续合成出一条互补链，和复制叉移动的方向一致，这条新合成的链称为</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前导链（</a:t>
            </a:r>
            <a:r>
              <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Leading strand </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nSpc>
                <a:spcPct val="130000"/>
              </a:lnSpc>
              <a:spcBef>
                <a:spcPts val="1800"/>
              </a:spcBef>
              <a:buClr>
                <a:schemeClr val="tx2"/>
              </a:buClr>
              <a:buFont typeface="Wingdings" panose="05000000000000000000" pitchFamily="2" charset="2"/>
              <a:buChar char="v"/>
              <a:defRPr/>
            </a:pP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而</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方向合成的</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子链实际上是由不连续合成的一段一段小片段构成的</a:t>
            </a:r>
          </a:p>
          <a:p>
            <a:pPr marL="742950" lvl="1" indent="-285750">
              <a:lnSpc>
                <a:spcPct val="150000"/>
              </a:lnSpc>
              <a:spcBef>
                <a:spcPts val="1800"/>
              </a:spcBef>
              <a:buClr>
                <a:schemeClr val="accent1"/>
              </a:buClr>
              <a:buFont typeface="Wingdings" panose="05000000000000000000" pitchFamily="2" charset="2"/>
              <a:buChar char="§"/>
              <a:defRPr/>
            </a:pP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聚合酶相对于复制叉的移动方向反方向移动，以便每个新的</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片段都可以按照</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5ʹ</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3ʹ</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方向合成</a:t>
            </a:r>
            <a:endPar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742950" lvl="1" indent="-285750">
              <a:lnSpc>
                <a:spcPct val="150000"/>
              </a:lnSpc>
              <a:spcBef>
                <a:spcPts val="1800"/>
              </a:spcBef>
              <a:buClr>
                <a:schemeClr val="accent1"/>
              </a:buClr>
              <a:buFont typeface="Wingdings" panose="05000000000000000000" pitchFamily="2" charset="2"/>
              <a:buChar char="§"/>
              <a:defRPr/>
            </a:pP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这些短小的不连续合成的</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片段叫做</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冈崎片段（</a:t>
            </a:r>
            <a:r>
              <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Okazaki fragments </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marL="742950" lvl="1" indent="-285750">
              <a:lnSpc>
                <a:spcPct val="150000"/>
              </a:lnSpc>
              <a:spcBef>
                <a:spcPts val="1800"/>
              </a:spcBef>
              <a:buClr>
                <a:schemeClr val="accent1"/>
              </a:buClr>
              <a:buFont typeface="Wingdings" panose="05000000000000000000" pitchFamily="2" charset="2"/>
              <a:buChar char="§"/>
              <a:defRPr/>
            </a:pP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随后，冈崎片段通过</a:t>
            </a:r>
            <a:r>
              <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连接酶（</a:t>
            </a:r>
            <a:r>
              <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DNA ligase </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连接在一起，形成完整的新链，以这种方式不连续合成的</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子链叫做</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滞后链（</a:t>
            </a:r>
            <a:r>
              <a:rPr lang="en-US" altLang="zh-CN"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Lagging strand</a:t>
            </a:r>
            <a:r>
              <a:rPr lang="zh-CN" altLang="en-US" sz="2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88067" name="标题 2">
            <a:extLst>
              <a:ext uri="{FF2B5EF4-FFF2-40B4-BE49-F238E27FC236}">
                <a16:creationId xmlns:a16="http://schemas.microsoft.com/office/drawing/2014/main" id="{A8ADCE63-A324-4838-AA6D-84FDA586F2DF}"/>
              </a:ext>
            </a:extLst>
          </p:cNvPr>
          <p:cNvSpPr txBox="1">
            <a:spLocks/>
          </p:cNvSpPr>
          <p:nvPr/>
        </p:nvSpPr>
        <p:spPr bwMode="gray">
          <a:xfrm>
            <a:off x="1828800" y="171450"/>
            <a:ext cx="9448800" cy="487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的半不连续复制</a:t>
            </a:r>
          </a:p>
        </p:txBody>
      </p:sp>
    </p:spTree>
    <p:extLst>
      <p:ext uri="{BB962C8B-B14F-4D97-AF65-F5344CB8AC3E}">
        <p14:creationId xmlns:p14="http://schemas.microsoft.com/office/powerpoint/2010/main" val="36031240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标题 1">
            <a:extLst>
              <a:ext uri="{FF2B5EF4-FFF2-40B4-BE49-F238E27FC236}">
                <a16:creationId xmlns:a16="http://schemas.microsoft.com/office/drawing/2014/main" id="{E24682D5-971E-4972-8492-F78AE7FE7E79}"/>
              </a:ext>
            </a:extLst>
          </p:cNvPr>
          <p:cNvSpPr>
            <a:spLocks noGrp="1"/>
          </p:cNvSpPr>
          <p:nvPr>
            <p:ph type="title"/>
          </p:nvPr>
        </p:nvSpPr>
        <p:spPr/>
        <p:txBody>
          <a:bodyPr/>
          <a:lstStyle/>
          <a:p>
            <a:r>
              <a:rPr lang="zh-CN" altLang="en-US"/>
              <a:t>复制叉处的不连续复制</a:t>
            </a:r>
          </a:p>
        </p:txBody>
      </p:sp>
      <p:grpSp>
        <p:nvGrpSpPr>
          <p:cNvPr id="90115" name="组合 2">
            <a:extLst>
              <a:ext uri="{FF2B5EF4-FFF2-40B4-BE49-F238E27FC236}">
                <a16:creationId xmlns:a16="http://schemas.microsoft.com/office/drawing/2014/main" id="{40E1E659-C965-46E0-BFF9-C329EFF15975}"/>
              </a:ext>
            </a:extLst>
          </p:cNvPr>
          <p:cNvGrpSpPr>
            <a:grpSpLocks/>
          </p:cNvGrpSpPr>
          <p:nvPr/>
        </p:nvGrpSpPr>
        <p:grpSpPr bwMode="auto">
          <a:xfrm>
            <a:off x="1208434" y="2159000"/>
            <a:ext cx="10331450" cy="2713038"/>
            <a:chOff x="821515" y="2158870"/>
            <a:chExt cx="10331677" cy="2713595"/>
          </a:xfrm>
        </p:grpSpPr>
        <p:pic>
          <p:nvPicPr>
            <p:cNvPr id="90116" name="图片 1">
              <a:extLst>
                <a:ext uri="{FF2B5EF4-FFF2-40B4-BE49-F238E27FC236}">
                  <a16:creationId xmlns:a16="http://schemas.microsoft.com/office/drawing/2014/main" id="{E075A534-E6A7-4636-B721-5335DE4656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1515" y="2158870"/>
              <a:ext cx="10331677" cy="271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7" name="文本框 28">
              <a:extLst>
                <a:ext uri="{FF2B5EF4-FFF2-40B4-BE49-F238E27FC236}">
                  <a16:creationId xmlns:a16="http://schemas.microsoft.com/office/drawing/2014/main" id="{E2483E84-6885-4EA1-8ACA-0FAF059B05CA}"/>
                </a:ext>
              </a:extLst>
            </p:cNvPr>
            <p:cNvSpPr txBox="1">
              <a:spLocks noChangeArrowheads="1"/>
            </p:cNvSpPr>
            <p:nvPr/>
          </p:nvSpPr>
          <p:spPr bwMode="auto">
            <a:xfrm>
              <a:off x="2220686" y="2495583"/>
              <a:ext cx="21895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前导链</a:t>
              </a:r>
            </a:p>
          </p:txBody>
        </p:sp>
        <p:sp>
          <p:nvSpPr>
            <p:cNvPr id="90118" name="文本框 28">
              <a:extLst>
                <a:ext uri="{FF2B5EF4-FFF2-40B4-BE49-F238E27FC236}">
                  <a16:creationId xmlns:a16="http://schemas.microsoft.com/office/drawing/2014/main" id="{FCA905E6-6F25-4D16-BE54-7CB2AD449F55}"/>
                </a:ext>
              </a:extLst>
            </p:cNvPr>
            <p:cNvSpPr txBox="1">
              <a:spLocks noChangeArrowheads="1"/>
            </p:cNvSpPr>
            <p:nvPr/>
          </p:nvSpPr>
          <p:spPr bwMode="auto">
            <a:xfrm>
              <a:off x="2292220" y="3873404"/>
              <a:ext cx="21895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冈崎片段</a:t>
              </a:r>
            </a:p>
          </p:txBody>
        </p:sp>
        <p:sp>
          <p:nvSpPr>
            <p:cNvPr id="90119" name="文本框 28">
              <a:extLst>
                <a:ext uri="{FF2B5EF4-FFF2-40B4-BE49-F238E27FC236}">
                  <a16:creationId xmlns:a16="http://schemas.microsoft.com/office/drawing/2014/main" id="{C48BFCBA-2FAB-4A12-99E4-C68588EABD79}"/>
                </a:ext>
              </a:extLst>
            </p:cNvPr>
            <p:cNvSpPr txBox="1">
              <a:spLocks noChangeArrowheads="1"/>
            </p:cNvSpPr>
            <p:nvPr/>
          </p:nvSpPr>
          <p:spPr bwMode="auto">
            <a:xfrm>
              <a:off x="6263951" y="2957248"/>
              <a:ext cx="129384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后合成的</a:t>
              </a:r>
              <a:r>
                <a:rPr kumimoji="1" lang="en-US" altLang="zh-CN" sz="2400" b="1">
                  <a:latin typeface="黑体" panose="02010609060101010101" pitchFamily="49" charset="-122"/>
                  <a:ea typeface="黑体" panose="02010609060101010101" pitchFamily="49" charset="-122"/>
                </a:rPr>
                <a:t>DNA</a:t>
              </a:r>
              <a:endParaRPr kumimoji="1" lang="zh-CN" altLang="en-US" sz="2400" b="1">
                <a:latin typeface="黑体" panose="02010609060101010101" pitchFamily="49" charset="-122"/>
                <a:ea typeface="黑体" panose="02010609060101010101" pitchFamily="49" charset="-122"/>
              </a:endParaRPr>
            </a:p>
          </p:txBody>
        </p:sp>
      </p:grpSp>
    </p:spTree>
    <p:extLst>
      <p:ext uri="{BB962C8B-B14F-4D97-AF65-F5344CB8AC3E}">
        <p14:creationId xmlns:p14="http://schemas.microsoft.com/office/powerpoint/2010/main" val="2919235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标题 1">
            <a:extLst>
              <a:ext uri="{FF2B5EF4-FFF2-40B4-BE49-F238E27FC236}">
                <a16:creationId xmlns:a16="http://schemas.microsoft.com/office/drawing/2014/main" id="{3946CF71-D9B5-4B9E-8817-4E095227EC02}"/>
              </a:ext>
            </a:extLst>
          </p:cNvPr>
          <p:cNvSpPr>
            <a:spLocks noGrp="1"/>
          </p:cNvSpPr>
          <p:nvPr>
            <p:ph type="title"/>
          </p:nvPr>
        </p:nvSpPr>
        <p:spPr>
          <a:xfrm>
            <a:off x="2025650" y="171450"/>
            <a:ext cx="8377238" cy="487363"/>
          </a:xfrm>
        </p:spPr>
        <p:txBody>
          <a:bodyPr/>
          <a:lstStyle/>
          <a:p>
            <a:pPr algn="ctr"/>
            <a:r>
              <a:rPr lang="zh-CN" altLang="en-US"/>
              <a:t>复制泡的</a:t>
            </a:r>
            <a:r>
              <a:rPr lang="en-US" altLang="zh-CN"/>
              <a:t>DNA</a:t>
            </a:r>
            <a:r>
              <a:rPr lang="zh-CN" altLang="en-US"/>
              <a:t>合成</a:t>
            </a:r>
          </a:p>
        </p:txBody>
      </p:sp>
      <p:grpSp>
        <p:nvGrpSpPr>
          <p:cNvPr id="91139" name="组合 2">
            <a:extLst>
              <a:ext uri="{FF2B5EF4-FFF2-40B4-BE49-F238E27FC236}">
                <a16:creationId xmlns:a16="http://schemas.microsoft.com/office/drawing/2014/main" id="{F8AB549B-11A9-459F-9781-C6E075037FEA}"/>
              </a:ext>
            </a:extLst>
          </p:cNvPr>
          <p:cNvGrpSpPr>
            <a:grpSpLocks/>
          </p:cNvGrpSpPr>
          <p:nvPr/>
        </p:nvGrpSpPr>
        <p:grpSpPr bwMode="auto">
          <a:xfrm>
            <a:off x="2025650" y="790575"/>
            <a:ext cx="8377238" cy="5894388"/>
            <a:chOff x="2026076" y="791191"/>
            <a:chExt cx="8377557" cy="5894351"/>
          </a:xfrm>
        </p:grpSpPr>
        <p:pic>
          <p:nvPicPr>
            <p:cNvPr id="91140" name="图片 1">
              <a:extLst>
                <a:ext uri="{FF2B5EF4-FFF2-40B4-BE49-F238E27FC236}">
                  <a16:creationId xmlns:a16="http://schemas.microsoft.com/office/drawing/2014/main" id="{897FBDC8-D623-4E1C-A77A-7ED379D5D4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33662" y="875130"/>
              <a:ext cx="7322336" cy="55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文本框 28">
              <a:extLst>
                <a:ext uri="{FF2B5EF4-FFF2-40B4-BE49-F238E27FC236}">
                  <a16:creationId xmlns:a16="http://schemas.microsoft.com/office/drawing/2014/main" id="{E3752195-3DC0-46B5-A05E-F27EB5C6821A}"/>
                </a:ext>
              </a:extLst>
            </p:cNvPr>
            <p:cNvSpPr txBox="1">
              <a:spLocks noChangeArrowheads="1"/>
            </p:cNvSpPr>
            <p:nvPr/>
          </p:nvSpPr>
          <p:spPr bwMode="auto">
            <a:xfrm>
              <a:off x="7439604" y="791191"/>
              <a:ext cx="21895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冈崎片段</a:t>
              </a:r>
            </a:p>
          </p:txBody>
        </p:sp>
        <p:sp>
          <p:nvSpPr>
            <p:cNvPr id="91142" name="文本框 28">
              <a:extLst>
                <a:ext uri="{FF2B5EF4-FFF2-40B4-BE49-F238E27FC236}">
                  <a16:creationId xmlns:a16="http://schemas.microsoft.com/office/drawing/2014/main" id="{27FCFBF7-B50E-4403-93C8-45792D0D22A4}"/>
                </a:ext>
              </a:extLst>
            </p:cNvPr>
            <p:cNvSpPr txBox="1">
              <a:spLocks noChangeArrowheads="1"/>
            </p:cNvSpPr>
            <p:nvPr/>
          </p:nvSpPr>
          <p:spPr bwMode="auto">
            <a:xfrm>
              <a:off x="4971439" y="2859472"/>
              <a:ext cx="23686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复制叉移动方向</a:t>
              </a:r>
            </a:p>
          </p:txBody>
        </p:sp>
        <p:sp>
          <p:nvSpPr>
            <p:cNvPr id="91143" name="文本框 28">
              <a:extLst>
                <a:ext uri="{FF2B5EF4-FFF2-40B4-BE49-F238E27FC236}">
                  <a16:creationId xmlns:a16="http://schemas.microsoft.com/office/drawing/2014/main" id="{8044EC66-C850-496E-97A9-D9676F67DBE2}"/>
                </a:ext>
              </a:extLst>
            </p:cNvPr>
            <p:cNvSpPr txBox="1">
              <a:spLocks noChangeArrowheads="1"/>
            </p:cNvSpPr>
            <p:nvPr/>
          </p:nvSpPr>
          <p:spPr bwMode="auto">
            <a:xfrm>
              <a:off x="2026076" y="3634855"/>
              <a:ext cx="21415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左手复制叉的前导链模板</a:t>
              </a:r>
            </a:p>
          </p:txBody>
        </p:sp>
        <p:sp>
          <p:nvSpPr>
            <p:cNvPr id="91144" name="文本框 28">
              <a:extLst>
                <a:ext uri="{FF2B5EF4-FFF2-40B4-BE49-F238E27FC236}">
                  <a16:creationId xmlns:a16="http://schemas.microsoft.com/office/drawing/2014/main" id="{4F811230-8AE8-45C9-9B0D-80AED63AA0D1}"/>
                </a:ext>
              </a:extLst>
            </p:cNvPr>
            <p:cNvSpPr txBox="1">
              <a:spLocks noChangeArrowheads="1"/>
            </p:cNvSpPr>
            <p:nvPr/>
          </p:nvSpPr>
          <p:spPr bwMode="auto">
            <a:xfrm>
              <a:off x="8262035" y="3634855"/>
              <a:ext cx="21415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kumimoji="1" lang="zh-CN" altLang="en-US" sz="2400" b="1">
                  <a:latin typeface="黑体" panose="02010609060101010101" pitchFamily="49" charset="-122"/>
                  <a:ea typeface="黑体" panose="02010609060101010101" pitchFamily="49" charset="-122"/>
                </a:rPr>
                <a:t>右手复制叉的滞后链模板</a:t>
              </a:r>
            </a:p>
          </p:txBody>
        </p:sp>
        <p:sp>
          <p:nvSpPr>
            <p:cNvPr id="91145" name="文本框 28">
              <a:extLst>
                <a:ext uri="{FF2B5EF4-FFF2-40B4-BE49-F238E27FC236}">
                  <a16:creationId xmlns:a16="http://schemas.microsoft.com/office/drawing/2014/main" id="{A2614436-7908-4CF8-8D28-3ABC6C2C38AF}"/>
                </a:ext>
              </a:extLst>
            </p:cNvPr>
            <p:cNvSpPr txBox="1">
              <a:spLocks noChangeArrowheads="1"/>
            </p:cNvSpPr>
            <p:nvPr/>
          </p:nvSpPr>
          <p:spPr bwMode="auto">
            <a:xfrm>
              <a:off x="2026076" y="5784724"/>
              <a:ext cx="21415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kumimoji="1" lang="zh-CN" altLang="en-US" sz="2400" b="1">
                  <a:latin typeface="黑体" panose="02010609060101010101" pitchFamily="49" charset="-122"/>
                  <a:ea typeface="黑体" panose="02010609060101010101" pitchFamily="49" charset="-122"/>
                </a:rPr>
                <a:t>左手复制叉</a:t>
              </a:r>
              <a:endParaRPr kumimoji="1" lang="en-US" altLang="zh-CN" sz="2400" b="1">
                <a:latin typeface="黑体" panose="02010609060101010101" pitchFamily="49" charset="-122"/>
                <a:ea typeface="黑体" panose="02010609060101010101" pitchFamily="49" charset="-122"/>
              </a:endParaRPr>
            </a:p>
            <a:p>
              <a:pPr>
                <a:spcBef>
                  <a:spcPct val="0"/>
                </a:spcBef>
                <a:buClrTx/>
                <a:buFontTx/>
                <a:buNone/>
              </a:pPr>
              <a:r>
                <a:rPr kumimoji="1" lang="zh-CN" altLang="en-US" sz="2400" b="1">
                  <a:latin typeface="黑体" panose="02010609060101010101" pitchFamily="49" charset="-122"/>
                  <a:ea typeface="黑体" panose="02010609060101010101" pitchFamily="49" charset="-122"/>
                </a:rPr>
                <a:t>的滞后链模板</a:t>
              </a:r>
            </a:p>
          </p:txBody>
        </p:sp>
        <p:sp>
          <p:nvSpPr>
            <p:cNvPr id="91146" name="文本框 28">
              <a:extLst>
                <a:ext uri="{FF2B5EF4-FFF2-40B4-BE49-F238E27FC236}">
                  <a16:creationId xmlns:a16="http://schemas.microsoft.com/office/drawing/2014/main" id="{892CF58C-D849-4F28-90B7-B647503CE15D}"/>
                </a:ext>
              </a:extLst>
            </p:cNvPr>
            <p:cNvSpPr txBox="1">
              <a:spLocks noChangeArrowheads="1"/>
            </p:cNvSpPr>
            <p:nvPr/>
          </p:nvSpPr>
          <p:spPr bwMode="auto">
            <a:xfrm>
              <a:off x="8262035" y="5854545"/>
              <a:ext cx="21415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kumimoji="1" lang="zh-CN" altLang="en-US" sz="2400" b="1">
                  <a:latin typeface="黑体" panose="02010609060101010101" pitchFamily="49" charset="-122"/>
                  <a:ea typeface="黑体" panose="02010609060101010101" pitchFamily="49" charset="-122"/>
                </a:rPr>
                <a:t>右手复制叉</a:t>
              </a:r>
              <a:endParaRPr kumimoji="1" lang="en-US" altLang="zh-CN" sz="2400" b="1">
                <a:latin typeface="黑体" panose="02010609060101010101" pitchFamily="49" charset="-122"/>
                <a:ea typeface="黑体" panose="02010609060101010101" pitchFamily="49" charset="-122"/>
              </a:endParaRPr>
            </a:p>
            <a:p>
              <a:pPr algn="r">
                <a:spcBef>
                  <a:spcPct val="0"/>
                </a:spcBef>
                <a:buClrTx/>
                <a:buFontTx/>
                <a:buNone/>
              </a:pPr>
              <a:r>
                <a:rPr kumimoji="1" lang="zh-CN" altLang="en-US" sz="2400" b="1">
                  <a:latin typeface="黑体" panose="02010609060101010101" pitchFamily="49" charset="-122"/>
                  <a:ea typeface="黑体" panose="02010609060101010101" pitchFamily="49" charset="-122"/>
                </a:rPr>
                <a:t>的滞后链模板</a:t>
              </a:r>
            </a:p>
          </p:txBody>
        </p:sp>
      </p:grpSp>
    </p:spTree>
    <p:extLst>
      <p:ext uri="{BB962C8B-B14F-4D97-AF65-F5344CB8AC3E}">
        <p14:creationId xmlns:p14="http://schemas.microsoft.com/office/powerpoint/2010/main" val="14110012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a:extLst>
              <a:ext uri="{FF2B5EF4-FFF2-40B4-BE49-F238E27FC236}">
                <a16:creationId xmlns:a16="http://schemas.microsoft.com/office/drawing/2014/main" id="{D239684A-55E4-451A-B37C-7514E96ED39E}"/>
              </a:ext>
            </a:extLst>
          </p:cNvPr>
          <p:cNvSpPr>
            <a:spLocks noGrp="1" noChangeArrowheads="1"/>
          </p:cNvSpPr>
          <p:nvPr>
            <p:ph type="title"/>
          </p:nvPr>
        </p:nvSpPr>
        <p:spPr>
          <a:xfrm>
            <a:off x="1372870" y="109665"/>
            <a:ext cx="8077200" cy="563563"/>
          </a:xfr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dirty="0">
                <a:latin typeface="Times New Roman" panose="02020603050405020304" pitchFamily="18" charset="0"/>
                <a:cs typeface="Times New Roman" panose="02020603050405020304" pitchFamily="18" charset="0"/>
              </a:rPr>
              <a:t>Okazaki fragments (</a:t>
            </a:r>
            <a:r>
              <a:rPr lang="zh-CN" altLang="en-US" dirty="0">
                <a:latin typeface="Times New Roman" panose="02020603050405020304" pitchFamily="18" charset="0"/>
                <a:cs typeface="Times New Roman" panose="02020603050405020304" pitchFamily="18" charset="0"/>
              </a:rPr>
              <a:t>冈崎片断</a:t>
            </a:r>
            <a:r>
              <a:rPr lang="en-US" altLang="zh-CN" dirty="0">
                <a:latin typeface="Times New Roman" panose="02020603050405020304" pitchFamily="18" charset="0"/>
                <a:cs typeface="Times New Roman" panose="02020603050405020304" pitchFamily="18" charset="0"/>
              </a:rPr>
              <a:t>)</a:t>
            </a:r>
          </a:p>
        </p:txBody>
      </p:sp>
      <p:pic>
        <p:nvPicPr>
          <p:cNvPr id="71683" name="Picture 6">
            <a:extLst>
              <a:ext uri="{FF2B5EF4-FFF2-40B4-BE49-F238E27FC236}">
                <a16:creationId xmlns:a16="http://schemas.microsoft.com/office/drawing/2014/main" id="{0CADFEEB-0176-4866-8A70-0660F2791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849" y="1852072"/>
            <a:ext cx="5997049" cy="249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矩形 1">
            <a:extLst>
              <a:ext uri="{FF2B5EF4-FFF2-40B4-BE49-F238E27FC236}">
                <a16:creationId xmlns:a16="http://schemas.microsoft.com/office/drawing/2014/main" id="{B1D032F2-BFE1-4008-8152-BB51B7EA3B9A}"/>
              </a:ext>
            </a:extLst>
          </p:cNvPr>
          <p:cNvSpPr>
            <a:spLocks noChangeArrowheads="1"/>
          </p:cNvSpPr>
          <p:nvPr/>
        </p:nvSpPr>
        <p:spPr bwMode="auto">
          <a:xfrm>
            <a:off x="1150620" y="1059436"/>
            <a:ext cx="9267508" cy="669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lnSpc>
                <a:spcPct val="130000"/>
              </a:lnSpc>
              <a:spcBef>
                <a:spcPct val="50000"/>
              </a:spcBef>
            </a:pPr>
            <a:r>
              <a:rPr lang="en-US" altLang="zh-CN" sz="3200" b="1" dirty="0">
                <a:ea typeface="微软雅黑" panose="020B0503020204020204" pitchFamily="34" charset="-122"/>
                <a:cs typeface="Times New Roman" panose="02020603050405020304" pitchFamily="18" charset="0"/>
              </a:rPr>
              <a:t>——</a:t>
            </a:r>
            <a:r>
              <a:rPr lang="zh-CN" altLang="en-US" sz="3200" b="1" dirty="0">
                <a:ea typeface="微软雅黑" panose="020B0503020204020204" pitchFamily="34" charset="-122"/>
                <a:cs typeface="Times New Roman" panose="02020603050405020304" pitchFamily="18" charset="0"/>
              </a:rPr>
              <a:t>在</a:t>
            </a:r>
            <a:r>
              <a:rPr lang="en-US" altLang="zh-CN" sz="3200" b="1" dirty="0">
                <a:ea typeface="微软雅黑" panose="020B0503020204020204" pitchFamily="34" charset="-122"/>
                <a:cs typeface="Times New Roman" panose="02020603050405020304" pitchFamily="18" charset="0"/>
              </a:rPr>
              <a:t>DNA</a:t>
            </a:r>
            <a:r>
              <a:rPr lang="zh-CN" altLang="en-US" sz="3200" b="1" dirty="0">
                <a:ea typeface="微软雅黑" panose="020B0503020204020204" pitchFamily="34" charset="-122"/>
                <a:cs typeface="Times New Roman" panose="02020603050405020304" pitchFamily="18" charset="0"/>
              </a:rPr>
              <a:t>的后随链的不连续合成期间生成的片段。</a:t>
            </a:r>
          </a:p>
        </p:txBody>
      </p:sp>
      <p:sp>
        <p:nvSpPr>
          <p:cNvPr id="7" name="Text Box 4">
            <a:extLst>
              <a:ext uri="{FF2B5EF4-FFF2-40B4-BE49-F238E27FC236}">
                <a16:creationId xmlns:a16="http://schemas.microsoft.com/office/drawing/2014/main" id="{F34A502B-9196-4F79-96EC-0974336751D7}"/>
              </a:ext>
            </a:extLst>
          </p:cNvPr>
          <p:cNvSpPr txBox="1">
            <a:spLocks noChangeArrowheads="1"/>
          </p:cNvSpPr>
          <p:nvPr/>
        </p:nvSpPr>
        <p:spPr bwMode="auto">
          <a:xfrm>
            <a:off x="2622551" y="4782901"/>
            <a:ext cx="7489189" cy="1169551"/>
          </a:xfrm>
          <a:prstGeom prst="rect">
            <a:avLst/>
          </a:prstGeom>
          <a:noFill/>
          <a:ln w="9525">
            <a:noFill/>
            <a:miter lim="800000"/>
            <a:headEnd/>
            <a:tailEnd/>
          </a:ln>
        </p:spPr>
        <p:txBody>
          <a:bodyPr wrap="square">
            <a:spAutoFit/>
          </a:bodyPr>
          <a:lstStyle/>
          <a:p>
            <a:pPr marL="285750" indent="-285750" eaLnBrk="1" hangingPunct="1">
              <a:spcBef>
                <a:spcPct val="50000"/>
              </a:spcBef>
              <a:buFont typeface="Wingdings" pitchFamily="2" charset="2"/>
              <a:buChar char="Ø"/>
              <a:defRPr/>
            </a:pP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细菌中：</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1000-2000</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个核苷酸</a:t>
            </a:r>
            <a:endPar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eaLnBrk="1" hangingPunct="1">
              <a:spcBef>
                <a:spcPct val="50000"/>
              </a:spcBef>
              <a:buFont typeface="Wingdings" pitchFamily="2" charset="2"/>
              <a:buChar char="Ø"/>
              <a:defRPr/>
            </a:pP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真核生物中：</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100-200</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个核苷酸</a:t>
            </a:r>
          </a:p>
        </p:txBody>
      </p:sp>
    </p:spTree>
    <p:extLst>
      <p:ext uri="{BB962C8B-B14F-4D97-AF65-F5344CB8AC3E}">
        <p14:creationId xmlns:p14="http://schemas.microsoft.com/office/powerpoint/2010/main" val="1020089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a:extLst>
              <a:ext uri="{FF2B5EF4-FFF2-40B4-BE49-F238E27FC236}">
                <a16:creationId xmlns:a16="http://schemas.microsoft.com/office/drawing/2014/main" id="{B75C8793-C949-410B-AA21-E68F580BA1E7}"/>
              </a:ext>
            </a:extLst>
          </p:cNvPr>
          <p:cNvSpPr txBox="1">
            <a:spLocks noChangeArrowheads="1"/>
          </p:cNvSpPr>
          <p:nvPr/>
        </p:nvSpPr>
        <p:spPr bwMode="auto">
          <a:xfrm>
            <a:off x="1288472" y="1470753"/>
            <a:ext cx="9752454" cy="208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712788">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eaLnBrk="1" hangingPunct="1">
              <a:lnSpc>
                <a:spcPct val="140000"/>
              </a:lnSpc>
              <a:spcBef>
                <a:spcPct val="50000"/>
              </a:spcBef>
              <a:buClrTx/>
              <a:buFontTx/>
              <a:buNone/>
            </a:pP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按半保留复制方式，子代</a:t>
            </a:r>
            <a:r>
              <a:rPr kumimoji="1"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与亲代</a:t>
            </a:r>
            <a:r>
              <a:rPr kumimoji="1"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a:t>
            </a:r>
            <a:r>
              <a:rPr kumimoji="1" lang="zh-CN" altLang="en-US" sz="3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碱基序列一致</a:t>
            </a: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，即子代保留了亲代的全部遗传信息，体现了遗传的</a:t>
            </a:r>
            <a:r>
              <a:rPr kumimoji="1" lang="zh-CN" altLang="en-US" sz="3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保守性</a:t>
            </a: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84995" name="Rectangle 3">
            <a:extLst>
              <a:ext uri="{FF2B5EF4-FFF2-40B4-BE49-F238E27FC236}">
                <a16:creationId xmlns:a16="http://schemas.microsoft.com/office/drawing/2014/main" id="{961C6BB6-2AE4-474A-8AA3-561E58C21C18}"/>
              </a:ext>
            </a:extLst>
          </p:cNvPr>
          <p:cNvSpPr>
            <a:spLocks noChangeArrowheads="1"/>
          </p:cNvSpPr>
          <p:nvPr/>
        </p:nvSpPr>
        <p:spPr bwMode="auto">
          <a:xfrm>
            <a:off x="1401447" y="0"/>
            <a:ext cx="662940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zh-CN" altLang="en-US" sz="4000" b="1" dirty="0">
                <a:ea typeface="微软雅黑" panose="020B0503020204020204" pitchFamily="34" charset="-122"/>
                <a:cs typeface="+mj-cs"/>
              </a:rPr>
              <a:t>半保留复制的意义</a:t>
            </a:r>
            <a:r>
              <a:rPr lang="en-US" altLang="zh-CN" sz="4000" b="1" dirty="0">
                <a:ea typeface="微软雅黑" panose="020B0503020204020204" pitchFamily="34" charset="-122"/>
                <a:cs typeface="+mj-cs"/>
              </a:rPr>
              <a:t>:</a:t>
            </a:r>
          </a:p>
        </p:txBody>
      </p:sp>
      <p:sp>
        <p:nvSpPr>
          <p:cNvPr id="84996" name="Text Box 4">
            <a:extLst>
              <a:ext uri="{FF2B5EF4-FFF2-40B4-BE49-F238E27FC236}">
                <a16:creationId xmlns:a16="http://schemas.microsoft.com/office/drawing/2014/main" id="{440DE374-509F-4751-9082-24583C311802}"/>
              </a:ext>
            </a:extLst>
          </p:cNvPr>
          <p:cNvSpPr txBox="1">
            <a:spLocks noChangeArrowheads="1"/>
          </p:cNvSpPr>
          <p:nvPr/>
        </p:nvSpPr>
        <p:spPr bwMode="auto">
          <a:xfrm>
            <a:off x="1137328" y="3613878"/>
            <a:ext cx="10126673" cy="130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712788">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50000"/>
              </a:spcBef>
              <a:buClrTx/>
              <a:buFontTx/>
              <a:buNone/>
            </a:pPr>
            <a:r>
              <a:rPr kumimoji="1" lang="zh-CN" altLang="en-US" sz="3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遗传的保守性，是物种稳定性的分子基础，但</a:t>
            </a:r>
            <a:r>
              <a:rPr kumimoji="1" lang="zh-CN" altLang="en-US" sz="320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不是绝对的</a:t>
            </a:r>
            <a:r>
              <a:rPr kumimoji="1" lang="zh-CN" altLang="en-US" sz="3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3E69AFA4-A5D7-4401-8810-14ACBCE061DA}"/>
              </a:ext>
            </a:extLst>
          </p:cNvPr>
          <p:cNvSpPr/>
          <p:nvPr/>
        </p:nvSpPr>
        <p:spPr>
          <a:xfrm>
            <a:off x="1513012" y="81355"/>
            <a:ext cx="10061768" cy="74453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聚合酶的高延伸性依赖于滑动夹的存在</a:t>
            </a:r>
          </a:p>
        </p:txBody>
      </p:sp>
      <p:sp>
        <p:nvSpPr>
          <p:cNvPr id="130052" name="矩形 11">
            <a:extLst>
              <a:ext uri="{FF2B5EF4-FFF2-40B4-BE49-F238E27FC236}">
                <a16:creationId xmlns:a16="http://schemas.microsoft.com/office/drawing/2014/main" id="{09F2A358-E0D9-4FEF-9C75-5BCCD4ED6F34}"/>
              </a:ext>
            </a:extLst>
          </p:cNvPr>
          <p:cNvSpPr>
            <a:spLocks noChangeArrowheads="1"/>
          </p:cNvSpPr>
          <p:nvPr/>
        </p:nvSpPr>
        <p:spPr bwMode="auto">
          <a:xfrm>
            <a:off x="835782" y="4023272"/>
            <a:ext cx="1071372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eaLnBrk="1" hangingPunct="1">
              <a:spcBef>
                <a:spcPct val="0"/>
              </a:spcBef>
              <a:buClrTx/>
              <a:buFont typeface="Wingdings" panose="05000000000000000000" pitchFamily="2" charset="2"/>
              <a:buChar char="Ø"/>
            </a:pP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没有滑动夹存在时，</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聚合酶平均每合成</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20-100</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个碱基对就会从</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模板链上解离并散落下来</a:t>
            </a:r>
            <a:endPar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algn="just" eaLnBrk="1" hangingPunct="1">
              <a:spcBef>
                <a:spcPct val="0"/>
              </a:spcBef>
              <a:buClrTx/>
              <a:buFont typeface="Wingdings" panose="05000000000000000000" pitchFamily="2" charset="2"/>
              <a:buChar char="Ø"/>
            </a:pP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有一种复制蛋白，称为</a:t>
            </a:r>
            <a:r>
              <a:rPr lang="zh-CN" altLang="en-US" sz="28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滑动夹（</a:t>
            </a:r>
            <a:r>
              <a:rPr lang="en-US" altLang="zh-CN" sz="28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Sliding clamp </a:t>
            </a:r>
            <a:r>
              <a:rPr lang="zh-CN" altLang="en-US" sz="28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，有滑动夹存在时，</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聚合酶的活性部位仍然经常从</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的</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3’OH</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末端脱落，但是其与滑动夹的结合能够使</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聚合酶迅速的重新结合到同一引物</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模板接头上，大大增加了</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聚合酶的延伸能力。</a:t>
            </a:r>
          </a:p>
        </p:txBody>
      </p:sp>
      <p:pic>
        <p:nvPicPr>
          <p:cNvPr id="3" name="图片 2">
            <a:extLst>
              <a:ext uri="{FF2B5EF4-FFF2-40B4-BE49-F238E27FC236}">
                <a16:creationId xmlns:a16="http://schemas.microsoft.com/office/drawing/2014/main" id="{4292A174-4C9B-4FA0-934D-3F7B2F8E4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577" y="1001145"/>
            <a:ext cx="7298845" cy="2736304"/>
          </a:xfrm>
          <a:prstGeom prst="rect">
            <a:avLst/>
          </a:prstGeom>
        </p:spPr>
      </p:pic>
      <p:sp>
        <p:nvSpPr>
          <p:cNvPr id="4" name="矩形 3">
            <a:extLst>
              <a:ext uri="{FF2B5EF4-FFF2-40B4-BE49-F238E27FC236}">
                <a16:creationId xmlns:a16="http://schemas.microsoft.com/office/drawing/2014/main" id="{D121CD0D-0D5F-43F2-93E4-D7FAE3B29C68}"/>
              </a:ext>
            </a:extLst>
          </p:cNvPr>
          <p:cNvSpPr/>
          <p:nvPr/>
        </p:nvSpPr>
        <p:spPr>
          <a:xfrm>
            <a:off x="5792533" y="1698173"/>
            <a:ext cx="800219" cy="338554"/>
          </a:xfrm>
          <a:prstGeom prst="rect">
            <a:avLst/>
          </a:prstGeom>
        </p:spPr>
        <p:txBody>
          <a:bodyPr wrap="none">
            <a:spAutoFit/>
          </a:bodyPr>
          <a:lstStyle/>
          <a:p>
            <a:r>
              <a:rPr lang="zh-CN" altLang="en-US" sz="1600" b="1" dirty="0">
                <a:latin typeface="微软雅黑 Light" panose="020B0502040204020203" pitchFamily="34" charset="-122"/>
                <a:ea typeface="微软雅黑 Light" panose="020B0502040204020203" pitchFamily="34" charset="-122"/>
                <a:cs typeface="Times New Roman" panose="02020603050405020304" pitchFamily="18" charset="0"/>
              </a:rPr>
              <a:t>滑动夹</a:t>
            </a:r>
            <a:endParaRPr lang="zh-CN" altLang="en-US" sz="1600" b="1" dirty="0">
              <a:latin typeface="微软雅黑 Light" panose="020B0502040204020203" pitchFamily="34" charset="-122"/>
              <a:ea typeface="微软雅黑 Light" panose="020B0502040204020203" pitchFamily="34" charset="-122"/>
            </a:endParaRPr>
          </a:p>
        </p:txBody>
      </p:sp>
      <p:sp>
        <p:nvSpPr>
          <p:cNvPr id="5" name="文本框 4">
            <a:extLst>
              <a:ext uri="{FF2B5EF4-FFF2-40B4-BE49-F238E27FC236}">
                <a16:creationId xmlns:a16="http://schemas.microsoft.com/office/drawing/2014/main" id="{07A1046C-7A4B-402C-8D69-7465F8B1B32E}"/>
              </a:ext>
            </a:extLst>
          </p:cNvPr>
          <p:cNvSpPr txBox="1"/>
          <p:nvPr/>
        </p:nvSpPr>
        <p:spPr>
          <a:xfrm>
            <a:off x="5949458" y="1867450"/>
            <a:ext cx="2736304" cy="369332"/>
          </a:xfrm>
          <a:prstGeom prst="rect">
            <a:avLst/>
          </a:prstGeom>
          <a:noFill/>
        </p:spPr>
        <p:txBody>
          <a:bodyPr wrap="square" rtlCol="0">
            <a:spAutoFit/>
          </a:bodyPr>
          <a:lstStyle/>
          <a:p>
            <a:pPr algn="ctr"/>
            <a:r>
              <a:rPr lang="en-US" altLang="zh-CN" b="1" dirty="0"/>
              <a:t> DNA</a:t>
            </a:r>
            <a:r>
              <a:rPr lang="zh-CN" altLang="en-US" b="1" dirty="0"/>
              <a:t>聚合酶</a:t>
            </a:r>
          </a:p>
        </p:txBody>
      </p:sp>
      <p:cxnSp>
        <p:nvCxnSpPr>
          <p:cNvPr id="7" name="直接连接符 6">
            <a:extLst>
              <a:ext uri="{FF2B5EF4-FFF2-40B4-BE49-F238E27FC236}">
                <a16:creationId xmlns:a16="http://schemas.microsoft.com/office/drawing/2014/main" id="{C1170E70-F14C-4F8A-A02D-7C0CB0719394}"/>
              </a:ext>
            </a:extLst>
          </p:cNvPr>
          <p:cNvCxnSpPr>
            <a:cxnSpLocks/>
          </p:cNvCxnSpPr>
          <p:nvPr/>
        </p:nvCxnSpPr>
        <p:spPr bwMode="auto">
          <a:xfrm flipV="1">
            <a:off x="6695048" y="2153273"/>
            <a:ext cx="288032" cy="216024"/>
          </a:xfrm>
          <a:prstGeom prst="line">
            <a:avLst/>
          </a:prstGeom>
          <a:solidFill>
            <a:schemeClr val="accent1"/>
          </a:solid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850352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5EC11F1-47F8-474F-B10B-F706AB9A3458}"/>
              </a:ext>
            </a:extLst>
          </p:cNvPr>
          <p:cNvSpPr/>
          <p:nvPr/>
        </p:nvSpPr>
        <p:spPr>
          <a:xfrm>
            <a:off x="1466845" y="92487"/>
            <a:ext cx="8344977" cy="6463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3600" b="1" dirty="0">
                <a:latin typeface="Symbol" panose="05050102010706020507" pitchFamily="18" charset="2"/>
                <a:ea typeface="微软雅黑" panose="020B0503020204020204" pitchFamily="34" charset="-122"/>
                <a:cs typeface="Times New Roman" panose="02020603050405020304" pitchFamily="18" charset="0"/>
              </a:rPr>
              <a:t>g</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复合体在</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ATP</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作用下负责滑动夹的装配</a:t>
            </a:r>
          </a:p>
        </p:txBody>
      </p:sp>
      <p:sp>
        <p:nvSpPr>
          <p:cNvPr id="132102" name="矩形 9">
            <a:extLst>
              <a:ext uri="{FF2B5EF4-FFF2-40B4-BE49-F238E27FC236}">
                <a16:creationId xmlns:a16="http://schemas.microsoft.com/office/drawing/2014/main" id="{2FFA02BC-FD4D-4345-9C4C-5A07EB8E3627}"/>
              </a:ext>
            </a:extLst>
          </p:cNvPr>
          <p:cNvSpPr>
            <a:spLocks noChangeArrowheads="1"/>
          </p:cNvSpPr>
          <p:nvPr/>
        </p:nvSpPr>
        <p:spPr bwMode="auto">
          <a:xfrm>
            <a:off x="7481746" y="1199543"/>
            <a:ext cx="438912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 typeface="Wingdings" panose="05000000000000000000" pitchFamily="2" charset="2"/>
              <a:buChar char="Ø"/>
            </a:pP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滑动夹装配器是五个亚基的蛋白质复合体，其活性是由</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ATP</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的结合和水解控制的。装配器与</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ATP</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结合后即与滑动夹结合并在一个亚基</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亚基界面处将环打开。打开的环与新合成的</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结合，使</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位于滑动夹的孔洞之中，</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的结合通过滑动夹装配器激发了</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ATP</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的水解，结合了</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ADP</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的滑动夹装配器即很快从滑动夹及</a:t>
            </a:r>
            <a:r>
              <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上脱离下来。</a:t>
            </a:r>
            <a:endParaRPr lang="en-US" altLang="zh-CN"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 name="图片 2">
            <a:extLst>
              <a:ext uri="{FF2B5EF4-FFF2-40B4-BE49-F238E27FC236}">
                <a16:creationId xmlns:a16="http://schemas.microsoft.com/office/drawing/2014/main" id="{20BF7365-85B1-4904-BF7E-52025F895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71" y="997924"/>
            <a:ext cx="2718858" cy="4927555"/>
          </a:xfrm>
          <a:prstGeom prst="rect">
            <a:avLst/>
          </a:prstGeom>
        </p:spPr>
      </p:pic>
      <p:pic>
        <p:nvPicPr>
          <p:cNvPr id="5" name="图片 4">
            <a:extLst>
              <a:ext uri="{FF2B5EF4-FFF2-40B4-BE49-F238E27FC236}">
                <a16:creationId xmlns:a16="http://schemas.microsoft.com/office/drawing/2014/main" id="{09C7FC7D-C3D6-4737-824F-A46E6DD79C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678" y="997924"/>
            <a:ext cx="3646221" cy="4927554"/>
          </a:xfrm>
          <a:prstGeom prst="rect">
            <a:avLst/>
          </a:prstGeom>
        </p:spPr>
      </p:pic>
      <p:sp>
        <p:nvSpPr>
          <p:cNvPr id="6" name="矩形 5">
            <a:extLst>
              <a:ext uri="{FF2B5EF4-FFF2-40B4-BE49-F238E27FC236}">
                <a16:creationId xmlns:a16="http://schemas.microsoft.com/office/drawing/2014/main" id="{4E0EEA32-7A5C-4734-BF6E-730E673484CE}"/>
              </a:ext>
            </a:extLst>
          </p:cNvPr>
          <p:cNvSpPr/>
          <p:nvPr/>
        </p:nvSpPr>
        <p:spPr>
          <a:xfrm>
            <a:off x="1070288" y="6155370"/>
            <a:ext cx="105959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buFont typeface="Wingdings" panose="05000000000000000000" pitchFamily="2" charset="2"/>
              <a:buChar char="Ø"/>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在</a:t>
            </a: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E. coli</a:t>
            </a: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中，滑动夹装配器称为</a:t>
            </a: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γ-</a:t>
            </a: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复合体，在真核细胞中称为复制因子</a:t>
            </a: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C</a:t>
            </a:r>
            <a:endParaRPr lang="zh-CN" altLang="en-US" sz="2400" b="1"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798767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标题 2">
            <a:extLst>
              <a:ext uri="{FF2B5EF4-FFF2-40B4-BE49-F238E27FC236}">
                <a16:creationId xmlns:a16="http://schemas.microsoft.com/office/drawing/2014/main" id="{EBBD9831-54E3-4841-A8A3-35A174083D46}"/>
              </a:ext>
            </a:extLst>
          </p:cNvPr>
          <p:cNvSpPr>
            <a:spLocks noGrp="1"/>
          </p:cNvSpPr>
          <p:nvPr>
            <p:ph type="title"/>
          </p:nvPr>
        </p:nvSpPr>
        <p:spPr>
          <a:xfrm>
            <a:off x="1309687" y="147638"/>
            <a:ext cx="10682287" cy="487362"/>
          </a:xfrm>
        </p:spPr>
        <p:txBody>
          <a:bodyPr/>
          <a:lstStyle/>
          <a:p>
            <a:r>
              <a:rPr lang="zh-CN" altLang="en-US" dirty="0"/>
              <a:t>滑动夹保证了</a:t>
            </a:r>
            <a:r>
              <a:rPr lang="en-US" altLang="zh-CN" dirty="0"/>
              <a:t>DNA</a:t>
            </a:r>
            <a:r>
              <a:rPr lang="zh-CN" altLang="en-US" dirty="0"/>
              <a:t>聚合酶在</a:t>
            </a:r>
            <a:r>
              <a:rPr lang="en-US" altLang="zh-CN" dirty="0"/>
              <a:t>DNA</a:t>
            </a:r>
            <a:r>
              <a:rPr lang="zh-CN" altLang="en-US" dirty="0"/>
              <a:t>上的结合</a:t>
            </a:r>
          </a:p>
        </p:txBody>
      </p:sp>
      <p:grpSp>
        <p:nvGrpSpPr>
          <p:cNvPr id="73731" name="组合 11">
            <a:extLst>
              <a:ext uri="{FF2B5EF4-FFF2-40B4-BE49-F238E27FC236}">
                <a16:creationId xmlns:a16="http://schemas.microsoft.com/office/drawing/2014/main" id="{62660DFB-3F0C-4543-B110-3597ACECF7AE}"/>
              </a:ext>
            </a:extLst>
          </p:cNvPr>
          <p:cNvGrpSpPr>
            <a:grpSpLocks/>
          </p:cNvGrpSpPr>
          <p:nvPr/>
        </p:nvGrpSpPr>
        <p:grpSpPr bwMode="auto">
          <a:xfrm>
            <a:off x="133350" y="1111250"/>
            <a:ext cx="11858625" cy="5375275"/>
            <a:chOff x="133503" y="1111153"/>
            <a:chExt cx="11857726" cy="5375624"/>
          </a:xfrm>
        </p:grpSpPr>
        <p:grpSp>
          <p:nvGrpSpPr>
            <p:cNvPr id="73732" name="组合 3">
              <a:extLst>
                <a:ext uri="{FF2B5EF4-FFF2-40B4-BE49-F238E27FC236}">
                  <a16:creationId xmlns:a16="http://schemas.microsoft.com/office/drawing/2014/main" id="{CFFF58BB-825F-401D-BA57-8AAE244E3A90}"/>
                </a:ext>
              </a:extLst>
            </p:cNvPr>
            <p:cNvGrpSpPr>
              <a:grpSpLocks/>
            </p:cNvGrpSpPr>
            <p:nvPr/>
          </p:nvGrpSpPr>
          <p:grpSpPr bwMode="auto">
            <a:xfrm>
              <a:off x="133503" y="1113995"/>
              <a:ext cx="11857726" cy="5372782"/>
              <a:chOff x="127283" y="1418787"/>
              <a:chExt cx="11857726" cy="5372782"/>
            </a:xfrm>
          </p:grpSpPr>
          <p:pic>
            <p:nvPicPr>
              <p:cNvPr id="73734" name="图片 1">
                <a:extLst>
                  <a:ext uri="{FF2B5EF4-FFF2-40B4-BE49-F238E27FC236}">
                    <a16:creationId xmlns:a16="http://schemas.microsoft.com/office/drawing/2014/main" id="{BE3E9047-F1F3-445C-ABD2-FAD7587EE9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991" y="1418787"/>
                <a:ext cx="11778018" cy="43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5" name="Text Box 14">
                <a:extLst>
                  <a:ext uri="{FF2B5EF4-FFF2-40B4-BE49-F238E27FC236}">
                    <a16:creationId xmlns:a16="http://schemas.microsoft.com/office/drawing/2014/main" id="{246A6CF2-630B-4A0C-8FE6-483B0EA43C34}"/>
                  </a:ext>
                </a:extLst>
              </p:cNvPr>
              <p:cNvSpPr txBox="1">
                <a:spLocks noChangeArrowheads="1"/>
              </p:cNvSpPr>
              <p:nvPr/>
            </p:nvSpPr>
            <p:spPr bwMode="auto">
              <a:xfrm>
                <a:off x="666370" y="5541270"/>
                <a:ext cx="1430527"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滑动夹</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73736" name="Text Box 14">
                <a:extLst>
                  <a:ext uri="{FF2B5EF4-FFF2-40B4-BE49-F238E27FC236}">
                    <a16:creationId xmlns:a16="http://schemas.microsoft.com/office/drawing/2014/main" id="{C44BAEA1-1BE6-4B7B-9D7A-AE1344CDD293}"/>
                  </a:ext>
                </a:extLst>
              </p:cNvPr>
              <p:cNvSpPr txBox="1">
                <a:spLocks noChangeArrowheads="1"/>
              </p:cNvSpPr>
              <p:nvPr/>
            </p:nvSpPr>
            <p:spPr bwMode="auto">
              <a:xfrm>
                <a:off x="127283" y="1763114"/>
                <a:ext cx="2288370"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滑动夹装载器</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73737" name="Text Box 14">
                <a:extLst>
                  <a:ext uri="{FF2B5EF4-FFF2-40B4-BE49-F238E27FC236}">
                    <a16:creationId xmlns:a16="http://schemas.microsoft.com/office/drawing/2014/main" id="{2954F6E4-075A-4E69-85FC-2414FC66F2CB}"/>
                  </a:ext>
                </a:extLst>
              </p:cNvPr>
              <p:cNvSpPr txBox="1">
                <a:spLocks noChangeArrowheads="1"/>
              </p:cNvSpPr>
              <p:nvPr/>
            </p:nvSpPr>
            <p:spPr bwMode="auto">
              <a:xfrm>
                <a:off x="2556276" y="4825208"/>
                <a:ext cx="2145378" cy="1200971"/>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ATP</a:t>
                </a: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结合在滑动夹装载器上，打开滑动夹</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73738" name="Text Box 14">
                <a:extLst>
                  <a:ext uri="{FF2B5EF4-FFF2-40B4-BE49-F238E27FC236}">
                    <a16:creationId xmlns:a16="http://schemas.microsoft.com/office/drawing/2014/main" id="{C872616D-DFC9-46DA-A548-05087411AC29}"/>
                  </a:ext>
                </a:extLst>
              </p:cNvPr>
              <p:cNvSpPr txBox="1">
                <a:spLocks noChangeArrowheads="1"/>
              </p:cNvSpPr>
              <p:nvPr/>
            </p:nvSpPr>
            <p:spPr bwMode="auto">
              <a:xfrm>
                <a:off x="5255323" y="5775265"/>
                <a:ext cx="1548086" cy="831639"/>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DNA</a:t>
                </a: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进入滑动夹</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73739" name="Text Box 14">
                <a:extLst>
                  <a:ext uri="{FF2B5EF4-FFF2-40B4-BE49-F238E27FC236}">
                    <a16:creationId xmlns:a16="http://schemas.microsoft.com/office/drawing/2014/main" id="{0066D553-31B1-4A76-9D94-3317AE4FEA99}"/>
                  </a:ext>
                </a:extLst>
              </p:cNvPr>
              <p:cNvSpPr txBox="1">
                <a:spLocks noChangeArrowheads="1"/>
              </p:cNvSpPr>
              <p:nvPr/>
            </p:nvSpPr>
            <p:spPr bwMode="auto">
              <a:xfrm>
                <a:off x="7357078" y="5590598"/>
                <a:ext cx="2391973" cy="1200971"/>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ATP</a:t>
                </a: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水解，滑动夹围绕</a:t>
                </a: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DNA</a:t>
                </a: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锁闭，转载器释放</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73740" name="Text Box 14">
                <a:extLst>
                  <a:ext uri="{FF2B5EF4-FFF2-40B4-BE49-F238E27FC236}">
                    <a16:creationId xmlns:a16="http://schemas.microsoft.com/office/drawing/2014/main" id="{28306D86-E6CD-48A3-BC00-33522BB501CB}"/>
                  </a:ext>
                </a:extLst>
              </p:cNvPr>
              <p:cNvSpPr txBox="1">
                <a:spLocks noChangeArrowheads="1"/>
              </p:cNvSpPr>
              <p:nvPr/>
            </p:nvSpPr>
            <p:spPr bwMode="auto">
              <a:xfrm>
                <a:off x="10252678" y="5587757"/>
                <a:ext cx="1548086" cy="1200971"/>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rPr>
                  <a:t>DNA</a:t>
                </a: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聚合酶结合在滑动夹上</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
          <p:nvSpPr>
            <p:cNvPr id="73733" name="Text Box 14">
              <a:extLst>
                <a:ext uri="{FF2B5EF4-FFF2-40B4-BE49-F238E27FC236}">
                  <a16:creationId xmlns:a16="http://schemas.microsoft.com/office/drawing/2014/main" id="{A4C89F11-D3C5-479A-A625-C34445B7FB61}"/>
                </a:ext>
              </a:extLst>
            </p:cNvPr>
            <p:cNvSpPr txBox="1">
              <a:spLocks noChangeArrowheads="1"/>
            </p:cNvSpPr>
            <p:nvPr/>
          </p:nvSpPr>
          <p:spPr bwMode="auto">
            <a:xfrm>
              <a:off x="4521258" y="1111153"/>
              <a:ext cx="3067639" cy="462307"/>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400" b="1">
                  <a:solidFill>
                    <a:srgbClr val="000000"/>
                  </a:solidFill>
                  <a:latin typeface="黑体" panose="02010609060101010101" pitchFamily="49" charset="-122"/>
                  <a:ea typeface="黑体" panose="02010609060101010101" pitchFamily="49" charset="-122"/>
                  <a:sym typeface="Symbol" panose="05050102010706020507" pitchFamily="18" charset="2"/>
                </a:rPr>
                <a:t>滑动夹装载器的循环</a:t>
              </a:r>
              <a:endParaRPr lang="en-US" altLang="zh-CN" sz="2400" b="1">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grpSp>
    </p:spTree>
    <p:extLst>
      <p:ext uri="{BB962C8B-B14F-4D97-AF65-F5344CB8AC3E}">
        <p14:creationId xmlns:p14="http://schemas.microsoft.com/office/powerpoint/2010/main" val="772874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F5B3B402-5480-4D5D-8B54-57A4C3E0E3D2}"/>
              </a:ext>
            </a:extLst>
          </p:cNvPr>
          <p:cNvSpPr/>
          <p:nvPr/>
        </p:nvSpPr>
        <p:spPr>
          <a:xfrm>
            <a:off x="1450524" y="105729"/>
            <a:ext cx="5575116" cy="6463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 </a:t>
            </a:r>
            <a:r>
              <a:rPr lang="zh-CN" altLang="en-US" sz="4000" b="1" dirty="0">
                <a:latin typeface="Symbol" panose="05050102010706020507" pitchFamily="18" charset="2"/>
                <a:ea typeface="微软雅黑" panose="020B0503020204020204" pitchFamily="34" charset="-122"/>
                <a:cs typeface="Times New Roman" panose="02020603050405020304" pitchFamily="18" charset="0"/>
              </a:rPr>
              <a:t>聚合酶的装配</a:t>
            </a:r>
          </a:p>
        </p:txBody>
      </p:sp>
      <p:sp>
        <p:nvSpPr>
          <p:cNvPr id="134148" name="矩形 6">
            <a:extLst>
              <a:ext uri="{FF2B5EF4-FFF2-40B4-BE49-F238E27FC236}">
                <a16:creationId xmlns:a16="http://schemas.microsoft.com/office/drawing/2014/main" id="{94A27123-6914-4CD5-9966-E8B5252878AC}"/>
              </a:ext>
            </a:extLst>
          </p:cNvPr>
          <p:cNvSpPr>
            <a:spLocks noChangeArrowheads="1"/>
          </p:cNvSpPr>
          <p:nvPr/>
        </p:nvSpPr>
        <p:spPr bwMode="auto">
          <a:xfrm>
            <a:off x="845820" y="4797152"/>
            <a:ext cx="1050798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 typeface="Wingdings" panose="05000000000000000000" pitchFamily="2" charset="2"/>
              <a:buChar char="Ø"/>
            </a:pP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每个拷贝的</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 Pol III</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全酶中有四种酶：三个拷贝的</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 Pol III</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核心酶和一个拷贝的滑动夹装配器。滑动夹装配器包括三个</a:t>
            </a:r>
            <a:r>
              <a:rPr lang="en-US" altLang="zh-CN" sz="2800" dirty="0">
                <a:solidFill>
                  <a:schemeClr val="tx1"/>
                </a:solidFill>
                <a:latin typeface="Symbol" panose="05050102010706020507" pitchFamily="18" charset="2"/>
                <a:ea typeface="宋体" panose="02010600030101010101" pitchFamily="2" charset="-122"/>
                <a:cs typeface="Times New Roman" panose="02020603050405020304" pitchFamily="18" charset="0"/>
              </a:rPr>
              <a:t>t</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蛋白拷贝，每个拷贝与一个</a:t>
            </a:r>
            <a:r>
              <a:rPr lang="en-US" altLang="zh-CN"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DNA Pol III</a:t>
            </a:r>
            <a:r>
              <a:rPr lang="zh-CN" altLang="en-US" sz="2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核心酶相互作用。</a:t>
            </a:r>
          </a:p>
        </p:txBody>
      </p:sp>
      <p:pic>
        <p:nvPicPr>
          <p:cNvPr id="5" name="Picture 5">
            <a:extLst>
              <a:ext uri="{FF2B5EF4-FFF2-40B4-BE49-F238E27FC236}">
                <a16:creationId xmlns:a16="http://schemas.microsoft.com/office/drawing/2014/main" id="{B078D25B-319B-4D3D-A220-49D0C4AD5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8313" y="839707"/>
            <a:ext cx="5278214" cy="3885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7616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4">
            <a:extLst>
              <a:ext uri="{FF2B5EF4-FFF2-40B4-BE49-F238E27FC236}">
                <a16:creationId xmlns:a16="http://schemas.microsoft.com/office/drawing/2014/main" id="{DD38FEC3-6535-4D06-93BB-AB265BE312EA}"/>
              </a:ext>
            </a:extLst>
          </p:cNvPr>
          <p:cNvSpPr>
            <a:spLocks noChangeArrowheads="1"/>
          </p:cNvSpPr>
          <p:nvPr/>
        </p:nvSpPr>
        <p:spPr bwMode="auto">
          <a:xfrm>
            <a:off x="673844" y="1473941"/>
            <a:ext cx="4533156"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FontTx/>
              <a:buNone/>
            </a:pP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III</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全酶通过</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τ-</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亚基与</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解旋酶相互作用，</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τ-</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亚基与三个</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聚合酶都结合，一个</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III</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核心酶复制前导链，另外两个</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III</a:t>
            </a:r>
            <a:r>
              <a:rPr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核心酶复制滞后链</a:t>
            </a:r>
          </a:p>
        </p:txBody>
      </p:sp>
      <p:sp>
        <p:nvSpPr>
          <p:cNvPr id="5" name="矩形 4">
            <a:extLst>
              <a:ext uri="{FF2B5EF4-FFF2-40B4-BE49-F238E27FC236}">
                <a16:creationId xmlns:a16="http://schemas.microsoft.com/office/drawing/2014/main" id="{6B914D74-FF47-4D1E-AE06-07BCCFA75563}"/>
              </a:ext>
            </a:extLst>
          </p:cNvPr>
          <p:cNvSpPr/>
          <p:nvPr/>
        </p:nvSpPr>
        <p:spPr>
          <a:xfrm>
            <a:off x="1352551" y="89581"/>
            <a:ext cx="4986237"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在复制叉的合成</a:t>
            </a:r>
          </a:p>
        </p:txBody>
      </p:sp>
      <p:pic>
        <p:nvPicPr>
          <p:cNvPr id="7" name="Picture 5">
            <a:extLst>
              <a:ext uri="{FF2B5EF4-FFF2-40B4-BE49-F238E27FC236}">
                <a16:creationId xmlns:a16="http://schemas.microsoft.com/office/drawing/2014/main" id="{F306FC84-EA6F-4CC3-B3F6-F0A8B927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356" y="1302227"/>
            <a:ext cx="57658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3322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704DF66E-4069-49FA-AC18-A24A2121FC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300" y="1504950"/>
            <a:ext cx="6280150" cy="485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43" name="Rectangle 4">
            <a:extLst>
              <a:ext uri="{FF2B5EF4-FFF2-40B4-BE49-F238E27FC236}">
                <a16:creationId xmlns:a16="http://schemas.microsoft.com/office/drawing/2014/main" id="{AB48E572-8FBA-4D30-9EF6-36D64D8FE917}"/>
              </a:ext>
            </a:extLst>
          </p:cNvPr>
          <p:cNvSpPr>
            <a:spLocks noChangeArrowheads="1"/>
          </p:cNvSpPr>
          <p:nvPr/>
        </p:nvSpPr>
        <p:spPr bwMode="auto">
          <a:xfrm>
            <a:off x="7000526" y="1082345"/>
            <a:ext cx="4978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引物酶周期性的与</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解旋酶结合</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并在滞后链</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模板上合成新的引物</a:t>
            </a:r>
          </a:p>
        </p:txBody>
      </p:sp>
      <p:sp>
        <p:nvSpPr>
          <p:cNvPr id="6" name="矩形 5">
            <a:extLst>
              <a:ext uri="{FF2B5EF4-FFF2-40B4-BE49-F238E27FC236}">
                <a16:creationId xmlns:a16="http://schemas.microsoft.com/office/drawing/2014/main" id="{680A3418-603C-47AA-B057-F86BB1BE9E6C}"/>
              </a:ext>
            </a:extLst>
          </p:cNvPr>
          <p:cNvSpPr/>
          <p:nvPr/>
        </p:nvSpPr>
        <p:spPr>
          <a:xfrm>
            <a:off x="1352551" y="89581"/>
            <a:ext cx="4986237"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在复制叉的合成</a:t>
            </a:r>
          </a:p>
        </p:txBody>
      </p:sp>
    </p:spTree>
    <p:extLst>
      <p:ext uri="{BB962C8B-B14F-4D97-AF65-F5344CB8AC3E}">
        <p14:creationId xmlns:p14="http://schemas.microsoft.com/office/powerpoint/2010/main" val="31996338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F83703A4-12C3-4D21-B3BF-05C777E1C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536" y="916066"/>
            <a:ext cx="5515724" cy="564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4">
            <a:extLst>
              <a:ext uri="{FF2B5EF4-FFF2-40B4-BE49-F238E27FC236}">
                <a16:creationId xmlns:a16="http://schemas.microsoft.com/office/drawing/2014/main" id="{ADEE010A-339F-4D21-B887-A3891428E603}"/>
              </a:ext>
            </a:extLst>
          </p:cNvPr>
          <p:cNvSpPr>
            <a:spLocks noChangeArrowheads="1"/>
          </p:cNvSpPr>
          <p:nvPr/>
        </p:nvSpPr>
        <p:spPr bwMode="auto">
          <a:xfrm>
            <a:off x="703764" y="4639140"/>
            <a:ext cx="5163636" cy="130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滑动夹装配器很快会在新形成的引物模板接头上装配滑动夹</a:t>
            </a:r>
          </a:p>
        </p:txBody>
      </p:sp>
      <p:sp>
        <p:nvSpPr>
          <p:cNvPr id="6" name="矩形 5">
            <a:extLst>
              <a:ext uri="{FF2B5EF4-FFF2-40B4-BE49-F238E27FC236}">
                <a16:creationId xmlns:a16="http://schemas.microsoft.com/office/drawing/2014/main" id="{DECBF1A4-E707-4F7D-859D-0B7609C2ACB0}"/>
              </a:ext>
            </a:extLst>
          </p:cNvPr>
          <p:cNvSpPr/>
          <p:nvPr/>
        </p:nvSpPr>
        <p:spPr>
          <a:xfrm>
            <a:off x="1352551" y="89581"/>
            <a:ext cx="4986237"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在复制叉的合成</a:t>
            </a:r>
          </a:p>
        </p:txBody>
      </p:sp>
    </p:spTree>
    <p:extLst>
      <p:ext uri="{BB962C8B-B14F-4D97-AF65-F5344CB8AC3E}">
        <p14:creationId xmlns:p14="http://schemas.microsoft.com/office/powerpoint/2010/main" val="38985119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C03AC4D8-14BC-42E5-BE57-4CFAB4AA7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4980" y="880660"/>
            <a:ext cx="5476632" cy="5437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2">
            <a:extLst>
              <a:ext uri="{FF2B5EF4-FFF2-40B4-BE49-F238E27FC236}">
                <a16:creationId xmlns:a16="http://schemas.microsoft.com/office/drawing/2014/main" id="{A3856DAD-50C3-45C9-8ED3-6E9152BCC719}"/>
              </a:ext>
            </a:extLst>
          </p:cNvPr>
          <p:cNvPicPr>
            <a:picLocks noChangeAspect="1"/>
          </p:cNvPicPr>
          <p:nvPr/>
        </p:nvPicPr>
        <p:blipFill rotWithShape="1">
          <a:blip r:embed="rId3">
            <a:extLst>
              <a:ext uri="{28A0092B-C50C-407E-A947-70E740481C1C}">
                <a14:useLocalDpi xmlns:a14="http://schemas.microsoft.com/office/drawing/2010/main" val="0"/>
              </a:ext>
            </a:extLst>
          </a:blip>
          <a:srcRect l="56647" t="64224" r="5439"/>
          <a:stretch/>
        </p:blipFill>
        <p:spPr>
          <a:xfrm>
            <a:off x="9337222" y="4433658"/>
            <a:ext cx="2660422" cy="2142402"/>
          </a:xfrm>
          <a:prstGeom prst="rect">
            <a:avLst/>
          </a:prstGeom>
        </p:spPr>
      </p:pic>
      <p:sp>
        <p:nvSpPr>
          <p:cNvPr id="9" name="矩形 3">
            <a:extLst>
              <a:ext uri="{FF2B5EF4-FFF2-40B4-BE49-F238E27FC236}">
                <a16:creationId xmlns:a16="http://schemas.microsoft.com/office/drawing/2014/main" id="{17F7D08F-926F-486B-96F6-B035C0650852}"/>
              </a:ext>
            </a:extLst>
          </p:cNvPr>
          <p:cNvSpPr>
            <a:spLocks noChangeArrowheads="1"/>
          </p:cNvSpPr>
          <p:nvPr/>
        </p:nvSpPr>
        <p:spPr bwMode="auto">
          <a:xfrm>
            <a:off x="510541" y="4260601"/>
            <a:ext cx="5847178" cy="1949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滑动夹之后与</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聚合酶核心酶结合，核心酶就开始在引物的</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末端上开始</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的合成了</a:t>
            </a:r>
          </a:p>
        </p:txBody>
      </p:sp>
      <p:sp>
        <p:nvSpPr>
          <p:cNvPr id="7" name="矩形 6">
            <a:extLst>
              <a:ext uri="{FF2B5EF4-FFF2-40B4-BE49-F238E27FC236}">
                <a16:creationId xmlns:a16="http://schemas.microsoft.com/office/drawing/2014/main" id="{5E9E93DE-8ABE-4C4E-A0FB-A2383A88866F}"/>
              </a:ext>
            </a:extLst>
          </p:cNvPr>
          <p:cNvSpPr/>
          <p:nvPr/>
        </p:nvSpPr>
        <p:spPr>
          <a:xfrm>
            <a:off x="1352551" y="89581"/>
            <a:ext cx="4986237"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在复制叉的合成</a:t>
            </a:r>
          </a:p>
        </p:txBody>
      </p:sp>
    </p:spTree>
    <p:extLst>
      <p:ext uri="{BB962C8B-B14F-4D97-AF65-F5344CB8AC3E}">
        <p14:creationId xmlns:p14="http://schemas.microsoft.com/office/powerpoint/2010/main" val="21492649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D40377BD-9BF7-490F-8162-F8235FE22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9145" y="1216870"/>
            <a:ext cx="56054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2">
            <a:extLst>
              <a:ext uri="{FF2B5EF4-FFF2-40B4-BE49-F238E27FC236}">
                <a16:creationId xmlns:a16="http://schemas.microsoft.com/office/drawing/2014/main" id="{A16505DA-A171-4403-AF19-E69E33086310}"/>
              </a:ext>
            </a:extLst>
          </p:cNvPr>
          <p:cNvPicPr>
            <a:picLocks noChangeAspect="1"/>
          </p:cNvPicPr>
          <p:nvPr/>
        </p:nvPicPr>
        <p:blipFill rotWithShape="1">
          <a:blip r:embed="rId4">
            <a:extLst>
              <a:ext uri="{28A0092B-C50C-407E-A947-70E740481C1C}">
                <a14:useLocalDpi xmlns:a14="http://schemas.microsoft.com/office/drawing/2010/main" val="0"/>
              </a:ext>
            </a:extLst>
          </a:blip>
          <a:srcRect t="72909" r="64251"/>
          <a:stretch/>
        </p:blipFill>
        <p:spPr>
          <a:xfrm>
            <a:off x="4876800" y="4617194"/>
            <a:ext cx="2570087" cy="1652824"/>
          </a:xfrm>
          <a:prstGeom prst="rect">
            <a:avLst/>
          </a:prstGeom>
        </p:spPr>
      </p:pic>
      <p:sp>
        <p:nvSpPr>
          <p:cNvPr id="10" name="Rectangle 4">
            <a:extLst>
              <a:ext uri="{FF2B5EF4-FFF2-40B4-BE49-F238E27FC236}">
                <a16:creationId xmlns:a16="http://schemas.microsoft.com/office/drawing/2014/main" id="{C2C50EDF-2FCF-4F9B-81DE-9E39C6703EDC}"/>
              </a:ext>
            </a:extLst>
          </p:cNvPr>
          <p:cNvSpPr>
            <a:spLocks noChangeArrowheads="1"/>
          </p:cNvSpPr>
          <p:nvPr/>
        </p:nvSpPr>
        <p:spPr bwMode="auto">
          <a:xfrm>
            <a:off x="769620" y="1578766"/>
            <a:ext cx="482232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当滞后链</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聚合酶完成一个冈崎片断的合成之后，即从滑动夹和</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上脱落</a:t>
            </a:r>
          </a:p>
        </p:txBody>
      </p:sp>
      <p:sp>
        <p:nvSpPr>
          <p:cNvPr id="9" name="矩形 8">
            <a:extLst>
              <a:ext uri="{FF2B5EF4-FFF2-40B4-BE49-F238E27FC236}">
                <a16:creationId xmlns:a16="http://schemas.microsoft.com/office/drawing/2014/main" id="{998203D0-C5FC-49F3-AFB2-A361E649FA9A}"/>
              </a:ext>
            </a:extLst>
          </p:cNvPr>
          <p:cNvSpPr/>
          <p:nvPr/>
        </p:nvSpPr>
        <p:spPr>
          <a:xfrm>
            <a:off x="1352551" y="89581"/>
            <a:ext cx="4986237"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在复制叉的合成</a:t>
            </a:r>
          </a:p>
        </p:txBody>
      </p:sp>
    </p:spTree>
    <p:extLst>
      <p:ext uri="{BB962C8B-B14F-4D97-AF65-F5344CB8AC3E}">
        <p14:creationId xmlns:p14="http://schemas.microsoft.com/office/powerpoint/2010/main" val="17952952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BA0322F2-9AE9-489E-AB31-FA4229B6B090}"/>
              </a:ext>
            </a:extLst>
          </p:cNvPr>
          <p:cNvSpPr>
            <a:spLocks noChangeArrowheads="1"/>
          </p:cNvSpPr>
          <p:nvPr/>
        </p:nvSpPr>
        <p:spPr bwMode="auto">
          <a:xfrm>
            <a:off x="1120140" y="2440312"/>
            <a:ext cx="10667999"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20000"/>
              </a:lnSpc>
              <a:spcBef>
                <a:spcPct val="0"/>
              </a:spcBef>
              <a:buClrTx/>
              <a:buFont typeface="Wingdings" panose="05000000000000000000" pitchFamily="2" charset="2"/>
              <a:buChar char="Ø"/>
            </a:pPr>
            <a:r>
              <a:rPr kumimoji="1" lang="zh-CN" altLang="en-US" sz="2800" dirty="0">
                <a:solidFill>
                  <a:schemeClr val="tx1"/>
                </a:solidFill>
                <a:latin typeface="Times New Roman" panose="02020603050405020304" pitchFamily="18" charset="0"/>
                <a:ea typeface="华文楷体" panose="02010600040101010101" pitchFamily="2" charset="-122"/>
              </a:rPr>
              <a:t>原核生物基因是环状</a:t>
            </a:r>
            <a:r>
              <a:rPr kumimoji="1" lang="en-US" altLang="zh-CN" sz="2800" dirty="0">
                <a:solidFill>
                  <a:schemeClr val="tx1"/>
                </a:solidFill>
                <a:latin typeface="Times New Roman" panose="02020603050405020304" pitchFamily="18" charset="0"/>
                <a:ea typeface="华文楷体" panose="02010600040101010101" pitchFamily="2" charset="-122"/>
              </a:rPr>
              <a:t>DNA</a:t>
            </a:r>
            <a:r>
              <a:rPr kumimoji="1" lang="zh-CN" altLang="en-US" sz="2800" dirty="0">
                <a:solidFill>
                  <a:schemeClr val="tx1"/>
                </a:solidFill>
                <a:latin typeface="Times New Roman" panose="02020603050405020304" pitchFamily="18" charset="0"/>
                <a:ea typeface="华文楷体" panose="02010600040101010101" pitchFamily="2" charset="-122"/>
              </a:rPr>
              <a:t>，双向复制的复制片段在复制的终止点</a:t>
            </a:r>
            <a:r>
              <a:rPr kumimoji="1" lang="en-US" altLang="zh-CN" sz="2800" dirty="0">
                <a:solidFill>
                  <a:schemeClr val="tx1"/>
                </a:solidFill>
                <a:latin typeface="Times New Roman" panose="02020603050405020304" pitchFamily="18" charset="0"/>
                <a:ea typeface="华文楷体" panose="02010600040101010101" pitchFamily="2" charset="-122"/>
              </a:rPr>
              <a:t>(</a:t>
            </a:r>
            <a:r>
              <a:rPr kumimoji="1" lang="en-US" altLang="zh-CN" sz="2800" dirty="0" err="1">
                <a:solidFill>
                  <a:schemeClr val="tx1"/>
                </a:solidFill>
                <a:latin typeface="Times New Roman" panose="02020603050405020304" pitchFamily="18" charset="0"/>
                <a:ea typeface="华文楷体" panose="02010600040101010101" pitchFamily="2" charset="-122"/>
              </a:rPr>
              <a:t>ter</a:t>
            </a:r>
            <a:r>
              <a:rPr kumimoji="1" lang="en-US" altLang="zh-CN" sz="2800" dirty="0">
                <a:solidFill>
                  <a:schemeClr val="tx1"/>
                </a:solidFill>
                <a:latin typeface="Times New Roman" panose="02020603050405020304" pitchFamily="18" charset="0"/>
                <a:ea typeface="华文楷体" panose="02010600040101010101" pitchFamily="2" charset="-122"/>
              </a:rPr>
              <a:t>)</a:t>
            </a:r>
            <a:r>
              <a:rPr kumimoji="1" lang="zh-CN" altLang="en-US" sz="2800" dirty="0">
                <a:solidFill>
                  <a:schemeClr val="tx1"/>
                </a:solidFill>
                <a:latin typeface="Times New Roman" panose="02020603050405020304" pitchFamily="18" charset="0"/>
                <a:ea typeface="华文楷体" panose="02010600040101010101" pitchFamily="2" charset="-122"/>
              </a:rPr>
              <a:t>处汇合。</a:t>
            </a:r>
          </a:p>
        </p:txBody>
      </p:sp>
      <p:sp>
        <p:nvSpPr>
          <p:cNvPr id="126980" name="Text Box 37">
            <a:extLst>
              <a:ext uri="{FF2B5EF4-FFF2-40B4-BE49-F238E27FC236}">
                <a16:creationId xmlns:a16="http://schemas.microsoft.com/office/drawing/2014/main" id="{65502818-020F-4176-A3E8-146A2E6B42E1}"/>
              </a:ext>
            </a:extLst>
          </p:cNvPr>
          <p:cNvSpPr txBox="1">
            <a:spLocks noChangeArrowheads="1"/>
          </p:cNvSpPr>
          <p:nvPr/>
        </p:nvSpPr>
        <p:spPr bwMode="auto">
          <a:xfrm>
            <a:off x="687070" y="1035061"/>
            <a:ext cx="8643938" cy="1323439"/>
          </a:xfrm>
          <a:prstGeom prst="rect">
            <a:avLst/>
          </a:prstGeom>
          <a:noFill/>
          <a:ln w="9525" algn="ctr">
            <a:noFill/>
            <a:miter lim="800000"/>
            <a:headEnd/>
            <a:tailEnd/>
          </a:ln>
        </p:spPr>
        <p:txBody>
          <a:bodyPr wrap="square">
            <a:spAutoFit/>
          </a:bodyPr>
          <a:lstStyle>
            <a:defPPr>
              <a:defRPr lang="en-US"/>
            </a:defPPr>
            <a:lvl1pPr marL="1257300" indent="-1257300">
              <a:spcBef>
                <a:spcPct val="50000"/>
              </a:spcBef>
              <a:defRPr kumimoji="1" sz="3200" b="1">
                <a:solidFill>
                  <a:srgbClr val="C00000"/>
                </a:solidFill>
                <a:latin typeface="微软雅黑" panose="020B0503020204020204" pitchFamily="34" charset="-122"/>
                <a:ea typeface="微软雅黑" panose="020B0503020204020204" pitchFamily="34" charset="-122"/>
              </a:defRPr>
            </a:lvl1pPr>
            <a:lvl3pPr marL="2171700" lvl="2" indent="-1257300">
              <a:spcBef>
                <a:spcPct val="50000"/>
              </a:spcBef>
              <a:defRPr kumimoji="1" sz="3200" b="1">
                <a:solidFill>
                  <a:srgbClr val="C00000"/>
                </a:solidFill>
                <a:latin typeface="微软雅黑" panose="020B0503020204020204" pitchFamily="34" charset="-122"/>
                <a:ea typeface="微软雅黑" panose="020B0503020204020204" pitchFamily="34" charset="-122"/>
              </a:defRPr>
            </a:lvl3pPr>
          </a:lstStyle>
          <a:p>
            <a:r>
              <a:rPr lang="zh-CN" altLang="en-US" dirty="0"/>
              <a:t>（</a:t>
            </a:r>
            <a:r>
              <a:rPr lang="en-US" altLang="zh-CN" dirty="0"/>
              <a:t>3</a:t>
            </a:r>
            <a:r>
              <a:rPr lang="zh-CN" altLang="en-US" dirty="0"/>
              <a:t>）复制的终止：</a:t>
            </a:r>
            <a:endParaRPr lang="en-US" altLang="zh-CN" dirty="0"/>
          </a:p>
          <a:p>
            <a:pPr lvl="2"/>
            <a:r>
              <a:rPr lang="en-US" altLang="zh-CN" dirty="0"/>
              <a:t>——</a:t>
            </a:r>
            <a:r>
              <a:rPr lang="zh-CN" altLang="en-US" dirty="0"/>
              <a:t>切除引物、填补空缺、连接切口</a:t>
            </a:r>
          </a:p>
        </p:txBody>
      </p:sp>
      <p:pic>
        <p:nvPicPr>
          <p:cNvPr id="5" name="图片 4">
            <a:extLst>
              <a:ext uri="{FF2B5EF4-FFF2-40B4-BE49-F238E27FC236}">
                <a16:creationId xmlns:a16="http://schemas.microsoft.com/office/drawing/2014/main" id="{C5EA1C16-7979-4D25-9BF8-F7273F8267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5077" y="3136226"/>
            <a:ext cx="7821846" cy="3816427"/>
          </a:xfrm>
          <a:prstGeom prst="rect">
            <a:avLst/>
          </a:prstGeom>
        </p:spPr>
      </p:pic>
      <p:sp>
        <p:nvSpPr>
          <p:cNvPr id="41" name="Rectangle 6">
            <a:extLst>
              <a:ext uri="{FF2B5EF4-FFF2-40B4-BE49-F238E27FC236}">
                <a16:creationId xmlns:a16="http://schemas.microsoft.com/office/drawing/2014/main" id="{5D99BDAF-D10C-4C2A-9C9A-FD1B3655EEB7}"/>
              </a:ext>
            </a:extLst>
          </p:cNvPr>
          <p:cNvSpPr>
            <a:spLocks noChangeArrowheads="1"/>
          </p:cNvSpPr>
          <p:nvPr/>
        </p:nvSpPr>
        <p:spPr bwMode="auto">
          <a:xfrm>
            <a:off x="1255395" y="23495"/>
            <a:ext cx="737235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4.3 DNA </a:t>
            </a: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复制的过程</a:t>
            </a:r>
          </a:p>
        </p:txBody>
      </p:sp>
    </p:spTree>
    <p:extLst>
      <p:ext uri="{BB962C8B-B14F-4D97-AF65-F5344CB8AC3E}">
        <p14:creationId xmlns:p14="http://schemas.microsoft.com/office/powerpoint/2010/main" val="16209267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0466"/>
                                        </p:tgtEl>
                                        <p:attrNameLst>
                                          <p:attrName>style.visibility</p:attrName>
                                        </p:attrNameLst>
                                      </p:cBhvr>
                                      <p:to>
                                        <p:strVal val="visible"/>
                                      </p:to>
                                    </p:set>
                                    <p:animEffect transition="in" filter="checkerboard(across)">
                                      <p:cBhvr>
                                        <p:cTn id="7" dur="500"/>
                                        <p:tgtEl>
                                          <p:spTgt spid="190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71" name="组合 2">
            <a:extLst>
              <a:ext uri="{FF2B5EF4-FFF2-40B4-BE49-F238E27FC236}">
                <a16:creationId xmlns:a16="http://schemas.microsoft.com/office/drawing/2014/main" id="{8C07C910-E329-439C-8324-FF3ACD564422}"/>
              </a:ext>
            </a:extLst>
          </p:cNvPr>
          <p:cNvGrpSpPr>
            <a:grpSpLocks/>
          </p:cNvGrpSpPr>
          <p:nvPr/>
        </p:nvGrpSpPr>
        <p:grpSpPr bwMode="auto">
          <a:xfrm>
            <a:off x="5919153" y="4343290"/>
            <a:ext cx="5335587" cy="1860550"/>
            <a:chOff x="3808413" y="4357688"/>
            <a:chExt cx="5335587" cy="1860550"/>
          </a:xfrm>
        </p:grpSpPr>
        <p:pic>
          <p:nvPicPr>
            <p:cNvPr id="92172" name="Picture 6">
              <a:extLst>
                <a:ext uri="{FF2B5EF4-FFF2-40B4-BE49-F238E27FC236}">
                  <a16:creationId xmlns:a16="http://schemas.microsoft.com/office/drawing/2014/main" id="{E4AD23AB-7A11-40F1-BB58-F955D3BD2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413" y="4357688"/>
              <a:ext cx="5335587"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3" name="文本框 1">
              <a:extLst>
                <a:ext uri="{FF2B5EF4-FFF2-40B4-BE49-F238E27FC236}">
                  <a16:creationId xmlns:a16="http://schemas.microsoft.com/office/drawing/2014/main" id="{AF4D8C75-D418-4E3E-8F14-3E0FC634BE04}"/>
                </a:ext>
              </a:extLst>
            </p:cNvPr>
            <p:cNvSpPr txBox="1">
              <a:spLocks noChangeArrowheads="1"/>
            </p:cNvSpPr>
            <p:nvPr/>
          </p:nvSpPr>
          <p:spPr bwMode="auto">
            <a:xfrm>
              <a:off x="4464075" y="5001967"/>
              <a:ext cx="175394" cy="2616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lang="en-US" altLang="zh-CN" sz="1100">
                  <a:solidFill>
                    <a:schemeClr val="tx1"/>
                  </a:solidFill>
                  <a:latin typeface="Verdana" panose="020B0604030504040204" pitchFamily="34" charset="0"/>
                </a:rPr>
                <a:t>U</a:t>
              </a:r>
              <a:endParaRPr lang="zh-CN" altLang="en-US" sz="1100">
                <a:solidFill>
                  <a:schemeClr val="tx1"/>
                </a:solidFill>
                <a:latin typeface="Verdana" panose="020B0604030504040204" pitchFamily="34" charset="0"/>
              </a:endParaRPr>
            </a:p>
          </p:txBody>
        </p:sp>
        <p:sp>
          <p:nvSpPr>
            <p:cNvPr id="92174" name="文本框 8">
              <a:extLst>
                <a:ext uri="{FF2B5EF4-FFF2-40B4-BE49-F238E27FC236}">
                  <a16:creationId xmlns:a16="http://schemas.microsoft.com/office/drawing/2014/main" id="{17EDBE6E-1B22-4B22-BD71-66D6FD301565}"/>
                </a:ext>
              </a:extLst>
            </p:cNvPr>
            <p:cNvSpPr txBox="1">
              <a:spLocks noChangeArrowheads="1"/>
            </p:cNvSpPr>
            <p:nvPr/>
          </p:nvSpPr>
          <p:spPr bwMode="auto">
            <a:xfrm>
              <a:off x="5571934" y="5003465"/>
              <a:ext cx="175394" cy="2616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lang="en-US" altLang="zh-CN" sz="1100">
                  <a:solidFill>
                    <a:schemeClr val="tx1"/>
                  </a:solidFill>
                  <a:latin typeface="Verdana" panose="020B0604030504040204" pitchFamily="34" charset="0"/>
                </a:rPr>
                <a:t>U</a:t>
              </a:r>
              <a:endParaRPr lang="zh-CN" altLang="en-US" sz="1100">
                <a:solidFill>
                  <a:schemeClr val="tx1"/>
                </a:solidFill>
                <a:latin typeface="Verdana" panose="020B0604030504040204" pitchFamily="34" charset="0"/>
              </a:endParaRPr>
            </a:p>
          </p:txBody>
        </p:sp>
      </p:grpSp>
      <p:sp>
        <p:nvSpPr>
          <p:cNvPr id="143362" name="Text Box 2">
            <a:extLst>
              <a:ext uri="{FF2B5EF4-FFF2-40B4-BE49-F238E27FC236}">
                <a16:creationId xmlns:a16="http://schemas.microsoft.com/office/drawing/2014/main" id="{3B98B364-916E-4F52-BBAF-41616A5816D5}"/>
              </a:ext>
            </a:extLst>
          </p:cNvPr>
          <p:cNvSpPr txBox="1">
            <a:spLocks noChangeArrowheads="1"/>
          </p:cNvSpPr>
          <p:nvPr/>
        </p:nvSpPr>
        <p:spPr bwMode="auto">
          <a:xfrm>
            <a:off x="1288608" y="46300"/>
            <a:ext cx="6481763"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eaLnBrk="1" hangingPunct="1">
              <a:defRPr sz="4000" b="1">
                <a:ea typeface="微软雅黑" panose="020B0503020204020204" pitchFamily="34" charset="-122"/>
                <a:cs typeface="+mj-cs"/>
              </a:defRPr>
            </a:lvl1pPr>
            <a:lvl2pPr>
              <a:defRPr sz="4000" b="1">
                <a:latin typeface="微软雅黑" panose="020B0503020204020204" pitchFamily="34" charset="-122"/>
                <a:ea typeface="微软雅黑" panose="020B0503020204020204" pitchFamily="34" charset="-122"/>
              </a:defRPr>
            </a:lvl2pPr>
            <a:lvl3pPr>
              <a:defRPr sz="4000" b="1">
                <a:latin typeface="微软雅黑" panose="020B0503020204020204" pitchFamily="34" charset="-122"/>
                <a:ea typeface="微软雅黑" panose="020B0503020204020204" pitchFamily="34" charset="-122"/>
              </a:defRPr>
            </a:lvl3pPr>
            <a:lvl4pPr>
              <a:defRPr sz="4000" b="1">
                <a:latin typeface="微软雅黑" panose="020B0503020204020204" pitchFamily="34" charset="-122"/>
                <a:ea typeface="微软雅黑" panose="020B0503020204020204" pitchFamily="34" charset="-122"/>
              </a:defRPr>
            </a:lvl4pPr>
            <a:lvl5pPr>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defRPr>
            </a:lvl6pPr>
            <a:lvl7pPr marL="914400" fontAlgn="base">
              <a:spcBef>
                <a:spcPct val="0"/>
              </a:spcBef>
              <a:spcAft>
                <a:spcPct val="0"/>
              </a:spcAft>
              <a:defRPr sz="3200">
                <a:solidFill>
                  <a:schemeClr val="bg1"/>
                </a:solidFill>
              </a:defRPr>
            </a:lvl7pPr>
            <a:lvl8pPr marL="1371600" fontAlgn="base">
              <a:spcBef>
                <a:spcPct val="0"/>
              </a:spcBef>
              <a:spcAft>
                <a:spcPct val="0"/>
              </a:spcAft>
              <a:defRPr sz="3200">
                <a:solidFill>
                  <a:schemeClr val="bg1"/>
                </a:solidFill>
              </a:defRPr>
            </a:lvl8pPr>
            <a:lvl9pPr marL="1828800" fontAlgn="base">
              <a:spcBef>
                <a:spcPct val="0"/>
              </a:spcBef>
              <a:spcAft>
                <a:spcPct val="0"/>
              </a:spcAft>
              <a:defRPr sz="3200">
                <a:solidFill>
                  <a:schemeClr val="bg1"/>
                </a:solidFill>
              </a:defRPr>
            </a:lvl9pPr>
          </a:lstStyle>
          <a:p>
            <a:r>
              <a:rPr lang="zh-CN" altLang="en-US" dirty="0"/>
              <a:t>参与</a:t>
            </a:r>
            <a:r>
              <a:rPr lang="en-US" altLang="zh-CN" dirty="0"/>
              <a:t>DNA</a:t>
            </a:r>
            <a:r>
              <a:rPr lang="zh-CN" altLang="en-US" dirty="0"/>
              <a:t>复制的物质</a:t>
            </a:r>
            <a:r>
              <a:rPr lang="en-US" altLang="zh-CN" dirty="0"/>
              <a:t>:</a:t>
            </a:r>
          </a:p>
        </p:txBody>
      </p:sp>
      <p:sp>
        <p:nvSpPr>
          <p:cNvPr id="143363" name="Rectangle 3">
            <a:extLst>
              <a:ext uri="{FF2B5EF4-FFF2-40B4-BE49-F238E27FC236}">
                <a16:creationId xmlns:a16="http://schemas.microsoft.com/office/drawing/2014/main" id="{6703E3B5-B6A8-42CA-B897-135DE72F9246}"/>
              </a:ext>
            </a:extLst>
          </p:cNvPr>
          <p:cNvSpPr>
            <a:spLocks noChangeArrowheads="1"/>
          </p:cNvSpPr>
          <p:nvPr/>
        </p:nvSpPr>
        <p:spPr bwMode="auto">
          <a:xfrm>
            <a:off x="810578" y="1017586"/>
            <a:ext cx="10444162" cy="453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20000"/>
              </a:spcBef>
              <a:buClr>
                <a:schemeClr val="tx2"/>
              </a:buClr>
              <a:buFont typeface="Wingdings" panose="05000000000000000000" pitchFamily="2" charset="2"/>
              <a:buChar char="v"/>
            </a:pP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模板</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(template): </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解开成单链的</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母链；</a:t>
            </a:r>
          </a:p>
          <a:p>
            <a:pPr marL="342900" indent="-342900" eaLnBrk="1" hangingPunct="1">
              <a:lnSpc>
                <a:spcPct val="150000"/>
              </a:lnSpc>
              <a:spcBef>
                <a:spcPct val="20000"/>
              </a:spcBef>
              <a:buClr>
                <a:schemeClr val="tx2"/>
              </a:buClr>
              <a:buFont typeface="Wingdings" panose="05000000000000000000" pitchFamily="2" charset="2"/>
              <a:buChar char="v"/>
            </a:pP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引物</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(primer):  RNA</a:t>
            </a: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引物，</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提供</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sym typeface="Symbol" pitchFamily="18" charset="2"/>
              </a:rPr>
              <a:t></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-OH</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末端使</a:t>
            </a:r>
            <a:r>
              <a:rPr lang="en-US" altLang="zh-CN" sz="2400" b="1" dirty="0" err="1">
                <a:latin typeface="Times New Roman" panose="02020603050405020304" pitchFamily="18" charset="0"/>
                <a:ea typeface="微软雅黑" panose="020B0503020204020204" pitchFamily="34" charset="-122"/>
                <a:cs typeface="Times New Roman" panose="02020603050405020304" pitchFamily="18" charset="0"/>
              </a:rPr>
              <a:t>dNTP</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可以依次聚合；</a:t>
            </a:r>
          </a:p>
          <a:p>
            <a:pPr marL="342900" indent="-342900" eaLnBrk="1" hangingPunct="1">
              <a:lnSpc>
                <a:spcPct val="150000"/>
              </a:lnSpc>
              <a:spcBef>
                <a:spcPct val="20000"/>
              </a:spcBef>
              <a:buClr>
                <a:schemeClr val="tx2"/>
              </a:buClr>
              <a:buFont typeface="Wingdings" panose="05000000000000000000" pitchFamily="2" charset="2"/>
              <a:buChar char="v"/>
            </a:pP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底物</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substrate</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en-US" sz="2400" b="1"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400" b="1" dirty="0" err="1">
                <a:latin typeface="Times New Roman" panose="02020603050405020304" pitchFamily="18" charset="0"/>
                <a:ea typeface="微软雅黑" panose="020B0503020204020204" pitchFamily="34" charset="-122"/>
                <a:cs typeface="Times New Roman" panose="02020603050405020304" pitchFamily="18" charset="0"/>
              </a:rPr>
              <a:t>ATP</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b="1" dirty="0" err="1">
                <a:latin typeface="Times New Roman" panose="02020603050405020304" pitchFamily="18" charset="0"/>
                <a:ea typeface="微软雅黑" panose="020B0503020204020204" pitchFamily="34" charset="-122"/>
                <a:cs typeface="Times New Roman" panose="02020603050405020304" pitchFamily="18" charset="0"/>
              </a:rPr>
              <a:t>dGTP</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b="1" dirty="0" err="1">
                <a:latin typeface="Times New Roman" panose="02020603050405020304" pitchFamily="18" charset="0"/>
                <a:ea typeface="微软雅黑" panose="020B0503020204020204" pitchFamily="34" charset="-122"/>
                <a:cs typeface="Times New Roman" panose="02020603050405020304" pitchFamily="18" charset="0"/>
              </a:rPr>
              <a:t>dCTP</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 dTTP</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a:t>
            </a:r>
          </a:p>
          <a:p>
            <a:pPr marL="342900" indent="-342900" eaLnBrk="1" hangingPunct="1">
              <a:lnSpc>
                <a:spcPct val="150000"/>
              </a:lnSpc>
              <a:spcBef>
                <a:spcPct val="20000"/>
              </a:spcBef>
              <a:buClr>
                <a:schemeClr val="tx2"/>
              </a:buClr>
              <a:buFont typeface="Wingdings" panose="05000000000000000000" pitchFamily="2" charset="2"/>
              <a:buChar char="v"/>
            </a:pP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聚合酶</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(polymerase): </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依赖</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聚合酶，简写为 </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DNA-pol</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a:t>
            </a:r>
          </a:p>
          <a:p>
            <a:pPr marL="342900" indent="-342900" eaLnBrk="1" hangingPunct="1">
              <a:lnSpc>
                <a:spcPct val="150000"/>
              </a:lnSpc>
              <a:spcBef>
                <a:spcPct val="20000"/>
              </a:spcBef>
              <a:buClr>
                <a:schemeClr val="tx2"/>
              </a:buClr>
              <a:buFont typeface="Wingdings" panose="05000000000000000000" pitchFamily="2" charset="2"/>
              <a:buChar char="v"/>
            </a:pP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其他的酶和蛋白质因子</a:t>
            </a:r>
            <a:endPar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矩形 2">
            <a:extLst>
              <a:ext uri="{FF2B5EF4-FFF2-40B4-BE49-F238E27FC236}">
                <a16:creationId xmlns:a16="http://schemas.microsoft.com/office/drawing/2014/main" id="{56C295C0-01A3-4E19-8C24-E6D8754CA931}"/>
              </a:ext>
            </a:extLst>
          </p:cNvPr>
          <p:cNvSpPr/>
          <p:nvPr/>
        </p:nvSpPr>
        <p:spPr>
          <a:xfrm>
            <a:off x="969392" y="5892581"/>
            <a:ext cx="3622674" cy="646331"/>
          </a:xfrm>
          <a:prstGeom prst="rect">
            <a:avLst/>
          </a:prstGeom>
        </p:spPr>
        <p:txBody>
          <a:bodyPr wrap="square">
            <a:spAutoFit/>
          </a:bodyPr>
          <a:lstStyle/>
          <a:p>
            <a:pPr algn="ctr">
              <a:defRPr/>
            </a:pPr>
            <a:r>
              <a:rPr lang="en-US" altLang="zh-CN" b="1" dirty="0">
                <a:latin typeface="Times New Roman" pitchFamily="18" charset="0"/>
                <a:cs typeface="Times New Roman" pitchFamily="18" charset="0"/>
              </a:rPr>
              <a:t>dNTP:</a:t>
            </a:r>
            <a:r>
              <a:rPr lang="zh-CN" altLang="en-US" b="1" dirty="0">
                <a:latin typeface="Times New Roman" pitchFamily="18" charset="0"/>
                <a:cs typeface="Times New Roman" pitchFamily="18" charset="0"/>
              </a:rPr>
              <a:t>三磷酸脱氧核糖核苷</a:t>
            </a:r>
            <a:endParaRPr lang="en-US" altLang="zh-CN" b="1" dirty="0">
              <a:latin typeface="Times New Roman" pitchFamily="18" charset="0"/>
              <a:cs typeface="Times New Roman" pitchFamily="18" charset="0"/>
            </a:endParaRPr>
          </a:p>
          <a:p>
            <a:pPr algn="ctr">
              <a:defRPr/>
            </a:pPr>
            <a:r>
              <a:rPr lang="en-US" altLang="zh-CN" b="1" dirty="0">
                <a:latin typeface="Times New Roman" pitchFamily="18" charset="0"/>
                <a:cs typeface="Times New Roman" pitchFamily="18" charset="0"/>
              </a:rPr>
              <a:t>deoxy-</a:t>
            </a:r>
            <a:r>
              <a:rPr lang="en-US" altLang="zh-CN" b="1" dirty="0" err="1">
                <a:latin typeface="Times New Roman" pitchFamily="18" charset="0"/>
                <a:cs typeface="Times New Roman" pitchFamily="18" charset="0"/>
              </a:rPr>
              <a:t>ribonucleoside</a:t>
            </a:r>
            <a:r>
              <a:rPr lang="en-US" altLang="zh-CN" b="1" dirty="0">
                <a:latin typeface="Times New Roman" pitchFamily="18" charset="0"/>
                <a:cs typeface="Times New Roman" pitchFamily="18" charset="0"/>
              </a:rPr>
              <a:t> triphosphate</a:t>
            </a:r>
            <a:endParaRPr lang="zh-CN" altLang="en-US" b="1" dirty="0">
              <a:latin typeface="Times New Roman" pitchFamily="18" charset="0"/>
              <a:cs typeface="Times New Roman" pitchFamily="18" charset="0"/>
            </a:endParaRPr>
          </a:p>
        </p:txBody>
      </p:sp>
      <p:pic>
        <p:nvPicPr>
          <p:cNvPr id="5" name="图片 4">
            <a:extLst>
              <a:ext uri="{FF2B5EF4-FFF2-40B4-BE49-F238E27FC236}">
                <a16:creationId xmlns:a16="http://schemas.microsoft.com/office/drawing/2014/main" id="{5C365910-DB9B-4C55-A8DA-BE651FA64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231" y="4268789"/>
            <a:ext cx="4454487" cy="1571625"/>
          </a:xfrm>
          <a:prstGeom prst="rect">
            <a:avLst/>
          </a:prstGeom>
        </p:spPr>
      </p:pic>
      <p:sp>
        <p:nvSpPr>
          <p:cNvPr id="10" name="圆角矩形标注 5">
            <a:extLst>
              <a:ext uri="{FF2B5EF4-FFF2-40B4-BE49-F238E27FC236}">
                <a16:creationId xmlns:a16="http://schemas.microsoft.com/office/drawing/2014/main" id="{CD83D47E-1F48-4DEE-8435-DC378CA7B676}"/>
              </a:ext>
            </a:extLst>
          </p:cNvPr>
          <p:cNvSpPr/>
          <p:nvPr/>
        </p:nvSpPr>
        <p:spPr bwMode="auto">
          <a:xfrm>
            <a:off x="8586946" y="3443290"/>
            <a:ext cx="3384000" cy="900000"/>
          </a:xfrm>
          <a:prstGeom prst="wedgeRoundRectCallout">
            <a:avLst>
              <a:gd name="adj1" fmla="val -68034"/>
              <a:gd name="adj2" fmla="val 101864"/>
              <a:gd name="adj3" fmla="val 16667"/>
            </a:avLst>
          </a:prstGeom>
          <a:solidFill>
            <a:srgbClr val="92D05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lstStyle/>
          <a:p>
            <a:pPr>
              <a:defRPr/>
            </a:pPr>
            <a:r>
              <a:rPr lang="en-US" altLang="zh-CN" sz="2000" b="1" dirty="0" err="1">
                <a:solidFill>
                  <a:schemeClr val="tx1"/>
                </a:solidFill>
                <a:latin typeface="Times New Roman" pitchFamily="18" charset="0"/>
                <a:ea typeface="HY견고딕" pitchFamily="18" charset="-127"/>
                <a:cs typeface="Times New Roman" pitchFamily="18" charset="0"/>
              </a:rPr>
              <a:t>rNTP</a:t>
            </a:r>
            <a:r>
              <a:rPr lang="en-US" altLang="zh-CN" sz="2000" b="1" dirty="0">
                <a:solidFill>
                  <a:schemeClr val="tx1"/>
                </a:solidFill>
                <a:latin typeface="Times New Roman" pitchFamily="18" charset="0"/>
                <a:ea typeface="HY견고딕" pitchFamily="18" charset="-127"/>
                <a:cs typeface="Times New Roman" pitchFamily="18" charset="0"/>
              </a:rPr>
              <a:t>/NTP:</a:t>
            </a:r>
            <a:r>
              <a:rPr lang="zh-CN" altLang="en-US" sz="2000" b="1" dirty="0">
                <a:solidFill>
                  <a:schemeClr val="tx1"/>
                </a:solidFill>
                <a:latin typeface="Times New Roman" pitchFamily="18" charset="0"/>
                <a:cs typeface="Times New Roman" pitchFamily="18" charset="0"/>
              </a:rPr>
              <a:t>三磷酸核糖核苷</a:t>
            </a:r>
            <a:r>
              <a:rPr lang="en-US" sz="2000" b="1" dirty="0" err="1">
                <a:solidFill>
                  <a:schemeClr val="tx1"/>
                </a:solidFill>
                <a:latin typeface="Times New Roman" pitchFamily="18" charset="0"/>
                <a:cs typeface="Times New Roman" pitchFamily="18" charset="0"/>
              </a:rPr>
              <a:t>ribonucleoside</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triphosphate</a:t>
            </a:r>
            <a:endParaRPr lang="zh-CN" altLang="en-US" sz="2000" b="1" dirty="0">
              <a:solidFill>
                <a:schemeClr val="tx1"/>
              </a:solidFill>
              <a:latin typeface="Times New Roman" pitchFamily="18" charset="0"/>
              <a:cs typeface="Times New Roman" pitchFamily="18" charset="0"/>
            </a:endParaRPr>
          </a:p>
          <a:p>
            <a:pPr>
              <a:defRPr/>
            </a:pPr>
            <a:endParaRPr lang="zh-CN" altLang="en-US" sz="2000" b="1" dirty="0">
              <a:solidFill>
                <a:schemeClr val="tx1"/>
              </a:solidFill>
              <a:latin typeface="Times New Roman" pitchFamily="18" charset="0"/>
              <a:ea typeface="HY견고딕" pitchFamily="18" charset="-127"/>
              <a:cs typeface="Times New Roman" pitchFamily="18" charset="0"/>
            </a:endParaRPr>
          </a:p>
        </p:txBody>
      </p:sp>
      <p:sp>
        <p:nvSpPr>
          <p:cNvPr id="11" name="圆角矩形标注 6">
            <a:extLst>
              <a:ext uri="{FF2B5EF4-FFF2-40B4-BE49-F238E27FC236}">
                <a16:creationId xmlns:a16="http://schemas.microsoft.com/office/drawing/2014/main" id="{95DC610C-D347-4291-ACB0-26FC9060C8DD}"/>
              </a:ext>
            </a:extLst>
          </p:cNvPr>
          <p:cNvSpPr/>
          <p:nvPr/>
        </p:nvSpPr>
        <p:spPr bwMode="auto">
          <a:xfrm>
            <a:off x="7770371" y="351782"/>
            <a:ext cx="4140000" cy="900000"/>
          </a:xfrm>
          <a:prstGeom prst="wedgeRoundRectCallout">
            <a:avLst>
              <a:gd name="adj1" fmla="val -48448"/>
              <a:gd name="adj2" fmla="val 107362"/>
              <a:gd name="adj3" fmla="val 16667"/>
            </a:avLst>
          </a:prstGeom>
          <a:solidFill>
            <a:srgbClr val="92D05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lstStyle/>
          <a:p>
            <a:pPr>
              <a:defRPr/>
            </a:pPr>
            <a:r>
              <a:rPr lang="en-US" altLang="zh-CN" sz="2000" b="1" dirty="0" err="1">
                <a:solidFill>
                  <a:schemeClr val="tx1"/>
                </a:solidFill>
                <a:latin typeface="Times New Roman" pitchFamily="18" charset="0"/>
                <a:cs typeface="Times New Roman" pitchFamily="18" charset="0"/>
              </a:rPr>
              <a:t>dNTP</a:t>
            </a:r>
            <a:r>
              <a:rPr lang="en-US" altLang="zh-CN" sz="2000" b="1" dirty="0">
                <a:solidFill>
                  <a:schemeClr val="tx1"/>
                </a:solidFill>
                <a:latin typeface="Times New Roman" pitchFamily="18" charset="0"/>
                <a:cs typeface="Times New Roman" pitchFamily="18" charset="0"/>
              </a:rPr>
              <a:t>:</a:t>
            </a:r>
            <a:r>
              <a:rPr lang="zh-CN" altLang="en-US" sz="2000" b="1" dirty="0">
                <a:solidFill>
                  <a:schemeClr val="tx1"/>
                </a:solidFill>
                <a:latin typeface="Times New Roman" pitchFamily="18" charset="0"/>
                <a:cs typeface="Times New Roman" pitchFamily="18" charset="0"/>
              </a:rPr>
              <a:t>三磷酸脱氧核糖核苷</a:t>
            </a:r>
            <a:endParaRPr lang="en-US" altLang="zh-CN" sz="2000" b="1" dirty="0">
              <a:solidFill>
                <a:schemeClr val="tx1"/>
              </a:solidFill>
              <a:latin typeface="Times New Roman" pitchFamily="18" charset="0"/>
              <a:cs typeface="Times New Roman" pitchFamily="18" charset="0"/>
            </a:endParaRPr>
          </a:p>
          <a:p>
            <a:pPr>
              <a:defRPr/>
            </a:pPr>
            <a:r>
              <a:rPr lang="en-US" sz="2000" b="1" dirty="0" err="1">
                <a:solidFill>
                  <a:schemeClr val="tx1"/>
                </a:solidFill>
                <a:latin typeface="Times New Roman" pitchFamily="18" charset="0"/>
                <a:cs typeface="Times New Roman" pitchFamily="18" charset="0"/>
              </a:rPr>
              <a:t>deoxy</a:t>
            </a:r>
            <a:r>
              <a:rPr lang="en-US" sz="2000" b="1" dirty="0">
                <a:solidFill>
                  <a:schemeClr val="tx1"/>
                </a:solidFill>
                <a:latin typeface="Times New Roman" pitchFamily="18" charset="0"/>
                <a:cs typeface="Times New Roman" pitchFamily="18" charset="0"/>
              </a:rPr>
              <a:t>-</a:t>
            </a:r>
            <a:r>
              <a:rPr lang="en-US" sz="2000" b="1" dirty="0" err="1">
                <a:solidFill>
                  <a:schemeClr val="tx1"/>
                </a:solidFill>
                <a:latin typeface="Times New Roman" pitchFamily="18" charset="0"/>
                <a:cs typeface="Times New Roman" pitchFamily="18" charset="0"/>
              </a:rPr>
              <a:t>ribonucleoside</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triphosphate</a:t>
            </a:r>
            <a:endParaRPr lang="zh-CN" altLang="en-US" sz="2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2701543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1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3363">
                                            <p:txEl>
                                              <p:pRg st="1" end="1"/>
                                            </p:txEl>
                                          </p:spTgt>
                                        </p:tgtEl>
                                        <p:attrNameLst>
                                          <p:attrName>style.visibility</p:attrName>
                                        </p:attrNameLst>
                                      </p:cBhvr>
                                      <p:to>
                                        <p:strVal val="visible"/>
                                      </p:to>
                                    </p:set>
                                  </p:childTnLst>
                                </p:cTn>
                              </p:par>
                            </p:childTnLst>
                          </p:cTn>
                        </p:par>
                        <p:par>
                          <p:cTn id="13" fill="hold">
                            <p:stCondLst>
                              <p:cond delay="0"/>
                            </p:stCondLst>
                            <p:childTnLst>
                              <p:par>
                                <p:cTn id="14" presetID="53"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363">
                                            <p:txEl>
                                              <p:pRg st="2" end="2"/>
                                            </p:txEl>
                                          </p:spTgt>
                                        </p:tgtEl>
                                        <p:attrNameLst>
                                          <p:attrName>style.visibility</p:attrName>
                                        </p:attrNameLst>
                                      </p:cBhvr>
                                      <p:to>
                                        <p:strVal val="visible"/>
                                      </p:to>
                                    </p:set>
                                  </p:childTnLst>
                                </p:cTn>
                              </p:par>
                              <p:par>
                                <p:cTn id="23" presetID="53"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par>
                                <p:cTn id="28" presetID="1"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3363">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33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6" name="Text Box 46">
            <a:extLst>
              <a:ext uri="{FF2B5EF4-FFF2-40B4-BE49-F238E27FC236}">
                <a16:creationId xmlns:a16="http://schemas.microsoft.com/office/drawing/2014/main" id="{2A36F580-F5B8-4586-9D67-36769AC56F69}"/>
              </a:ext>
            </a:extLst>
          </p:cNvPr>
          <p:cNvSpPr txBox="1">
            <a:spLocks noChangeArrowheads="1"/>
          </p:cNvSpPr>
          <p:nvPr/>
        </p:nvSpPr>
        <p:spPr bwMode="auto">
          <a:xfrm>
            <a:off x="1215360" y="11178"/>
            <a:ext cx="766448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eaLnBrk="1" hangingPunct="1">
              <a:defRPr sz="4000" b="1">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3600" dirty="0"/>
              <a:t> </a:t>
            </a:r>
            <a:r>
              <a:rPr lang="zh-CN" altLang="en-US" sz="3600" dirty="0"/>
              <a:t>滞后链上不连续性片段的连接：</a:t>
            </a:r>
          </a:p>
        </p:txBody>
      </p:sp>
      <p:pic>
        <p:nvPicPr>
          <p:cNvPr id="7" name="图片 6">
            <a:extLst>
              <a:ext uri="{FF2B5EF4-FFF2-40B4-BE49-F238E27FC236}">
                <a16:creationId xmlns:a16="http://schemas.microsoft.com/office/drawing/2014/main" id="{8D5FCBC5-D3F4-4E4A-9036-7CDF8E14E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3209" y="799066"/>
            <a:ext cx="7547502" cy="6047756"/>
          </a:xfrm>
          <a:prstGeom prst="rect">
            <a:avLst/>
          </a:prstGeom>
        </p:spPr>
      </p:pic>
      <p:sp>
        <p:nvSpPr>
          <p:cNvPr id="2" name="矩形 1">
            <a:extLst>
              <a:ext uri="{FF2B5EF4-FFF2-40B4-BE49-F238E27FC236}">
                <a16:creationId xmlns:a16="http://schemas.microsoft.com/office/drawing/2014/main" id="{ECEA03B3-499A-4938-9B43-0C244DEAA145}"/>
              </a:ext>
            </a:extLst>
          </p:cNvPr>
          <p:cNvSpPr/>
          <p:nvPr/>
        </p:nvSpPr>
        <p:spPr>
          <a:xfrm>
            <a:off x="7787390" y="1581462"/>
            <a:ext cx="1821305" cy="689547"/>
          </a:xfrm>
          <a:prstGeom prst="rect">
            <a:avLst/>
          </a:prstGeom>
          <a:noFill/>
          <a:ln>
            <a:solidFill>
              <a:srgbClr val="51237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rgbClr val="512373"/>
                </a:solidFill>
                <a:latin typeface="Times New Roman" panose="02020603050405020304" pitchFamily="18" charset="0"/>
                <a:ea typeface="华文楷体" panose="02010600040101010101" pitchFamily="2" charset="-122"/>
                <a:cs typeface="Times New Roman" panose="02020603050405020304" pitchFamily="18" charset="0"/>
              </a:rPr>
              <a:t>DNA –pol Ⅰ</a:t>
            </a:r>
          </a:p>
          <a:p>
            <a:pPr algn="ctr"/>
            <a:r>
              <a:rPr lang="zh-CN" altLang="en-US" sz="2000" b="1" dirty="0">
                <a:solidFill>
                  <a:srgbClr val="512373"/>
                </a:solidFill>
                <a:latin typeface="Times New Roman" panose="02020603050405020304" pitchFamily="18" charset="0"/>
                <a:ea typeface="华文楷体" panose="02010600040101010101" pitchFamily="2" charset="-122"/>
                <a:cs typeface="Times New Roman" panose="02020603050405020304" pitchFamily="18" charset="0"/>
              </a:rPr>
              <a:t>（原核生物）</a:t>
            </a:r>
          </a:p>
        </p:txBody>
      </p:sp>
    </p:spTree>
    <p:extLst>
      <p:ext uri="{BB962C8B-B14F-4D97-AF65-F5344CB8AC3E}">
        <p14:creationId xmlns:p14="http://schemas.microsoft.com/office/powerpoint/2010/main" val="291740834"/>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a:extLst>
              <a:ext uri="{FF2B5EF4-FFF2-40B4-BE49-F238E27FC236}">
                <a16:creationId xmlns:a16="http://schemas.microsoft.com/office/drawing/2014/main" id="{24FD41A2-6B35-41EA-8C8E-820E23109CB8}"/>
              </a:ext>
            </a:extLst>
          </p:cNvPr>
          <p:cNvSpPr txBox="1">
            <a:spLocks noChangeArrowheads="1"/>
          </p:cNvSpPr>
          <p:nvPr/>
        </p:nvSpPr>
        <p:spPr bwMode="auto">
          <a:xfrm>
            <a:off x="1376509" y="0"/>
            <a:ext cx="8640960" cy="8095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eaLnBrk="1" hangingPunct="1">
              <a:defRPr sz="3600" b="1">
                <a:latin typeface="微软雅黑" panose="020B0503020204020204" pitchFamily="34" charset="-122"/>
                <a:ea typeface="微软雅黑" panose="020B0503020204020204" pitchFamily="34" charset="-122"/>
                <a:cs typeface="+mj-cs"/>
              </a:defRPr>
            </a:lvl1pPr>
          </a:lstStyle>
          <a:p>
            <a:r>
              <a:rPr lang="en-US" altLang="zh-CN" dirty="0">
                <a:latin typeface="Times New Roman" panose="02020603050405020304" pitchFamily="18" charset="0"/>
                <a:cs typeface="Times New Roman" panose="02020603050405020304" pitchFamily="18" charset="0"/>
              </a:rPr>
              <a:t>DNA</a:t>
            </a:r>
            <a:r>
              <a:rPr lang="zh-CN" altLang="en-US" dirty="0">
                <a:latin typeface="Times New Roman" panose="02020603050405020304" pitchFamily="18" charset="0"/>
                <a:cs typeface="Times New Roman" panose="02020603050405020304" pitchFamily="18" charset="0"/>
              </a:rPr>
              <a:t>连接酶连接</a:t>
            </a:r>
            <a:r>
              <a:rPr lang="en-US" altLang="zh-CN" dirty="0">
                <a:latin typeface="Times New Roman" panose="02020603050405020304" pitchFamily="18" charset="0"/>
                <a:cs typeface="Times New Roman" panose="02020603050405020304" pitchFamily="18" charset="0"/>
              </a:rPr>
              <a:t>DNA</a:t>
            </a:r>
            <a:r>
              <a:rPr lang="zh-CN" altLang="en-US" dirty="0">
                <a:latin typeface="Times New Roman" panose="02020603050405020304" pitchFamily="18" charset="0"/>
                <a:cs typeface="Times New Roman" panose="02020603050405020304" pitchFamily="18" charset="0"/>
              </a:rPr>
              <a:t>双链中的单链缺口</a:t>
            </a:r>
          </a:p>
        </p:txBody>
      </p:sp>
      <p:sp>
        <p:nvSpPr>
          <p:cNvPr id="122883" name="Text Box 3">
            <a:extLst>
              <a:ext uri="{FF2B5EF4-FFF2-40B4-BE49-F238E27FC236}">
                <a16:creationId xmlns:a16="http://schemas.microsoft.com/office/drawing/2014/main" id="{FED27553-5F70-499F-8F7B-16EFC7DCD53D}"/>
              </a:ext>
            </a:extLst>
          </p:cNvPr>
          <p:cNvSpPr txBox="1">
            <a:spLocks noChangeArrowheads="1"/>
          </p:cNvSpPr>
          <p:nvPr/>
        </p:nvSpPr>
        <p:spPr bwMode="auto">
          <a:xfrm>
            <a:off x="957853" y="1046588"/>
            <a:ext cx="10463834" cy="1384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8128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eaLnBrk="1" hangingPunct="1">
              <a:lnSpc>
                <a:spcPct val="160000"/>
              </a:lnSpc>
              <a:spcBef>
                <a:spcPct val="50000"/>
              </a:spcBef>
              <a:buClrTx/>
              <a:buFontTx/>
              <a:buNone/>
            </a:pP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连接</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链</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-OH</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末端和相邻</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链</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-P</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末端，使二者生成磷酸二酯键，从而把两段相邻的</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链连接成一条完整的链。</a:t>
            </a:r>
          </a:p>
        </p:txBody>
      </p:sp>
      <p:sp>
        <p:nvSpPr>
          <p:cNvPr id="5" name="Text Box 2">
            <a:extLst>
              <a:ext uri="{FF2B5EF4-FFF2-40B4-BE49-F238E27FC236}">
                <a16:creationId xmlns:a16="http://schemas.microsoft.com/office/drawing/2014/main" id="{878FF513-518E-4450-A4B9-F4409E548763}"/>
              </a:ext>
            </a:extLst>
          </p:cNvPr>
          <p:cNvSpPr txBox="1">
            <a:spLocks noChangeArrowheads="1"/>
          </p:cNvSpPr>
          <p:nvPr/>
        </p:nvSpPr>
        <p:spPr bwMode="auto">
          <a:xfrm>
            <a:off x="1871864" y="3623641"/>
            <a:ext cx="9480550" cy="191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eaLnBrk="1" hangingPunct="1">
              <a:lnSpc>
                <a:spcPct val="110000"/>
              </a:lnSpc>
              <a:spcBef>
                <a:spcPct val="50000"/>
              </a:spcBef>
              <a:buClrTx/>
              <a:buFont typeface="Arial" panose="020B0604020202020204" pitchFamily="34" charset="0"/>
              <a:buChar char="•"/>
            </a:pP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连接酶在复制中起最后接合缺口的作用</a:t>
            </a:r>
          </a:p>
          <a:p>
            <a:pPr algn="just" eaLnBrk="1" hangingPunct="1">
              <a:lnSpc>
                <a:spcPct val="110000"/>
              </a:lnSpc>
              <a:spcBef>
                <a:spcPct val="50000"/>
              </a:spcBef>
              <a:buClrTx/>
              <a:buFont typeface="Arial" panose="020B0604020202020204" pitchFamily="34" charset="0"/>
              <a:buChar char="•"/>
            </a:pP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在</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修复、重组及剪接中也起缝合缺口作用</a:t>
            </a:r>
          </a:p>
          <a:p>
            <a:pPr algn="just" eaLnBrk="1" hangingPunct="1">
              <a:lnSpc>
                <a:spcPct val="110000"/>
              </a:lnSpc>
              <a:spcBef>
                <a:spcPct val="50000"/>
              </a:spcBef>
              <a:buClrTx/>
              <a:buFont typeface="Arial" panose="020B0604020202020204" pitchFamily="34" charset="0"/>
              <a:buChar char="•"/>
            </a:pP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也是基因工程的重要工具酶之一</a:t>
            </a:r>
          </a:p>
        </p:txBody>
      </p:sp>
      <p:sp>
        <p:nvSpPr>
          <p:cNvPr id="6" name="Rectangle 3">
            <a:extLst>
              <a:ext uri="{FF2B5EF4-FFF2-40B4-BE49-F238E27FC236}">
                <a16:creationId xmlns:a16="http://schemas.microsoft.com/office/drawing/2014/main" id="{446AFE88-3A48-4323-8AFD-C364B9CCED98}"/>
              </a:ext>
            </a:extLst>
          </p:cNvPr>
          <p:cNvSpPr>
            <a:spLocks noChangeArrowheads="1"/>
          </p:cNvSpPr>
          <p:nvPr/>
        </p:nvSpPr>
        <p:spPr bwMode="auto">
          <a:xfrm>
            <a:off x="1306986" y="2819937"/>
            <a:ext cx="2159000" cy="584775"/>
          </a:xfrm>
          <a:prstGeom prst="rect">
            <a:avLst/>
          </a:prstGeom>
          <a:noFill/>
          <a:ln w="9525" algn="ctr">
            <a:noFill/>
            <a:miter lim="800000"/>
            <a:headEnd/>
            <a:tailEnd/>
          </a:ln>
        </p:spPr>
        <p:txBody>
          <a:bodyPr>
            <a:spAutoFit/>
          </a:bodyPr>
          <a:lstStyle/>
          <a:p>
            <a:pPr marL="355600" indent="-355600">
              <a:spcBef>
                <a:spcPct val="50000"/>
              </a:spcBef>
              <a:buSzPct val="80000"/>
              <a:buFont typeface="Wingdings" pitchFamily="2" charset="2"/>
              <a:buChar char="Ø"/>
              <a:defRPr/>
            </a:pPr>
            <a:r>
              <a:rPr kumimoji="1" lang="zh-CN" altLang="en-US"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功能：</a:t>
            </a:r>
          </a:p>
        </p:txBody>
      </p:sp>
    </p:spTree>
    <p:extLst>
      <p:ext uri="{BB962C8B-B14F-4D97-AF65-F5344CB8AC3E}">
        <p14:creationId xmlns:p14="http://schemas.microsoft.com/office/powerpoint/2010/main" val="1683556843"/>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082" name="Group 2">
            <a:extLst>
              <a:ext uri="{FF2B5EF4-FFF2-40B4-BE49-F238E27FC236}">
                <a16:creationId xmlns:a16="http://schemas.microsoft.com/office/drawing/2014/main" id="{9B0FD1D1-36A7-42E7-9420-A3A212E38257}"/>
              </a:ext>
            </a:extLst>
          </p:cNvPr>
          <p:cNvGraphicFramePr>
            <a:graphicFrameLocks noGrp="1"/>
          </p:cNvGraphicFramePr>
          <p:nvPr/>
        </p:nvGraphicFramePr>
        <p:xfrm>
          <a:off x="1101067" y="2314055"/>
          <a:ext cx="9850582" cy="2709546"/>
        </p:xfrm>
        <a:graphic>
          <a:graphicData uri="http://schemas.openxmlformats.org/drawingml/2006/table">
            <a:tbl>
              <a:tblPr/>
              <a:tblGrid>
                <a:gridCol w="2170000">
                  <a:extLst>
                    <a:ext uri="{9D8B030D-6E8A-4147-A177-3AD203B41FA5}">
                      <a16:colId xmlns:a16="http://schemas.microsoft.com/office/drawing/2014/main" val="20000"/>
                    </a:ext>
                  </a:extLst>
                </a:gridCol>
                <a:gridCol w="2922781">
                  <a:extLst>
                    <a:ext uri="{9D8B030D-6E8A-4147-A177-3AD203B41FA5}">
                      <a16:colId xmlns:a16="http://schemas.microsoft.com/office/drawing/2014/main" val="20001"/>
                    </a:ext>
                  </a:extLst>
                </a:gridCol>
                <a:gridCol w="2002510">
                  <a:extLst>
                    <a:ext uri="{9D8B030D-6E8A-4147-A177-3AD203B41FA5}">
                      <a16:colId xmlns:a16="http://schemas.microsoft.com/office/drawing/2014/main" val="20002"/>
                    </a:ext>
                  </a:extLst>
                </a:gridCol>
                <a:gridCol w="2755291">
                  <a:extLst>
                    <a:ext uri="{9D8B030D-6E8A-4147-A177-3AD203B41FA5}">
                      <a16:colId xmlns:a16="http://schemas.microsoft.com/office/drawing/2014/main" val="20003"/>
                    </a:ext>
                  </a:extLst>
                </a:gridCol>
              </a:tblGrid>
              <a:tr h="68556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zh-CN" altLang="zh-CN" sz="2800" b="1" i="0" u="none" strike="noStrike" cap="none" normalizeH="0" baseline="0">
                        <a:ln>
                          <a:noFill/>
                        </a:ln>
                        <a:solidFill>
                          <a:schemeClr val="tx1"/>
                        </a:solidFill>
                        <a:effectLst>
                          <a:outerShdw blurRad="38100" dist="38100" dir="2700000" algn="tl">
                            <a:srgbClr val="000000"/>
                          </a:outerShdw>
                        </a:effectLst>
                        <a:latin typeface="Times New Roman" pitchFamily="18" charset="0"/>
                        <a:ea typeface="宋体" pitchFamily="2" charset="-122"/>
                      </a:endParaRPr>
                    </a:p>
                  </a:txBody>
                  <a:tcPr marT="45705" marB="45705" horzOverflow="overflow">
                    <a:lnL cap="flat">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chemeClr val="tx1"/>
                          </a:solidFill>
                          <a:effectLst/>
                          <a:latin typeface="Times New Roman" pitchFamily="18" charset="0"/>
                          <a:ea typeface="宋体" pitchFamily="2" charset="-122"/>
                        </a:rPr>
                        <a:t>提供核糖</a:t>
                      </a:r>
                      <a:r>
                        <a:rPr kumimoji="1" lang="en-US" altLang="zh-CN" sz="2800" b="1" i="0" u="none" strike="noStrike" cap="none" normalizeH="0" baseline="0" dirty="0">
                          <a:ln>
                            <a:noFill/>
                          </a:ln>
                          <a:solidFill>
                            <a:schemeClr val="tx1"/>
                          </a:solidFill>
                          <a:effectLst/>
                          <a:latin typeface="Times New Roman" pitchFamily="18" charset="0"/>
                          <a:ea typeface="宋体" pitchFamily="2" charset="-122"/>
                        </a:rPr>
                        <a:t>3</a:t>
                      </a:r>
                      <a:r>
                        <a:rPr kumimoji="1" lang="en-US" altLang="zh-CN" sz="2800" b="1" i="0" u="none" strike="noStrike" cap="none" normalizeH="0" baseline="0" dirty="0">
                          <a:ln>
                            <a:noFill/>
                          </a:ln>
                          <a:solidFill>
                            <a:schemeClr val="tx1"/>
                          </a:solidFill>
                          <a:effectLst/>
                          <a:latin typeface="Times New Roman" pitchFamily="18" charset="0"/>
                          <a:ea typeface="宋体" pitchFamily="2" charset="-122"/>
                          <a:sym typeface="Symbol" pitchFamily="18" charset="2"/>
                        </a:rPr>
                        <a:t></a:t>
                      </a:r>
                      <a:r>
                        <a:rPr kumimoji="1" lang="en-US" altLang="zh-CN" sz="2800" b="1" i="0" u="none" strike="noStrike" cap="none" normalizeH="0" baseline="0" dirty="0">
                          <a:ln>
                            <a:noFill/>
                          </a:ln>
                          <a:solidFill>
                            <a:schemeClr val="tx1"/>
                          </a:solidFill>
                          <a:effectLst/>
                          <a:latin typeface="Times New Roman" pitchFamily="18" charset="0"/>
                          <a:ea typeface="宋体" pitchFamily="2" charset="-122"/>
                        </a:rPr>
                        <a:t>-OH</a:t>
                      </a:r>
                    </a:p>
                  </a:txBody>
                  <a:tcPr marT="45705" marB="45705"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a:ln>
                            <a:noFill/>
                          </a:ln>
                          <a:solidFill>
                            <a:schemeClr val="tx1"/>
                          </a:solidFill>
                          <a:effectLst/>
                          <a:latin typeface="Times New Roman" pitchFamily="18" charset="0"/>
                          <a:ea typeface="宋体" pitchFamily="2" charset="-122"/>
                        </a:rPr>
                        <a:t>提供</a:t>
                      </a:r>
                      <a:r>
                        <a:rPr kumimoji="1" lang="en-US" altLang="zh-CN" sz="2800" b="1" i="0" u="none" strike="noStrike" cap="none" normalizeH="0" baseline="0">
                          <a:ln>
                            <a:noFill/>
                          </a:ln>
                          <a:solidFill>
                            <a:schemeClr val="tx1"/>
                          </a:solidFill>
                          <a:effectLst/>
                          <a:latin typeface="Times New Roman" pitchFamily="18" charset="0"/>
                          <a:ea typeface="宋体" pitchFamily="2" charset="-122"/>
                        </a:rPr>
                        <a:t>5</a:t>
                      </a:r>
                      <a:r>
                        <a:rPr kumimoji="1" lang="en-US" altLang="zh-CN" sz="2800" b="1" i="0" u="none" strike="noStrike" cap="none" normalizeH="0" baseline="0">
                          <a:ln>
                            <a:noFill/>
                          </a:ln>
                          <a:solidFill>
                            <a:schemeClr val="tx1"/>
                          </a:solidFill>
                          <a:effectLst/>
                          <a:latin typeface="Times New Roman" pitchFamily="18" charset="0"/>
                          <a:ea typeface="宋体" pitchFamily="2" charset="-122"/>
                          <a:sym typeface="Symbol" pitchFamily="18" charset="2"/>
                        </a:rPr>
                        <a:t></a:t>
                      </a:r>
                      <a:r>
                        <a:rPr kumimoji="1" lang="en-US" altLang="zh-CN" sz="2800" b="1" i="0" u="none" strike="noStrike" cap="none" normalizeH="0" baseline="0">
                          <a:ln>
                            <a:noFill/>
                          </a:ln>
                          <a:solidFill>
                            <a:schemeClr val="tx1"/>
                          </a:solidFill>
                          <a:effectLst/>
                          <a:latin typeface="Times New Roman" pitchFamily="18" charset="0"/>
                          <a:ea typeface="宋体" pitchFamily="2" charset="-122"/>
                        </a:rPr>
                        <a:t>-P</a:t>
                      </a:r>
                    </a:p>
                  </a:txBody>
                  <a:tcPr marT="45705" marB="45705"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a:ln>
                            <a:noFill/>
                          </a:ln>
                          <a:solidFill>
                            <a:schemeClr val="tx1"/>
                          </a:solidFill>
                          <a:effectLst/>
                          <a:latin typeface="Times New Roman" pitchFamily="18" charset="0"/>
                          <a:ea typeface="宋体" pitchFamily="2" charset="-122"/>
                        </a:rPr>
                        <a:t>结果</a:t>
                      </a:r>
                    </a:p>
                  </a:txBody>
                  <a:tcPr marT="45705" marB="45705" horzOverflow="overflow">
                    <a:lnL>
                      <a:noFill/>
                    </a:lnL>
                    <a:lnR cap="flat">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82293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en-US" altLang="zh-CN" sz="2800" b="1" i="0" u="none" strike="noStrike" cap="none" normalizeH="0" baseline="0">
                          <a:ln>
                            <a:noFill/>
                          </a:ln>
                          <a:solidFill>
                            <a:schemeClr val="tx1"/>
                          </a:solidFill>
                          <a:effectLst/>
                          <a:latin typeface="Times New Roman" pitchFamily="18" charset="0"/>
                          <a:ea typeface="宋体" pitchFamily="2" charset="-122"/>
                        </a:rPr>
                        <a:t>DNA</a:t>
                      </a:r>
                      <a:r>
                        <a:rPr kumimoji="1" lang="zh-CN" altLang="en-US" sz="2800" b="1" i="0" u="none" strike="noStrike" cap="none" normalizeH="0" baseline="0">
                          <a:ln>
                            <a:noFill/>
                          </a:ln>
                          <a:solidFill>
                            <a:schemeClr val="tx1"/>
                          </a:solidFill>
                          <a:effectLst/>
                          <a:latin typeface="Times New Roman" pitchFamily="18" charset="0"/>
                          <a:ea typeface="宋体" pitchFamily="2" charset="-122"/>
                        </a:rPr>
                        <a:t>聚合酶</a:t>
                      </a:r>
                    </a:p>
                  </a:txBody>
                  <a:tcPr marT="45705" marB="45705" horzOverflow="overflow">
                    <a:lnL cap="flat">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rgbClr val="002060"/>
                          </a:solidFill>
                          <a:effectLst/>
                          <a:latin typeface="Times New Roman" pitchFamily="18" charset="0"/>
                          <a:ea typeface="华文楷体" pitchFamily="2" charset="-122"/>
                        </a:rPr>
                        <a:t>引物或延长中的新链</a:t>
                      </a:r>
                    </a:p>
                  </a:txBody>
                  <a:tcPr marT="45705" marB="45705"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rgbClr val="002060"/>
                          </a:solidFill>
                          <a:effectLst/>
                          <a:latin typeface="Times New Roman" pitchFamily="18" charset="0"/>
                          <a:ea typeface="华文楷体" pitchFamily="2" charset="-122"/>
                        </a:rPr>
                        <a:t>游离</a:t>
                      </a:r>
                      <a:r>
                        <a:rPr kumimoji="1" lang="en-US" altLang="zh-CN" sz="2800" b="1" i="0" u="none" strike="noStrike" cap="none" normalizeH="0" baseline="0" dirty="0" err="1">
                          <a:ln>
                            <a:noFill/>
                          </a:ln>
                          <a:solidFill>
                            <a:srgbClr val="002060"/>
                          </a:solidFill>
                          <a:effectLst/>
                          <a:latin typeface="Times New Roman" pitchFamily="18" charset="0"/>
                          <a:ea typeface="华文楷体" pitchFamily="2" charset="-122"/>
                        </a:rPr>
                        <a:t>dNTP</a:t>
                      </a:r>
                      <a:r>
                        <a:rPr kumimoji="1" lang="zh-CN" altLang="en-US" sz="2800" b="1" i="0" u="none" strike="noStrike" cap="none" normalizeH="0" baseline="0" dirty="0">
                          <a:ln>
                            <a:noFill/>
                          </a:ln>
                          <a:solidFill>
                            <a:srgbClr val="002060"/>
                          </a:solidFill>
                          <a:effectLst/>
                          <a:latin typeface="Times New Roman" pitchFamily="18" charset="0"/>
                          <a:ea typeface="华文楷体" pitchFamily="2" charset="-122"/>
                        </a:rPr>
                        <a:t>去</a:t>
                      </a:r>
                      <a:r>
                        <a:rPr kumimoji="1" lang="en-US" altLang="zh-CN" sz="2800" b="1" i="0" u="none" strike="noStrike" cap="none" normalizeH="0" baseline="0" dirty="0" err="1">
                          <a:ln>
                            <a:noFill/>
                          </a:ln>
                          <a:solidFill>
                            <a:srgbClr val="002060"/>
                          </a:solidFill>
                          <a:effectLst/>
                          <a:latin typeface="Times New Roman" pitchFamily="18" charset="0"/>
                          <a:ea typeface="华文楷体" pitchFamily="2" charset="-122"/>
                        </a:rPr>
                        <a:t>PPi</a:t>
                      </a:r>
                      <a:endParaRPr kumimoji="1" lang="en-US" altLang="zh-CN" sz="2800" b="1" i="0" u="none" strike="noStrike" cap="none" normalizeH="0" baseline="0" dirty="0">
                        <a:ln>
                          <a:noFill/>
                        </a:ln>
                        <a:solidFill>
                          <a:srgbClr val="002060"/>
                        </a:solidFill>
                        <a:effectLst/>
                        <a:latin typeface="Times New Roman" pitchFamily="18" charset="0"/>
                        <a:ea typeface="华文楷体" pitchFamily="2" charset="-122"/>
                      </a:endParaRPr>
                    </a:p>
                  </a:txBody>
                  <a:tcPr marT="45705" marB="45705"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800" b="1" i="0" u="none" strike="noStrike" cap="none" normalizeH="0" baseline="0" dirty="0">
                          <a:ln>
                            <a:noFill/>
                          </a:ln>
                          <a:solidFill>
                            <a:srgbClr val="002060"/>
                          </a:solidFill>
                          <a:effectLst/>
                          <a:latin typeface="Times New Roman" pitchFamily="18" charset="0"/>
                          <a:ea typeface="华文楷体" pitchFamily="2" charset="-122"/>
                        </a:rPr>
                        <a:t>(</a:t>
                      </a:r>
                      <a:r>
                        <a:rPr kumimoji="1" lang="en-US" altLang="zh-CN" sz="2800" b="1" i="0" u="none" strike="noStrike" cap="none" normalizeH="0" baseline="0" dirty="0" err="1">
                          <a:ln>
                            <a:noFill/>
                          </a:ln>
                          <a:solidFill>
                            <a:srgbClr val="002060"/>
                          </a:solidFill>
                          <a:effectLst/>
                          <a:latin typeface="Times New Roman" pitchFamily="18" charset="0"/>
                          <a:ea typeface="华文楷体" pitchFamily="2" charset="-122"/>
                        </a:rPr>
                        <a:t>dNMP</a:t>
                      </a:r>
                      <a:r>
                        <a:rPr kumimoji="1" lang="en-US" altLang="zh-CN" sz="2800" b="1" i="0" u="none" strike="noStrike" cap="none" normalizeH="0" baseline="0" dirty="0">
                          <a:ln>
                            <a:noFill/>
                          </a:ln>
                          <a:solidFill>
                            <a:srgbClr val="002060"/>
                          </a:solidFill>
                          <a:effectLst/>
                          <a:latin typeface="Times New Roman" pitchFamily="18" charset="0"/>
                          <a:ea typeface="华文楷体" pitchFamily="2" charset="-122"/>
                        </a:rPr>
                        <a:t>)</a:t>
                      </a:r>
                      <a:r>
                        <a:rPr kumimoji="1" lang="en-US" altLang="zh-CN" sz="2800" b="1" i="0" u="none" strike="noStrike" cap="none" normalizeH="0" baseline="-25000" dirty="0">
                          <a:ln>
                            <a:noFill/>
                          </a:ln>
                          <a:solidFill>
                            <a:srgbClr val="002060"/>
                          </a:solidFill>
                          <a:effectLst/>
                          <a:latin typeface="Times New Roman" pitchFamily="18" charset="0"/>
                          <a:ea typeface="华文楷体" pitchFamily="2" charset="-122"/>
                        </a:rPr>
                        <a:t>n+1</a:t>
                      </a:r>
                      <a:endParaRPr kumimoji="0" lang="en-US" altLang="zh-CN" sz="2800" b="1" i="0" u="none" strike="noStrike" cap="none" normalizeH="0" baseline="-25000" dirty="0">
                        <a:ln>
                          <a:noFill/>
                        </a:ln>
                        <a:solidFill>
                          <a:srgbClr val="002060"/>
                        </a:solidFill>
                        <a:effectLst/>
                        <a:latin typeface="Times New Roman" pitchFamily="18" charset="0"/>
                        <a:ea typeface="华文楷体" pitchFamily="2" charset="-122"/>
                      </a:endParaRPr>
                    </a:p>
                  </a:txBody>
                  <a:tcPr marT="45705" marB="45705" horzOverflow="overflow">
                    <a:lnL>
                      <a:noFill/>
                    </a:lnL>
                    <a:lnR cap="flat">
                      <a:noFill/>
                    </a:lnR>
                    <a:lnT w="12700" cap="flat" cmpd="sng" algn="ctr">
                      <a:solidFill>
                        <a:schemeClr val="tx1"/>
                      </a:solidFill>
                      <a:prstDash val="solid"/>
                      <a:round/>
                      <a:headEnd type="none" w="sm" len="sm"/>
                      <a:tailEnd type="none" w="sm" len="sm"/>
                    </a:lnT>
                    <a:lnB>
                      <a:noFill/>
                    </a:lnB>
                    <a:lnTlToBr>
                      <a:noFill/>
                    </a:lnTlToBr>
                    <a:lnBlToTr>
                      <a:noFill/>
                    </a:lnBlToTr>
                    <a:noFill/>
                  </a:tcPr>
                </a:tc>
                <a:extLst>
                  <a:ext uri="{0D108BD9-81ED-4DB2-BD59-A6C34878D82A}">
                    <a16:rowId xmlns:a16="http://schemas.microsoft.com/office/drawing/2014/main" val="10001"/>
                  </a:ext>
                </a:extLst>
              </a:tr>
              <a:tr h="53956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a:ln>
                            <a:noFill/>
                          </a:ln>
                          <a:solidFill>
                            <a:schemeClr val="tx1"/>
                          </a:solidFill>
                          <a:effectLst/>
                          <a:latin typeface="Times New Roman" pitchFamily="18" charset="0"/>
                          <a:ea typeface="宋体" pitchFamily="2" charset="-122"/>
                        </a:rPr>
                        <a:t>连接酶</a:t>
                      </a:r>
                    </a:p>
                  </a:txBody>
                  <a:tcPr marT="45705" marB="45705"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rgbClr val="002060"/>
                          </a:solidFill>
                          <a:effectLst/>
                          <a:latin typeface="Times New Roman" pitchFamily="18" charset="0"/>
                          <a:ea typeface="华文楷体" pitchFamily="2" charset="-122"/>
                        </a:rPr>
                        <a:t>复制中不连续的两条单链</a:t>
                      </a:r>
                    </a:p>
                  </a:txBody>
                  <a:tcPr marT="45705" marB="45705" horzOverflow="overflow">
                    <a:lnL>
                      <a:noFill/>
                    </a:lnL>
                    <a:lnR>
                      <a:noFill/>
                    </a:lnR>
                    <a:lnT>
                      <a:noFill/>
                    </a:lnT>
                    <a:lnB>
                      <a:noFill/>
                    </a:lnB>
                    <a:lnTlToBr>
                      <a:noFill/>
                    </a:lnTlToBr>
                    <a:lnBlToTr>
                      <a:noFill/>
                    </a:lnBlToTr>
                    <a:noFill/>
                  </a:tcPr>
                </a:tc>
                <a:tc h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rgbClr val="002060"/>
                          </a:solidFill>
                          <a:effectLst/>
                          <a:latin typeface="Times New Roman" pitchFamily="18" charset="0"/>
                          <a:ea typeface="华文楷体" pitchFamily="2" charset="-122"/>
                        </a:rPr>
                        <a:t>不连续→连续链</a:t>
                      </a:r>
                    </a:p>
                  </a:txBody>
                  <a:tcPr marT="45705" marB="45705"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3956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chemeClr val="tx1"/>
                          </a:solidFill>
                          <a:effectLst/>
                          <a:latin typeface="Times New Roman" pitchFamily="18" charset="0"/>
                          <a:ea typeface="宋体" pitchFamily="2" charset="-122"/>
                        </a:rPr>
                        <a:t>拓扑异构酶</a:t>
                      </a:r>
                    </a:p>
                  </a:txBody>
                  <a:tcPr marT="45705" marB="45705" horzOverflow="overflow">
                    <a:lnL cap="flat">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a:ln>
                            <a:noFill/>
                          </a:ln>
                          <a:solidFill>
                            <a:srgbClr val="002060"/>
                          </a:solidFill>
                          <a:effectLst/>
                          <a:latin typeface="Times New Roman" pitchFamily="18" charset="0"/>
                          <a:ea typeface="华文楷体" pitchFamily="2" charset="-122"/>
                        </a:rPr>
                        <a:t>切断、整理后的两链</a:t>
                      </a:r>
                    </a:p>
                  </a:txBody>
                  <a:tcPr marT="45705" marB="45705"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CN" altLang="en-US" sz="2800" b="1" i="0" u="none" strike="noStrike" cap="none" normalizeH="0" baseline="0" dirty="0">
                          <a:ln>
                            <a:noFill/>
                          </a:ln>
                          <a:solidFill>
                            <a:srgbClr val="002060"/>
                          </a:solidFill>
                          <a:effectLst/>
                          <a:latin typeface="Times New Roman" pitchFamily="18" charset="0"/>
                          <a:ea typeface="华文楷体" pitchFamily="2" charset="-122"/>
                        </a:rPr>
                        <a:t>改变拓扑状态</a:t>
                      </a:r>
                    </a:p>
                  </a:txBody>
                  <a:tcPr marT="45705" marB="45705" horzOverflow="overflow">
                    <a:lnL>
                      <a:noFill/>
                    </a:lnL>
                    <a:lnR cap="flat">
                      <a:noFill/>
                    </a:lnR>
                    <a:lnT>
                      <a:noFill/>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74108" name="Rectangle 28">
            <a:extLst>
              <a:ext uri="{FF2B5EF4-FFF2-40B4-BE49-F238E27FC236}">
                <a16:creationId xmlns:a16="http://schemas.microsoft.com/office/drawing/2014/main" id="{0CD373CC-88ED-4AE4-961D-7173761D1BF4}"/>
              </a:ext>
            </a:extLst>
          </p:cNvPr>
          <p:cNvSpPr>
            <a:spLocks noChangeArrowheads="1"/>
          </p:cNvSpPr>
          <p:nvPr/>
        </p:nvSpPr>
        <p:spPr bwMode="auto">
          <a:xfrm>
            <a:off x="2689386" y="340821"/>
            <a:ext cx="6673944" cy="13824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3200" b="1" dirty="0">
                <a:latin typeface="微软雅黑" panose="020B0503020204020204" pitchFamily="34" charset="-122"/>
                <a:ea typeface="微软雅黑" panose="020B0503020204020204" pitchFamily="34" charset="-122"/>
                <a:cs typeface="+mj-cs"/>
              </a:rPr>
              <a:t>DNA</a:t>
            </a:r>
            <a:r>
              <a:rPr lang="zh-CN" altLang="en-US" sz="3200" b="1" dirty="0">
                <a:latin typeface="微软雅黑" panose="020B0503020204020204" pitchFamily="34" charset="-122"/>
                <a:ea typeface="微软雅黑" panose="020B0503020204020204" pitchFamily="34" charset="-122"/>
                <a:cs typeface="+mj-cs"/>
              </a:rPr>
              <a:t>聚合酶，拓扑异构酶和连接酶催化</a:t>
            </a:r>
            <a:r>
              <a:rPr lang="en-US" altLang="zh-CN" sz="3200" b="1" dirty="0">
                <a:latin typeface="微软雅黑" panose="020B0503020204020204" pitchFamily="34" charset="-122"/>
                <a:ea typeface="微软雅黑" panose="020B0503020204020204" pitchFamily="34" charset="-122"/>
                <a:cs typeface="+mj-cs"/>
              </a:rPr>
              <a:t>3</a:t>
            </a:r>
            <a:r>
              <a:rPr lang="en-US" altLang="zh-CN" sz="3200" b="1" dirty="0">
                <a:latin typeface="微软雅黑" panose="020B0503020204020204" pitchFamily="34" charset="-122"/>
                <a:ea typeface="微软雅黑" panose="020B0503020204020204" pitchFamily="34" charset="-122"/>
                <a:cs typeface="+mj-cs"/>
                <a:sym typeface="Symbol" pitchFamily="18" charset="2"/>
              </a:rPr>
              <a:t></a:t>
            </a:r>
            <a:r>
              <a:rPr lang="en-US" altLang="zh-CN" sz="3200" b="1" dirty="0">
                <a:latin typeface="微软雅黑" panose="020B0503020204020204" pitchFamily="34" charset="-122"/>
                <a:ea typeface="微软雅黑" panose="020B0503020204020204" pitchFamily="34" charset="-122"/>
                <a:cs typeface="+mj-cs"/>
              </a:rPr>
              <a:t>,5</a:t>
            </a:r>
            <a:r>
              <a:rPr lang="en-US" altLang="zh-CN" sz="3200" b="1" dirty="0">
                <a:latin typeface="微软雅黑" panose="020B0503020204020204" pitchFamily="34" charset="-122"/>
                <a:ea typeface="微软雅黑" panose="020B0503020204020204" pitchFamily="34" charset="-122"/>
                <a:cs typeface="+mj-cs"/>
                <a:sym typeface="Symbol" pitchFamily="18" charset="2"/>
              </a:rPr>
              <a:t></a:t>
            </a:r>
            <a:r>
              <a:rPr lang="en-US" altLang="zh-CN" sz="3200" b="1" dirty="0">
                <a:latin typeface="微软雅黑" panose="020B0503020204020204" pitchFamily="34" charset="-122"/>
                <a:ea typeface="微软雅黑" panose="020B0503020204020204" pitchFamily="34" charset="-122"/>
                <a:cs typeface="+mj-cs"/>
              </a:rPr>
              <a:t>-</a:t>
            </a:r>
            <a:r>
              <a:rPr lang="zh-CN" altLang="en-US" sz="3200" b="1" dirty="0">
                <a:latin typeface="微软雅黑" panose="020B0503020204020204" pitchFamily="34" charset="-122"/>
                <a:ea typeface="微软雅黑" panose="020B0503020204020204" pitchFamily="34" charset="-122"/>
                <a:cs typeface="+mj-cs"/>
              </a:rPr>
              <a:t>磷酸二酯键生成的比较 </a:t>
            </a:r>
          </a:p>
        </p:txBody>
      </p:sp>
    </p:spTree>
    <p:extLst>
      <p:ext uri="{BB962C8B-B14F-4D97-AF65-F5344CB8AC3E}">
        <p14:creationId xmlns:p14="http://schemas.microsoft.com/office/powerpoint/2010/main" val="342574745"/>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CA75B222-3477-4E8A-88D2-68F405144E33}"/>
              </a:ext>
            </a:extLst>
          </p:cNvPr>
          <p:cNvSpPr>
            <a:spLocks noGrp="1" noChangeArrowheads="1"/>
          </p:cNvSpPr>
          <p:nvPr>
            <p:ph type="title"/>
          </p:nvPr>
        </p:nvSpPr>
        <p:spPr>
          <a:xfrm>
            <a:off x="1386840" y="112714"/>
            <a:ext cx="8229600" cy="701675"/>
          </a:xfrm>
        </p:spPr>
        <p:txBody>
          <a:bodyPr/>
          <a:lstStyle/>
          <a:p>
            <a:pPr eaLnBrk="1" hangingPunct="1"/>
            <a:r>
              <a:rPr lang="zh-CN" altLang="en-US" b="1" dirty="0"/>
              <a:t>真核生物中</a:t>
            </a:r>
            <a:r>
              <a:rPr lang="en-US" altLang="zh-CN" b="1" dirty="0"/>
              <a:t>DNA</a:t>
            </a:r>
            <a:r>
              <a:rPr lang="zh-CN" altLang="en-US" b="1" dirty="0"/>
              <a:t>的生物合成</a:t>
            </a:r>
            <a:endParaRPr kumimoji="1" lang="zh-CN" altLang="en-US" b="1" dirty="0"/>
          </a:p>
        </p:txBody>
      </p:sp>
      <p:sp>
        <p:nvSpPr>
          <p:cNvPr id="96259" name="Rectangle 3">
            <a:extLst>
              <a:ext uri="{FF2B5EF4-FFF2-40B4-BE49-F238E27FC236}">
                <a16:creationId xmlns:a16="http://schemas.microsoft.com/office/drawing/2014/main" id="{358A2C1C-7306-4266-A968-702ABA399020}"/>
              </a:ext>
            </a:extLst>
          </p:cNvPr>
          <p:cNvSpPr>
            <a:spLocks noGrp="1" noChangeArrowheads="1"/>
          </p:cNvSpPr>
          <p:nvPr>
            <p:ph idx="1"/>
          </p:nvPr>
        </p:nvSpPr>
        <p:spPr>
          <a:xfrm>
            <a:off x="1127760" y="1104900"/>
            <a:ext cx="10866120" cy="4648200"/>
          </a:xfrm>
        </p:spPr>
        <p:txBody>
          <a:bodyPr/>
          <a:lstStyle/>
          <a:p>
            <a:pPr eaLnBrk="1" hangingPunct="1">
              <a:lnSpc>
                <a:spcPct val="140000"/>
              </a:lnSpc>
            </a:pPr>
            <a:r>
              <a:rPr lang="zh-CN" altLang="en-US" sz="2800" dirty="0">
                <a:latin typeface="微软雅黑" panose="020B0503020204020204" pitchFamily="34" charset="-122"/>
              </a:rPr>
              <a:t>复制起始于多个起始位点</a:t>
            </a:r>
          </a:p>
          <a:p>
            <a:pPr eaLnBrk="1" hangingPunct="1">
              <a:lnSpc>
                <a:spcPct val="140000"/>
              </a:lnSpc>
            </a:pPr>
            <a:r>
              <a:rPr lang="zh-CN" altLang="en-US" sz="2800" dirty="0">
                <a:latin typeface="微软雅黑" panose="020B0503020204020204" pitchFamily="34" charset="-122"/>
              </a:rPr>
              <a:t>复制起始的调控更为复杂和精细</a:t>
            </a:r>
          </a:p>
          <a:p>
            <a:pPr eaLnBrk="1" hangingPunct="1">
              <a:lnSpc>
                <a:spcPct val="140000"/>
              </a:lnSpc>
            </a:pPr>
            <a:r>
              <a:rPr lang="en-US" altLang="zh-CN" sz="2800" dirty="0">
                <a:latin typeface="微软雅黑" panose="020B0503020204020204" pitchFamily="34" charset="-122"/>
              </a:rPr>
              <a:t>DNA</a:t>
            </a:r>
            <a:r>
              <a:rPr lang="zh-CN" altLang="en-US" sz="2800" dirty="0">
                <a:latin typeface="微软雅黑" panose="020B0503020204020204" pitchFamily="34" charset="-122"/>
              </a:rPr>
              <a:t>聚合酶复制速度慢</a:t>
            </a:r>
            <a:r>
              <a:rPr lang="en-US" altLang="zh-CN" sz="2800" dirty="0">
                <a:latin typeface="微软雅黑" panose="020B0503020204020204" pitchFamily="34" charset="-122"/>
              </a:rPr>
              <a:t>(</a:t>
            </a:r>
            <a:r>
              <a:rPr lang="zh-CN" altLang="en-US" sz="2800" dirty="0">
                <a:latin typeface="微软雅黑" panose="020B0503020204020204" pitchFamily="34" charset="-122"/>
              </a:rPr>
              <a:t>每分钟</a:t>
            </a:r>
            <a:r>
              <a:rPr lang="en-US" altLang="zh-CN" sz="2800" dirty="0">
                <a:latin typeface="微软雅黑" panose="020B0503020204020204" pitchFamily="34" charset="-122"/>
              </a:rPr>
              <a:t>500-5000</a:t>
            </a:r>
            <a:r>
              <a:rPr lang="zh-CN" altLang="en-US" sz="2800" dirty="0">
                <a:latin typeface="微软雅黑" panose="020B0503020204020204" pitchFamily="34" charset="-122"/>
              </a:rPr>
              <a:t>个碱基对</a:t>
            </a:r>
            <a:r>
              <a:rPr lang="en-US" altLang="zh-CN" sz="2800" dirty="0">
                <a:latin typeface="微软雅黑" panose="020B0503020204020204" pitchFamily="34" charset="-122"/>
              </a:rPr>
              <a:t>)</a:t>
            </a:r>
          </a:p>
          <a:p>
            <a:pPr lvl="1" eaLnBrk="1" hangingPunct="1">
              <a:lnSpc>
                <a:spcPct val="140000"/>
              </a:lnSpc>
            </a:pPr>
            <a:r>
              <a:rPr lang="zh-CN" altLang="en-US" dirty="0">
                <a:latin typeface="微软雅黑" panose="020B0503020204020204" pitchFamily="34" charset="-122"/>
              </a:rPr>
              <a:t>原核生物中约为每分钟</a:t>
            </a:r>
            <a:r>
              <a:rPr lang="en-US" altLang="zh-CN" dirty="0">
                <a:latin typeface="微软雅黑" panose="020B0503020204020204" pitchFamily="34" charset="-122"/>
              </a:rPr>
              <a:t>10</a:t>
            </a:r>
            <a:r>
              <a:rPr lang="en-US" altLang="zh-CN" baseline="30000" dirty="0">
                <a:latin typeface="微软雅黑" panose="020B0503020204020204" pitchFamily="34" charset="-122"/>
              </a:rPr>
              <a:t>5</a:t>
            </a:r>
            <a:r>
              <a:rPr lang="zh-CN" altLang="en-US" dirty="0">
                <a:latin typeface="微软雅黑" panose="020B0503020204020204" pitchFamily="34" charset="-122"/>
              </a:rPr>
              <a:t>个碱基对</a:t>
            </a:r>
          </a:p>
          <a:p>
            <a:pPr eaLnBrk="1" hangingPunct="1">
              <a:lnSpc>
                <a:spcPct val="140000"/>
              </a:lnSpc>
            </a:pPr>
            <a:r>
              <a:rPr lang="en-US" altLang="zh-CN" sz="2800" dirty="0">
                <a:latin typeface="微软雅黑" panose="020B0503020204020204" pitchFamily="34" charset="-122"/>
              </a:rPr>
              <a:t>DNA</a:t>
            </a:r>
            <a:r>
              <a:rPr lang="zh-CN" altLang="en-US" sz="2800" dirty="0">
                <a:latin typeface="微软雅黑" panose="020B0503020204020204" pitchFamily="34" charset="-122"/>
              </a:rPr>
              <a:t>聚合酶的分子数量巨大</a:t>
            </a:r>
          </a:p>
          <a:p>
            <a:pPr eaLnBrk="1" hangingPunct="1">
              <a:lnSpc>
                <a:spcPct val="140000"/>
              </a:lnSpc>
            </a:pPr>
            <a:r>
              <a:rPr lang="en-US" altLang="zh-CN" sz="2800" dirty="0">
                <a:latin typeface="微软雅黑" panose="020B0503020204020204" pitchFamily="34" charset="-122"/>
              </a:rPr>
              <a:t>DNA</a:t>
            </a:r>
            <a:r>
              <a:rPr lang="zh-CN" altLang="en-US" sz="2800" dirty="0">
                <a:latin typeface="微软雅黑" panose="020B0503020204020204" pitchFamily="34" charset="-122"/>
              </a:rPr>
              <a:t>复制过程需要</a:t>
            </a:r>
            <a:r>
              <a:rPr lang="en-US" altLang="zh-CN" sz="2800" dirty="0">
                <a:latin typeface="微软雅黑" panose="020B0503020204020204" pitchFamily="34" charset="-122"/>
              </a:rPr>
              <a:t>DNA</a:t>
            </a:r>
            <a:r>
              <a:rPr lang="zh-CN" altLang="en-US" sz="2800" dirty="0">
                <a:latin typeface="微软雅黑" panose="020B0503020204020204" pitchFamily="34" charset="-122"/>
              </a:rPr>
              <a:t>与组蛋白八聚体的分离及核小体的再组装</a:t>
            </a:r>
          </a:p>
          <a:p>
            <a:pPr eaLnBrk="1" hangingPunct="1">
              <a:lnSpc>
                <a:spcPct val="140000"/>
              </a:lnSpc>
            </a:pPr>
            <a:r>
              <a:rPr lang="zh-CN" altLang="en-US" sz="2800" dirty="0">
                <a:latin typeface="微软雅黑" panose="020B0503020204020204" pitchFamily="34" charset="-122"/>
              </a:rPr>
              <a:t>存在线性染色体末端复制问题</a:t>
            </a:r>
          </a:p>
        </p:txBody>
      </p:sp>
    </p:spTree>
    <p:extLst>
      <p:ext uri="{BB962C8B-B14F-4D97-AF65-F5344CB8AC3E}">
        <p14:creationId xmlns:p14="http://schemas.microsoft.com/office/powerpoint/2010/main" val="36185819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20CE41-CF34-469E-B731-191F68484010}"/>
              </a:ext>
            </a:extLst>
          </p:cNvPr>
          <p:cNvSpPr>
            <a:spLocks noGrp="1"/>
          </p:cNvSpPr>
          <p:nvPr>
            <p:ph type="title" idx="4294967295"/>
          </p:nvPr>
        </p:nvSpPr>
        <p:spPr>
          <a:xfrm>
            <a:off x="386557" y="221673"/>
            <a:ext cx="8002588" cy="852488"/>
          </a:xfrm>
        </p:spPr>
        <p:txBody>
          <a:bodyPr/>
          <a:lstStyle/>
          <a:p>
            <a:pPr>
              <a:defRPr/>
            </a:pPr>
            <a:r>
              <a:rPr lang="en-US" altLang="zh-CN" dirty="0">
                <a:solidFill>
                  <a:srgbClr val="002060"/>
                </a:solidFill>
                <a:latin typeface="+mj-ea"/>
              </a:rPr>
              <a:t>5’</a:t>
            </a:r>
            <a:r>
              <a:rPr lang="zh-CN" altLang="en-US" dirty="0">
                <a:solidFill>
                  <a:srgbClr val="002060"/>
                </a:solidFill>
                <a:latin typeface="+mj-ea"/>
              </a:rPr>
              <a:t>端缩短问题</a:t>
            </a:r>
            <a:endParaRPr lang="zh-CN" altLang="en-US" dirty="0">
              <a:solidFill>
                <a:srgbClr val="002060"/>
              </a:solidFill>
            </a:endParaRPr>
          </a:p>
        </p:txBody>
      </p:sp>
      <p:sp>
        <p:nvSpPr>
          <p:cNvPr id="97283" name="内容占位符 4">
            <a:extLst>
              <a:ext uri="{FF2B5EF4-FFF2-40B4-BE49-F238E27FC236}">
                <a16:creationId xmlns:a16="http://schemas.microsoft.com/office/drawing/2014/main" id="{EE23BCF5-337E-46E3-90C3-5DA59848C9AF}"/>
              </a:ext>
            </a:extLst>
          </p:cNvPr>
          <p:cNvSpPr>
            <a:spLocks noGrp="1"/>
          </p:cNvSpPr>
          <p:nvPr>
            <p:ph idx="4294967295"/>
          </p:nvPr>
        </p:nvSpPr>
        <p:spPr>
          <a:xfrm>
            <a:off x="386557" y="1906588"/>
            <a:ext cx="6161088" cy="3517900"/>
          </a:xfrm>
        </p:spPr>
        <p:txBody>
          <a:bodyPr/>
          <a:lstStyle/>
          <a:p>
            <a:pPr>
              <a:lnSpc>
                <a:spcPct val="150000"/>
              </a:lnSpc>
            </a:pPr>
            <a:r>
              <a:rPr lang="en-US" altLang="zh-CN" sz="2400" dirty="0"/>
              <a:t>DNA</a:t>
            </a:r>
            <a:r>
              <a:rPr lang="zh-CN" altLang="en-US" sz="2400" dirty="0"/>
              <a:t>聚合酶</a:t>
            </a:r>
            <a:r>
              <a:rPr lang="en-US" altLang="zh-CN" sz="2400" dirty="0"/>
              <a:t>Ⅰ</a:t>
            </a:r>
            <a:r>
              <a:rPr lang="zh-CN" altLang="en-US" sz="2400" dirty="0"/>
              <a:t>在降解</a:t>
            </a:r>
            <a:r>
              <a:rPr lang="en-US" altLang="zh-CN" sz="2400" dirty="0"/>
              <a:t>RNA</a:t>
            </a:r>
            <a:r>
              <a:rPr lang="zh-CN" altLang="en-US" sz="2400" dirty="0"/>
              <a:t>引物后，需要利用其上游的</a:t>
            </a:r>
            <a:r>
              <a:rPr lang="en-US" altLang="zh-CN" sz="2400" dirty="0"/>
              <a:t>DNA</a:t>
            </a:r>
            <a:r>
              <a:rPr lang="zh-CN" altLang="en-US" sz="2400" dirty="0"/>
              <a:t>分子的</a:t>
            </a:r>
            <a:r>
              <a:rPr lang="en-US" altLang="zh-CN" sz="2400" dirty="0"/>
              <a:t>3’-OH</a:t>
            </a:r>
            <a:r>
              <a:rPr lang="zh-CN" altLang="en-US" sz="2400" dirty="0"/>
              <a:t>末端启动聚合，以填补引物切除后的空缺</a:t>
            </a:r>
            <a:endParaRPr lang="en-US" altLang="zh-CN" sz="2400" dirty="0"/>
          </a:p>
          <a:p>
            <a:pPr>
              <a:lnSpc>
                <a:spcPct val="150000"/>
              </a:lnSpc>
            </a:pPr>
            <a:r>
              <a:rPr lang="zh-CN" altLang="en-US" sz="2400" dirty="0"/>
              <a:t>环状</a:t>
            </a:r>
            <a:r>
              <a:rPr lang="en-US" altLang="zh-CN" sz="2400" dirty="0"/>
              <a:t>DNA——OK</a:t>
            </a:r>
          </a:p>
          <a:p>
            <a:pPr>
              <a:lnSpc>
                <a:spcPct val="150000"/>
              </a:lnSpc>
            </a:pPr>
            <a:r>
              <a:rPr lang="zh-CN" altLang="en-US" sz="2400" dirty="0"/>
              <a:t>线状</a:t>
            </a:r>
            <a:r>
              <a:rPr lang="en-US" altLang="zh-CN" sz="2400" dirty="0"/>
              <a:t>DNA——</a:t>
            </a:r>
            <a:r>
              <a:rPr lang="zh-CN" altLang="en-US" sz="2400" dirty="0"/>
              <a:t>一轮</a:t>
            </a:r>
            <a:r>
              <a:rPr lang="en-US" altLang="zh-CN" sz="2400" dirty="0"/>
              <a:t>DNA</a:t>
            </a:r>
            <a:r>
              <a:rPr lang="zh-CN" altLang="en-US" sz="2400" dirty="0"/>
              <a:t>复制，</a:t>
            </a:r>
            <a:r>
              <a:rPr lang="en-US" altLang="zh-CN" sz="2400" dirty="0"/>
              <a:t>5’</a:t>
            </a:r>
            <a:r>
              <a:rPr lang="zh-CN" altLang="en-US" sz="2400" dirty="0"/>
              <a:t>端就出现一次缩短</a:t>
            </a:r>
          </a:p>
        </p:txBody>
      </p:sp>
      <p:pic>
        <p:nvPicPr>
          <p:cNvPr id="124932" name="Picture 8">
            <a:extLst>
              <a:ext uri="{FF2B5EF4-FFF2-40B4-BE49-F238E27FC236}">
                <a16:creationId xmlns:a16="http://schemas.microsoft.com/office/drawing/2014/main" id="{B3F22192-EE72-4897-91BC-E713A47A6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1" y="100329"/>
            <a:ext cx="4957764" cy="670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5169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2">
            <a:extLst>
              <a:ext uri="{FF2B5EF4-FFF2-40B4-BE49-F238E27FC236}">
                <a16:creationId xmlns:a16="http://schemas.microsoft.com/office/drawing/2014/main" id="{D7DB7410-FC57-4CF6-AB3E-9F66BCF3DA97}"/>
              </a:ext>
            </a:extLst>
          </p:cNvPr>
          <p:cNvSpPr>
            <a:spLocks noChangeArrowheads="1"/>
          </p:cNvSpPr>
          <p:nvPr/>
        </p:nvSpPr>
        <p:spPr bwMode="auto">
          <a:xfrm>
            <a:off x="1250794" y="69460"/>
            <a:ext cx="8929525" cy="7288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3600" b="1" dirty="0">
                <a:latin typeface="微软雅黑" panose="020B0503020204020204" pitchFamily="34" charset="-122"/>
                <a:ea typeface="微软雅黑" panose="020B0503020204020204" pitchFamily="34" charset="-122"/>
                <a:cs typeface="+mj-cs"/>
              </a:rPr>
              <a:t>5’</a:t>
            </a:r>
            <a:r>
              <a:rPr lang="zh-CN" altLang="en-US" sz="3600" b="1" dirty="0">
                <a:latin typeface="微软雅黑" panose="020B0503020204020204" pitchFamily="34" charset="-122"/>
                <a:ea typeface="微软雅黑" panose="020B0503020204020204" pitchFamily="34" charset="-122"/>
                <a:cs typeface="+mj-cs"/>
              </a:rPr>
              <a:t>端缩短的避免</a:t>
            </a:r>
            <a:endParaRPr lang="en-US" altLang="zh-CN" sz="3600" b="1" dirty="0">
              <a:latin typeface="微软雅黑" panose="020B0503020204020204" pitchFamily="34" charset="-122"/>
              <a:ea typeface="微软雅黑" panose="020B0503020204020204" pitchFamily="34" charset="-122"/>
              <a:cs typeface="+mj-cs"/>
            </a:endParaRPr>
          </a:p>
        </p:txBody>
      </p:sp>
      <p:sp>
        <p:nvSpPr>
          <p:cNvPr id="6" name="矩形 5">
            <a:extLst>
              <a:ext uri="{FF2B5EF4-FFF2-40B4-BE49-F238E27FC236}">
                <a16:creationId xmlns:a16="http://schemas.microsoft.com/office/drawing/2014/main" id="{785BE650-9EED-4E50-869C-144E37E76284}"/>
              </a:ext>
            </a:extLst>
          </p:cNvPr>
          <p:cNvSpPr/>
          <p:nvPr/>
        </p:nvSpPr>
        <p:spPr>
          <a:xfrm>
            <a:off x="8073390" y="4863461"/>
            <a:ext cx="4034790" cy="1688860"/>
          </a:xfrm>
          <a:prstGeom prst="rect">
            <a:avLst/>
          </a:prstGeom>
        </p:spPr>
        <p:txBody>
          <a:bodyPr wrap="square">
            <a:spAutoFit/>
          </a:bodyPr>
          <a:lstStyle/>
          <a:p>
            <a:pPr marL="342900" indent="-342900">
              <a:lnSpc>
                <a:spcPct val="150000"/>
              </a:lnSpc>
              <a:buFont typeface="Arial" panose="020B0604020202020204" pitchFamily="34" charset="0"/>
              <a:buChar char="•"/>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端粒酶</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RNA </a:t>
            </a: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(AAUCCC)</a:t>
            </a:r>
          </a:p>
          <a:p>
            <a:pPr marL="342900" indent="-342900">
              <a:lnSpc>
                <a:spcPct val="150000"/>
              </a:lnSpc>
              <a:buFont typeface="Arial" panose="020B0604020202020204" pitchFamily="34" charset="0"/>
              <a:buChar char="•"/>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端粒酶协同蛋白</a:t>
            </a:r>
            <a:endPar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nSpc>
                <a:spcPct val="150000"/>
              </a:lnSpc>
              <a:buFont typeface="Arial" panose="020B0604020202020204" pitchFamily="34" charset="0"/>
              <a:buChar char="•"/>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端粒酶逆转录酶</a:t>
            </a:r>
            <a:endPar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 name="图片 2">
            <a:extLst>
              <a:ext uri="{FF2B5EF4-FFF2-40B4-BE49-F238E27FC236}">
                <a16:creationId xmlns:a16="http://schemas.microsoft.com/office/drawing/2014/main" id="{2CBDD179-9B21-44D4-A4F8-7739CD9CD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1087924"/>
            <a:ext cx="4533900"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a:extLst>
              <a:ext uri="{FF2B5EF4-FFF2-40B4-BE49-F238E27FC236}">
                <a16:creationId xmlns:a16="http://schemas.microsoft.com/office/drawing/2014/main" id="{18497FE9-1066-4108-B034-F4343DB62D3E}"/>
              </a:ext>
            </a:extLst>
          </p:cNvPr>
          <p:cNvSpPr>
            <a:spLocks noChangeArrowheads="1"/>
          </p:cNvSpPr>
          <p:nvPr/>
        </p:nvSpPr>
        <p:spPr bwMode="auto">
          <a:xfrm>
            <a:off x="6476446" y="3837351"/>
            <a:ext cx="5254311" cy="100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78900" indent="-342900">
              <a:lnSpc>
                <a:spcPct val="130000"/>
              </a:lnSpc>
              <a:buFont typeface="Wingdings" panose="05000000000000000000" pitchFamily="2" charset="2"/>
              <a:buChar char="Ø"/>
            </a:pPr>
            <a:r>
              <a:rPr lang="zh-CN" altLang="en-US" sz="2400" b="1" dirty="0">
                <a:solidFill>
                  <a:srgbClr val="C00000"/>
                </a:solidFill>
                <a:ea typeface="微软雅黑" panose="020B0503020204020204" pitchFamily="34" charset="-122"/>
                <a:cs typeface="Times New Roman" panose="02020603050405020304" pitchFamily="18" charset="0"/>
              </a:rPr>
              <a:t>端粒酶 </a:t>
            </a:r>
            <a:r>
              <a:rPr lang="en-US" altLang="zh-CN" sz="2400" b="1" dirty="0">
                <a:solidFill>
                  <a:srgbClr val="C00000"/>
                </a:solidFill>
                <a:ea typeface="微软雅黑" panose="020B0503020204020204" pitchFamily="34" charset="-122"/>
                <a:cs typeface="Times New Roman" panose="02020603050405020304" pitchFamily="18" charset="0"/>
              </a:rPr>
              <a:t>(Telomerase)</a:t>
            </a:r>
            <a:r>
              <a:rPr lang="en-US" altLang="zh-CN" sz="2400" b="1" dirty="0">
                <a:ea typeface="微软雅黑" panose="020B0503020204020204" pitchFamily="34" charset="-122"/>
                <a:cs typeface="Times New Roman" panose="02020603050405020304" pitchFamily="18" charset="0"/>
              </a:rPr>
              <a:t>: </a:t>
            </a:r>
            <a:r>
              <a:rPr lang="zh-CN" altLang="en-US" sz="2400" b="1" dirty="0">
                <a:ea typeface="微软雅黑" panose="020B0503020204020204" pitchFamily="34" charset="-122"/>
                <a:cs typeface="Times New Roman" panose="02020603050405020304" pitchFamily="18" charset="0"/>
              </a:rPr>
              <a:t>一种在线性染色体末端延伸端粒序列的酶</a:t>
            </a:r>
            <a:endParaRPr lang="en-US" altLang="zh-CN" sz="2400" b="1" dirty="0">
              <a:ea typeface="微软雅黑" panose="020B0503020204020204" pitchFamily="34" charset="-122"/>
              <a:cs typeface="Times New Roman" panose="02020603050405020304" pitchFamily="18" charset="0"/>
            </a:endParaRPr>
          </a:p>
        </p:txBody>
      </p:sp>
      <p:sp>
        <p:nvSpPr>
          <p:cNvPr id="9" name="矩形 8">
            <a:extLst>
              <a:ext uri="{FF2B5EF4-FFF2-40B4-BE49-F238E27FC236}">
                <a16:creationId xmlns:a16="http://schemas.microsoft.com/office/drawing/2014/main" id="{5189FE82-109E-4BAF-BE24-95762C8571BB}"/>
              </a:ext>
            </a:extLst>
          </p:cNvPr>
          <p:cNvSpPr/>
          <p:nvPr/>
        </p:nvSpPr>
        <p:spPr>
          <a:xfrm>
            <a:off x="7102029" y="4842947"/>
            <a:ext cx="1725329" cy="580865"/>
          </a:xfrm>
          <a:prstGeom prst="rect">
            <a:avLst/>
          </a:prstGeom>
        </p:spPr>
        <p:txBody>
          <a:bodyPr wrap="square">
            <a:spAutoFit/>
          </a:bodyPr>
          <a:lstStyle/>
          <a:p>
            <a:pPr>
              <a:lnSpc>
                <a:spcPct val="150000"/>
              </a:lnSpc>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组成：</a:t>
            </a:r>
            <a:endPar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0" name="Group 5">
            <a:extLst>
              <a:ext uri="{FF2B5EF4-FFF2-40B4-BE49-F238E27FC236}">
                <a16:creationId xmlns:a16="http://schemas.microsoft.com/office/drawing/2014/main" id="{8CEAB1EF-D915-48ED-B570-AD54CAED2D1C}"/>
              </a:ext>
            </a:extLst>
          </p:cNvPr>
          <p:cNvGrpSpPr>
            <a:grpSpLocks/>
          </p:cNvGrpSpPr>
          <p:nvPr/>
        </p:nvGrpSpPr>
        <p:grpSpPr bwMode="auto">
          <a:xfrm>
            <a:off x="697834" y="986027"/>
            <a:ext cx="5017721" cy="2932706"/>
            <a:chOff x="176" y="642"/>
            <a:chExt cx="5454" cy="3447"/>
          </a:xfrm>
        </p:grpSpPr>
        <p:grpSp>
          <p:nvGrpSpPr>
            <p:cNvPr id="11" name="Group 6">
              <a:extLst>
                <a:ext uri="{FF2B5EF4-FFF2-40B4-BE49-F238E27FC236}">
                  <a16:creationId xmlns:a16="http://schemas.microsoft.com/office/drawing/2014/main" id="{DFF67615-820B-4548-A711-853F131BAF15}"/>
                </a:ext>
              </a:extLst>
            </p:cNvPr>
            <p:cNvGrpSpPr>
              <a:grpSpLocks/>
            </p:cNvGrpSpPr>
            <p:nvPr/>
          </p:nvGrpSpPr>
          <p:grpSpPr bwMode="auto">
            <a:xfrm>
              <a:off x="5013" y="3700"/>
              <a:ext cx="617" cy="389"/>
              <a:chOff x="5013" y="3700"/>
              <a:chExt cx="617" cy="389"/>
            </a:xfrm>
          </p:grpSpPr>
          <p:sp>
            <p:nvSpPr>
              <p:cNvPr id="13" name="Line 7">
                <a:extLst>
                  <a:ext uri="{FF2B5EF4-FFF2-40B4-BE49-F238E27FC236}">
                    <a16:creationId xmlns:a16="http://schemas.microsoft.com/office/drawing/2014/main" id="{6B3FAE37-AB42-4C67-A1B7-C65E544F5559}"/>
                  </a:ext>
                </a:extLst>
              </p:cNvPr>
              <p:cNvSpPr>
                <a:spLocks noChangeShapeType="1"/>
              </p:cNvSpPr>
              <p:nvPr/>
            </p:nvSpPr>
            <p:spPr bwMode="auto">
              <a:xfrm>
                <a:off x="5160" y="3748"/>
                <a:ext cx="33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14" name="Line 8">
                <a:extLst>
                  <a:ext uri="{FF2B5EF4-FFF2-40B4-BE49-F238E27FC236}">
                    <a16:creationId xmlns:a16="http://schemas.microsoft.com/office/drawing/2014/main" id="{55E21175-BDCD-4E6A-9604-F0F9399C4145}"/>
                  </a:ext>
                </a:extLst>
              </p:cNvPr>
              <p:cNvSpPr>
                <a:spLocks noChangeShapeType="1"/>
              </p:cNvSpPr>
              <p:nvPr/>
            </p:nvSpPr>
            <p:spPr bwMode="auto">
              <a:xfrm>
                <a:off x="5152" y="3700"/>
                <a:ext cx="0" cy="9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15" name="Line 9">
                <a:extLst>
                  <a:ext uri="{FF2B5EF4-FFF2-40B4-BE49-F238E27FC236}">
                    <a16:creationId xmlns:a16="http://schemas.microsoft.com/office/drawing/2014/main" id="{16F42C4C-7EE7-4E88-8B1C-FDE9F2C3827C}"/>
                  </a:ext>
                </a:extLst>
              </p:cNvPr>
              <p:cNvSpPr>
                <a:spLocks noChangeShapeType="1"/>
              </p:cNvSpPr>
              <p:nvPr/>
            </p:nvSpPr>
            <p:spPr bwMode="auto">
              <a:xfrm>
                <a:off x="5504" y="3700"/>
                <a:ext cx="0" cy="9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16" name="Text Box 10">
                <a:extLst>
                  <a:ext uri="{FF2B5EF4-FFF2-40B4-BE49-F238E27FC236}">
                    <a16:creationId xmlns:a16="http://schemas.microsoft.com/office/drawing/2014/main" id="{D7C8EBA0-C41F-4A49-892A-CEB006705E31}"/>
                  </a:ext>
                </a:extLst>
              </p:cNvPr>
              <p:cNvSpPr txBox="1">
                <a:spLocks noChangeArrowheads="1"/>
              </p:cNvSpPr>
              <p:nvPr/>
            </p:nvSpPr>
            <p:spPr bwMode="auto">
              <a:xfrm>
                <a:off x="5013" y="3765"/>
                <a:ext cx="617" cy="324"/>
              </a:xfrm>
              <a:prstGeom prst="rect">
                <a:avLst/>
              </a:prstGeom>
              <a:noFill/>
              <a:ln>
                <a:noFill/>
              </a:ln>
              <a:effectLst/>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a:spcBef>
                    <a:spcPct val="45000"/>
                  </a:spcBef>
                  <a:spcAft>
                    <a:spcPct val="20000"/>
                  </a:spcAft>
                  <a:buClr>
                    <a:schemeClr val="tx2"/>
                  </a:buClr>
                  <a:buChar char="•"/>
                  <a:defRPr sz="3000">
                    <a:solidFill>
                      <a:schemeClr val="tx1"/>
                    </a:solidFill>
                    <a:latin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buChar char="–"/>
                  <a:defRPr sz="2800">
                    <a:solidFill>
                      <a:schemeClr val="tx1"/>
                    </a:solidFill>
                    <a:latin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buChar char="•"/>
                  <a:defRPr sz="2800">
                    <a:solidFill>
                      <a:schemeClr val="tx1"/>
                    </a:solidFill>
                    <a:latin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buChar char="•"/>
                  <a:defRPr sz="2600">
                    <a:solidFill>
                      <a:schemeClr val="tx1"/>
                    </a:solidFill>
                    <a:latin typeface="Arial" panose="020B0604020202020204" pitchFamily="34" charset="0"/>
                  </a:defRPr>
                </a:lvl9pPr>
              </a:lstStyle>
              <a:p>
                <a:pPr algn="ctr">
                  <a:spcBef>
                    <a:spcPct val="0"/>
                  </a:spcBef>
                  <a:spcAft>
                    <a:spcPct val="0"/>
                  </a:spcAft>
                  <a:buClrTx/>
                  <a:buFontTx/>
                  <a:buNone/>
                </a:pPr>
                <a:r>
                  <a:rPr lang="en-US" altLang="zh-CN" sz="1600">
                    <a:solidFill>
                      <a:srgbClr val="000000"/>
                    </a:solidFill>
                    <a:ea typeface="宋体" panose="02010600030101010101" pitchFamily="2" charset="-122"/>
                    <a:sym typeface="Symbol" panose="05050102010706020507" pitchFamily="18" charset="2"/>
                  </a:rPr>
                  <a:t>1 µm</a:t>
                </a:r>
              </a:p>
            </p:txBody>
          </p:sp>
        </p:grpSp>
        <p:pic>
          <p:nvPicPr>
            <p:cNvPr id="12" name="Picture 11">
              <a:extLst>
                <a:ext uri="{FF2B5EF4-FFF2-40B4-BE49-F238E27FC236}">
                  <a16:creationId xmlns:a16="http://schemas.microsoft.com/office/drawing/2014/main" id="{D6CEB83B-C406-4057-81A2-B00B65DC2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 y="642"/>
              <a:ext cx="5378" cy="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Box 5">
            <a:extLst>
              <a:ext uri="{FF2B5EF4-FFF2-40B4-BE49-F238E27FC236}">
                <a16:creationId xmlns:a16="http://schemas.microsoft.com/office/drawing/2014/main" id="{12E39DA4-BC38-451F-97DC-9B04F21C818B}"/>
              </a:ext>
            </a:extLst>
          </p:cNvPr>
          <p:cNvSpPr txBox="1">
            <a:spLocks noChangeArrowheads="1"/>
          </p:cNvSpPr>
          <p:nvPr/>
        </p:nvSpPr>
        <p:spPr bwMode="auto">
          <a:xfrm>
            <a:off x="518906" y="3918733"/>
            <a:ext cx="5668166" cy="244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378900" indent="-342900">
              <a:lnSpc>
                <a:spcPct val="130000"/>
              </a:lnSpc>
              <a:buFont typeface="Wingdings" panose="05000000000000000000" pitchFamily="2" charset="2"/>
              <a:buChar char="Ø"/>
              <a:defRPr sz="2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defRPr>
                <a:latin typeface="Times New Roman" panose="02020603050405020304" pitchFamily="18" charset="0"/>
              </a:defRPr>
            </a:lvl2pPr>
            <a:lvl3pPr marL="1143000" indent="-228600">
              <a:defRPr>
                <a:latin typeface="Times New Roman" panose="02020603050405020304" pitchFamily="18" charset="0"/>
              </a:defRPr>
            </a:lvl3pPr>
            <a:lvl4pPr marL="1600200" indent="-228600">
              <a:defRPr>
                <a:latin typeface="Times New Roman" panose="02020603050405020304" pitchFamily="18" charset="0"/>
              </a:defRPr>
            </a:lvl4pPr>
            <a:lvl5pPr marL="2057400" indent="-228600">
              <a:defRPr>
                <a:latin typeface="Times New Roman" panose="02020603050405020304" pitchFamily="18" charset="0"/>
              </a:defRPr>
            </a:lvl5pPr>
            <a:lvl6pPr marL="2514600" indent="-228600" eaLnBrk="0" fontAlgn="base" hangingPunct="0">
              <a:spcBef>
                <a:spcPct val="0"/>
              </a:spcBef>
              <a:spcAft>
                <a:spcPct val="0"/>
              </a:spcAft>
              <a:defRPr>
                <a:latin typeface="Times New Roman" panose="02020603050405020304" pitchFamily="18" charset="0"/>
              </a:defRPr>
            </a:lvl6pPr>
            <a:lvl7pPr marL="2971800" indent="-228600" eaLnBrk="0" fontAlgn="base" hangingPunct="0">
              <a:spcBef>
                <a:spcPct val="0"/>
              </a:spcBef>
              <a:spcAft>
                <a:spcPct val="0"/>
              </a:spcAft>
              <a:defRPr>
                <a:latin typeface="Times New Roman" panose="02020603050405020304" pitchFamily="18" charset="0"/>
              </a:defRPr>
            </a:lvl7pPr>
            <a:lvl8pPr marL="3429000" indent="-228600" eaLnBrk="0" fontAlgn="base" hangingPunct="0">
              <a:spcBef>
                <a:spcPct val="0"/>
              </a:spcBef>
              <a:spcAft>
                <a:spcPct val="0"/>
              </a:spcAft>
              <a:defRPr>
                <a:latin typeface="Times New Roman" panose="02020603050405020304" pitchFamily="18" charset="0"/>
              </a:defRPr>
            </a:lvl8pPr>
            <a:lvl9pPr marL="3886200" indent="-228600" eaLnBrk="0" fontAlgn="base" hangingPunct="0">
              <a:spcBef>
                <a:spcPct val="0"/>
              </a:spcBef>
              <a:spcAft>
                <a:spcPct val="0"/>
              </a:spcAft>
              <a:defRPr>
                <a:latin typeface="Times New Roman" panose="02020603050405020304" pitchFamily="18" charset="0"/>
              </a:defRPr>
            </a:lvl9pPr>
          </a:lstStyle>
          <a:p>
            <a:r>
              <a:rPr lang="zh-CN" altLang="en-US" dirty="0"/>
              <a:t>端粒（</a:t>
            </a:r>
            <a:r>
              <a:rPr lang="en-US" altLang="zh-CN" dirty="0"/>
              <a:t>Telomere</a:t>
            </a:r>
            <a:r>
              <a:rPr lang="zh-CN" altLang="en-US" dirty="0"/>
              <a:t>）</a:t>
            </a:r>
            <a:r>
              <a:rPr lang="zh-CN" altLang="en-US" dirty="0">
                <a:solidFill>
                  <a:schemeClr val="tx1"/>
                </a:solidFill>
              </a:rPr>
              <a:t>是存在于真核细胞线状染色体末端的一小段</a:t>
            </a:r>
            <a:r>
              <a:rPr lang="en-US" altLang="zh-CN" dirty="0">
                <a:solidFill>
                  <a:schemeClr val="tx1"/>
                </a:solidFill>
              </a:rPr>
              <a:t>DNA-</a:t>
            </a:r>
            <a:r>
              <a:rPr lang="zh-CN" altLang="en-US" dirty="0">
                <a:solidFill>
                  <a:schemeClr val="tx1"/>
                </a:solidFill>
              </a:rPr>
              <a:t>蛋白质复合体，它与端粒结合蛋白一起构成了特殊的“帽子”结构，作用是保持染色体的完整性。</a:t>
            </a:r>
            <a:r>
              <a:rPr lang="zh-CN" altLang="en-US" dirty="0"/>
              <a:t>（</a:t>
            </a:r>
            <a:r>
              <a:rPr lang="en-US" altLang="zh-CN" dirty="0"/>
              <a:t>TTAGGG</a:t>
            </a:r>
            <a:r>
              <a:rPr lang="zh-CN" altLang="en-US" dirty="0"/>
              <a:t>）</a:t>
            </a:r>
          </a:p>
        </p:txBody>
      </p:sp>
    </p:spTree>
    <p:extLst>
      <p:ext uri="{BB962C8B-B14F-4D97-AF65-F5344CB8AC3E}">
        <p14:creationId xmlns:p14="http://schemas.microsoft.com/office/powerpoint/2010/main" val="8450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图片 4">
            <a:extLst>
              <a:ext uri="{FF2B5EF4-FFF2-40B4-BE49-F238E27FC236}">
                <a16:creationId xmlns:a16="http://schemas.microsoft.com/office/drawing/2014/main" id="{1089990E-9882-4E44-A1E4-4B083F6A4561}"/>
              </a:ext>
            </a:extLst>
          </p:cNvPr>
          <p:cNvPicPr>
            <a:picLocks noChangeAspect="1"/>
          </p:cNvPicPr>
          <p:nvPr/>
        </p:nvPicPr>
        <p:blipFill rotWithShape="1">
          <a:blip r:embed="rId2">
            <a:extLst>
              <a:ext uri="{28A0092B-C50C-407E-A947-70E740481C1C}">
                <a14:useLocalDpi xmlns:a14="http://schemas.microsoft.com/office/drawing/2010/main" val="0"/>
              </a:ext>
            </a:extLst>
          </a:blip>
          <a:srcRect t="1357" b="2802"/>
          <a:stretch/>
        </p:blipFill>
        <p:spPr bwMode="auto">
          <a:xfrm>
            <a:off x="1418908" y="71555"/>
            <a:ext cx="9500552" cy="6714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4396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Box 2">
            <a:extLst>
              <a:ext uri="{FF2B5EF4-FFF2-40B4-BE49-F238E27FC236}">
                <a16:creationId xmlns:a16="http://schemas.microsoft.com/office/drawing/2014/main" id="{85919CA1-36BD-4A77-B24D-8237FDD2786D}"/>
              </a:ext>
            </a:extLst>
          </p:cNvPr>
          <p:cNvSpPr txBox="1">
            <a:spLocks noChangeArrowheads="1"/>
          </p:cNvSpPr>
          <p:nvPr/>
        </p:nvSpPr>
        <p:spPr bwMode="auto">
          <a:xfrm>
            <a:off x="1110289" y="991740"/>
            <a:ext cx="6502101" cy="5515100"/>
          </a:xfrm>
          <a:prstGeom prst="rect">
            <a:avLst/>
          </a:prstGeom>
          <a:noFill/>
          <a:ln w="9525">
            <a:noFill/>
            <a:miter lim="800000"/>
            <a:headEnd/>
            <a:tailEnd/>
          </a:ln>
        </p:spPr>
        <p:txBody>
          <a:bodyPr wrap="none">
            <a:spAutoFit/>
          </a:bodyPr>
          <a:lstStyle/>
          <a:p>
            <a:pPr eaLnBrk="1" hangingPunct="1">
              <a:lnSpc>
                <a:spcPct val="120000"/>
              </a:lnSpc>
              <a:defRPr/>
            </a:pP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二、</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的合成</a:t>
            </a:r>
            <a:endPar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endParaRPr>
          </a:p>
          <a:p>
            <a:pPr lvl="1" eaLnBrk="1" hangingPunct="1">
              <a:lnSpc>
                <a:spcPct val="150000"/>
              </a:lnSpc>
              <a:spcBef>
                <a:spcPts val="600"/>
              </a:spcBef>
              <a:defRPr/>
            </a:pP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几个概念：</a:t>
            </a:r>
            <a:endPar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半保留复制</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半不连续复制</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前导链（</a:t>
            </a:r>
            <a:r>
              <a:rPr lang="en-US" altLang="zh-CN" sz="2800" b="1" dirty="0">
                <a:latin typeface="Times New Roman" panose="02020603050405020304" pitchFamily="18" charset="0"/>
                <a:ea typeface="华文楷体" pitchFamily="2" charset="-122"/>
                <a:cs typeface="Times New Roman" panose="02020603050405020304" pitchFamily="18" charset="0"/>
              </a:rPr>
              <a:t>leading strand</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dirty="0">
                <a:effectLst>
                  <a:outerShdw blurRad="38100" dist="38100" dir="2700000" algn="tl">
                    <a:srgbClr val="000000"/>
                  </a:outerShdw>
                </a:effectLst>
                <a:latin typeface="Times New Roman" panose="02020603050405020304" pitchFamily="18" charset="0"/>
                <a:cs typeface="Times New Roman" panose="02020603050405020304" pitchFamily="18" charset="0"/>
              </a:rPr>
              <a:t> </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后随链（</a:t>
            </a:r>
            <a:r>
              <a:rPr lang="en-US" altLang="zh-CN" sz="2800" b="1" dirty="0">
                <a:latin typeface="Times New Roman" panose="02020603050405020304" pitchFamily="18" charset="0"/>
                <a:ea typeface="华文楷体" pitchFamily="2" charset="-122"/>
                <a:cs typeface="Times New Roman" panose="02020603050405020304" pitchFamily="18" charset="0"/>
              </a:rPr>
              <a:t>lagging strand</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dirty="0">
                <a:effectLst>
                  <a:outerShdw blurRad="38100" dist="38100" dir="2700000" algn="tl">
                    <a:srgbClr val="000000"/>
                  </a:outerShdw>
                </a:effectLst>
                <a:latin typeface="Times New Roman" panose="02020603050405020304" pitchFamily="18" charset="0"/>
                <a:cs typeface="Times New Roman" panose="02020603050405020304" pitchFamily="18" charset="0"/>
              </a:rPr>
              <a:t> </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冈崎片段（</a:t>
            </a:r>
            <a:r>
              <a:rPr lang="en-US" altLang="zh-CN" sz="2800" b="1" dirty="0">
                <a:latin typeface="Times New Roman" panose="02020603050405020304" pitchFamily="18" charset="0"/>
                <a:ea typeface="华文楷体" pitchFamily="2" charset="-122"/>
                <a:cs typeface="Times New Roman" panose="02020603050405020304" pitchFamily="18" charset="0"/>
              </a:rPr>
              <a:t> </a:t>
            </a:r>
            <a:r>
              <a:rPr lang="en-US" altLang="zh-CN" sz="2800" b="1" dirty="0" err="1">
                <a:latin typeface="Times New Roman" panose="02020603050405020304" pitchFamily="18" charset="0"/>
                <a:ea typeface="华文楷体" pitchFamily="2" charset="-122"/>
                <a:cs typeface="Times New Roman" panose="02020603050405020304" pitchFamily="18" charset="0"/>
              </a:rPr>
              <a:t>okazaki</a:t>
            </a:r>
            <a:r>
              <a:rPr lang="en-US" altLang="zh-CN" sz="2800" b="1" dirty="0">
                <a:latin typeface="Times New Roman" panose="02020603050405020304" pitchFamily="18" charset="0"/>
                <a:ea typeface="华文楷体" pitchFamily="2" charset="-122"/>
                <a:cs typeface="Times New Roman" panose="02020603050405020304" pitchFamily="18" charset="0"/>
              </a:rPr>
              <a:t> fragment </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端粒</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257300" lvl="2" indent="-342900" eaLnBrk="1" hangingPunct="1">
              <a:lnSpc>
                <a:spcPct val="120000"/>
              </a:lnSpc>
              <a:spcBef>
                <a:spcPts val="600"/>
              </a:spcBef>
              <a:buFont typeface="Arial" panose="020B0604020202020204" pitchFamily="34" charset="0"/>
              <a:buChar char="•"/>
              <a:defRPr/>
            </a:pP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端粒酶</a:t>
            </a:r>
            <a:endParaRPr lang="en-US" altLang="zh-CN" sz="2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TextBox 1">
            <a:extLst>
              <a:ext uri="{FF2B5EF4-FFF2-40B4-BE49-F238E27FC236}">
                <a16:creationId xmlns:a16="http://schemas.microsoft.com/office/drawing/2014/main" id="{8C8662B2-FE9E-406D-B3D5-1D5D889D8309}"/>
              </a:ext>
            </a:extLst>
          </p:cNvPr>
          <p:cNvSpPr txBox="1"/>
          <p:nvPr/>
        </p:nvSpPr>
        <p:spPr>
          <a:xfrm>
            <a:off x="1660464" y="36879"/>
            <a:ext cx="1210588"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a:defRPr sz="4000" b="1">
                <a:latin typeface="微软雅黑" panose="020B0503020204020204" pitchFamily="34" charset="-122"/>
                <a:ea typeface="微软雅黑" panose="020B0503020204020204" pitchFamily="34" charset="-122"/>
                <a:cs typeface="+mj-cs"/>
              </a:defRPr>
            </a:lvl1pPr>
            <a:lvl2pPr>
              <a:defRPr sz="4000" b="1">
                <a:latin typeface="微软雅黑" panose="020B0503020204020204" pitchFamily="34" charset="-122"/>
                <a:ea typeface="微软雅黑" panose="020B0503020204020204" pitchFamily="34" charset="-122"/>
              </a:defRPr>
            </a:lvl2pPr>
            <a:lvl3pPr>
              <a:defRPr sz="4000" b="1">
                <a:latin typeface="微软雅黑" panose="020B0503020204020204" pitchFamily="34" charset="-122"/>
                <a:ea typeface="微软雅黑" panose="020B0503020204020204" pitchFamily="34" charset="-122"/>
              </a:defRPr>
            </a:lvl3pPr>
            <a:lvl4pPr>
              <a:defRPr sz="4000" b="1">
                <a:latin typeface="微软雅黑" panose="020B0503020204020204" pitchFamily="34" charset="-122"/>
                <a:ea typeface="微软雅黑" panose="020B0503020204020204" pitchFamily="34" charset="-122"/>
              </a:defRPr>
            </a:lvl4pPr>
            <a:lvl5pPr>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defRPr>
            </a:lvl6pPr>
            <a:lvl7pPr marL="914400" fontAlgn="base">
              <a:spcBef>
                <a:spcPct val="0"/>
              </a:spcBef>
              <a:spcAft>
                <a:spcPct val="0"/>
              </a:spcAft>
              <a:defRPr sz="3200">
                <a:solidFill>
                  <a:schemeClr val="bg1"/>
                </a:solidFill>
              </a:defRPr>
            </a:lvl7pPr>
            <a:lvl8pPr marL="1371600" fontAlgn="base">
              <a:spcBef>
                <a:spcPct val="0"/>
              </a:spcBef>
              <a:spcAft>
                <a:spcPct val="0"/>
              </a:spcAft>
              <a:defRPr sz="3200">
                <a:solidFill>
                  <a:schemeClr val="bg1"/>
                </a:solidFill>
              </a:defRPr>
            </a:lvl8pPr>
            <a:lvl9pPr marL="1828800" fontAlgn="base">
              <a:spcBef>
                <a:spcPct val="0"/>
              </a:spcBef>
              <a:spcAft>
                <a:spcPct val="0"/>
              </a:spcAft>
              <a:defRPr sz="3200">
                <a:solidFill>
                  <a:schemeClr val="bg1"/>
                </a:solidFill>
              </a:defRPr>
            </a:lvl9pPr>
          </a:lstStyle>
          <a:p>
            <a:r>
              <a:rPr lang="zh-CN" altLang="en-US" dirty="0"/>
              <a:t>小结</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Box 2">
            <a:extLst>
              <a:ext uri="{FF2B5EF4-FFF2-40B4-BE49-F238E27FC236}">
                <a16:creationId xmlns:a16="http://schemas.microsoft.com/office/drawing/2014/main" id="{85919CA1-36BD-4A77-B24D-8237FDD2786D}"/>
              </a:ext>
            </a:extLst>
          </p:cNvPr>
          <p:cNvSpPr txBox="1">
            <a:spLocks noChangeArrowheads="1"/>
          </p:cNvSpPr>
          <p:nvPr/>
        </p:nvSpPr>
        <p:spPr bwMode="auto">
          <a:xfrm>
            <a:off x="1231641" y="260649"/>
            <a:ext cx="10157926" cy="6580969"/>
          </a:xfrm>
          <a:prstGeom prst="rect">
            <a:avLst/>
          </a:prstGeom>
          <a:noFill/>
          <a:ln w="9525">
            <a:noFill/>
            <a:miter lim="800000"/>
            <a:headEnd/>
            <a:tailEnd/>
          </a:ln>
        </p:spPr>
        <p:txBody>
          <a:bodyPr wrap="square">
            <a:spAutoFit/>
          </a:bodyPr>
          <a:lstStyle/>
          <a:p>
            <a:pPr marL="0" lvl="1" indent="-342900" eaLnBrk="1" hangingPunct="1">
              <a:lnSpc>
                <a:spcPct val="120000"/>
              </a:lnSpc>
              <a:spcBef>
                <a:spcPts val="600"/>
              </a:spcBef>
              <a:defRPr/>
            </a:pP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2. DNA</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复制的过程及各种酶的功能</a:t>
            </a:r>
            <a:endPar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endParaRPr>
          </a:p>
          <a:p>
            <a:pPr marL="800100" lvl="1" indent="-342900" eaLnBrk="1" hangingPunct="1">
              <a:lnSpc>
                <a:spcPct val="120000"/>
              </a:lnSpc>
              <a:spcBef>
                <a:spcPts val="600"/>
              </a:spcBef>
              <a:defRPr/>
            </a:pP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1</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）复制起始：</a:t>
            </a: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解链，形成引发体</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371600" lvl="2" indent="-457200" eaLnBrk="1" hangingPunct="1">
              <a:lnSpc>
                <a:spcPct val="120000"/>
              </a:lnSpc>
              <a:spcBef>
                <a:spcPts val="600"/>
              </a:spcBef>
              <a:buFont typeface="Arial" panose="020B0604020202020204" pitchFamily="34" charset="0"/>
              <a:buChar char="•"/>
              <a:defRPr/>
            </a:pPr>
            <a:r>
              <a:rPr lang="en-US" altLang="zh-CN" sz="2400" b="1" dirty="0" err="1">
                <a:solidFill>
                  <a:srgbClr val="002060"/>
                </a:solidFill>
                <a:latin typeface="Times New Roman" panose="02020603050405020304" pitchFamily="18" charset="0"/>
                <a:ea typeface="黑体" panose="02010609060101010101" pitchFamily="49" charset="-122"/>
                <a:cs typeface="Times New Roman" panose="02020603050405020304" pitchFamily="18" charset="0"/>
              </a:rPr>
              <a:t>DnaA</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蛋白</a:t>
            </a:r>
            <a:endPar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endParaRPr>
          </a:p>
          <a:p>
            <a:pPr marL="1371600" lvl="2" indent="-457200" eaLnBrk="1" hangingPunct="1">
              <a:lnSpc>
                <a:spcPct val="120000"/>
              </a:lnSpc>
              <a:spcBef>
                <a:spcPts val="600"/>
              </a:spcBef>
              <a:buFont typeface="Arial" panose="020B0604020202020204" pitchFamily="34" charset="0"/>
              <a:buChar char="•"/>
              <a:defRPr/>
            </a:pP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解旋酶、</a:t>
            </a:r>
            <a:r>
              <a:rPr lang="en-US" altLang="zh-CN" sz="2400" b="1" dirty="0" err="1">
                <a:solidFill>
                  <a:srgbClr val="002060"/>
                </a:solidFill>
                <a:latin typeface="Times New Roman" panose="02020603050405020304" pitchFamily="18" charset="0"/>
                <a:ea typeface="黑体" panose="02010609060101010101" pitchFamily="49" charset="-122"/>
                <a:cs typeface="Times New Roman" panose="02020603050405020304" pitchFamily="18" charset="0"/>
              </a:rPr>
              <a:t>DnaC</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蛋白、引物酶、</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复制起始区域</a:t>
            </a:r>
            <a:endPar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endParaRPr>
          </a:p>
          <a:p>
            <a:pPr marL="1714500" lvl="1" indent="-1257300" eaLnBrk="1" hangingPunct="1">
              <a:lnSpc>
                <a:spcPct val="120000"/>
              </a:lnSpc>
              <a:spcBef>
                <a:spcPts val="600"/>
              </a:spcBef>
              <a:defRPr/>
            </a:pP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）复制的延长：</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2171700" lvl="2" indent="-1257300" eaLnBrk="1" hangingPunct="1">
              <a:lnSpc>
                <a:spcPct val="120000"/>
              </a:lnSpc>
              <a:spcBef>
                <a:spcPts val="600"/>
              </a:spcBef>
              <a:defRPr/>
            </a:pP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前导链连续复制，后随链不连续复制</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371600" lvl="2" indent="-457200" eaLnBrk="1" hangingPunct="1">
              <a:lnSpc>
                <a:spcPct val="120000"/>
              </a:lnSpc>
              <a:spcBef>
                <a:spcPts val="600"/>
              </a:spcBef>
              <a:buFont typeface="Arial" panose="020B0604020202020204" pitchFamily="34" charset="0"/>
              <a:buChar char="•"/>
              <a:defRPr/>
            </a:pP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解旋酶、</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SSB</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、拓扑异构酶、引物酶</a:t>
            </a:r>
            <a:endPar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endParaRPr>
          </a:p>
          <a:p>
            <a:pPr marL="1371600" lvl="2" indent="-457200" eaLnBrk="1" hangingPunct="1">
              <a:lnSpc>
                <a:spcPct val="120000"/>
              </a:lnSpc>
              <a:spcBef>
                <a:spcPts val="600"/>
              </a:spcBef>
              <a:buFont typeface="Arial" panose="020B0604020202020204" pitchFamily="34" charset="0"/>
              <a:buChar char="•"/>
              <a:defRPr/>
            </a:pP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Ⅲ</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、滑动夹</a:t>
            </a:r>
          </a:p>
          <a:p>
            <a:pPr lvl="1" eaLnBrk="1" hangingPunct="1">
              <a:lnSpc>
                <a:spcPct val="120000"/>
              </a:lnSpc>
              <a:spcBef>
                <a:spcPts val="600"/>
              </a:spcBef>
              <a:defRPr/>
            </a:pP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）复制的终止：</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lvl="2" eaLnBrk="1" hangingPunct="1">
              <a:lnSpc>
                <a:spcPct val="120000"/>
              </a:lnSpc>
              <a:spcBef>
                <a:spcPts val="600"/>
              </a:spcBef>
              <a:defRPr/>
            </a:pPr>
            <a:r>
              <a:rPr lang="en-US" altLang="zh-CN" sz="2800" b="1"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切除引物、填补空缺、连接切口</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a:p>
            <a:pPr marL="1371600" lvl="2" indent="-457200" eaLnBrk="1" hangingPunct="1">
              <a:lnSpc>
                <a:spcPct val="120000"/>
              </a:lnSpc>
              <a:spcBef>
                <a:spcPts val="600"/>
              </a:spcBef>
              <a:buFont typeface="Arial" panose="020B0604020202020204" pitchFamily="34" charset="0"/>
              <a:buChar char="•"/>
              <a:defRPr/>
            </a:pP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酶、</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Ⅰ</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（有时也和</a:t>
            </a:r>
            <a:r>
              <a:rPr lang="en-US" altLang="zh-CN" sz="2400" b="1" dirty="0" err="1">
                <a:solidFill>
                  <a:srgbClr val="002060"/>
                </a:solidFill>
                <a:latin typeface="Times New Roman" panose="02020603050405020304" pitchFamily="18" charset="0"/>
                <a:ea typeface="黑体" panose="02010609060101010101" pitchFamily="49" charset="-122"/>
                <a:cs typeface="Times New Roman" panose="02020603050405020304" pitchFamily="18" charset="0"/>
              </a:rPr>
              <a:t>RNAase</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 H</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一起切除引物）、</a:t>
            </a:r>
            <a:r>
              <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rPr>
              <a:t>连接酶</a:t>
            </a:r>
            <a:endParaRPr lang="en-US" altLang="zh-CN" sz="2400" b="1" dirty="0">
              <a:solidFill>
                <a:srgbClr val="002060"/>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752331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61EFDBD-07D6-440A-B3FC-CD36D3A26056}"/>
              </a:ext>
            </a:extLst>
          </p:cNvPr>
          <p:cNvPicPr>
            <a:picLocks noChangeAspect="1"/>
          </p:cNvPicPr>
          <p:nvPr/>
        </p:nvPicPr>
        <p:blipFill rotWithShape="1">
          <a:blip r:embed="rId2"/>
          <a:srcRect l="4177" t="2378" r="3626" b="12455"/>
          <a:stretch/>
        </p:blipFill>
        <p:spPr>
          <a:xfrm>
            <a:off x="1310640" y="142908"/>
            <a:ext cx="9662159" cy="5950388"/>
          </a:xfrm>
          <a:prstGeom prst="rect">
            <a:avLst/>
          </a:prstGeom>
        </p:spPr>
      </p:pic>
      <p:sp>
        <p:nvSpPr>
          <p:cNvPr id="3" name="文本框 2">
            <a:extLst>
              <a:ext uri="{FF2B5EF4-FFF2-40B4-BE49-F238E27FC236}">
                <a16:creationId xmlns:a16="http://schemas.microsoft.com/office/drawing/2014/main" id="{64B750B3-E7C4-43DA-83B6-CDC4A0C32C84}"/>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4" name="文本框 3">
            <a:extLst>
              <a:ext uri="{FF2B5EF4-FFF2-40B4-BE49-F238E27FC236}">
                <a16:creationId xmlns:a16="http://schemas.microsoft.com/office/drawing/2014/main" id="{F10BFE2B-41B3-4B5B-B60C-9F246CE3E9F1}"/>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5" name="文本框 4">
            <a:extLst>
              <a:ext uri="{FF2B5EF4-FFF2-40B4-BE49-F238E27FC236}">
                <a16:creationId xmlns:a16="http://schemas.microsoft.com/office/drawing/2014/main" id="{BC6FC64C-2ABC-4116-8EEF-F5AB37CD02AF}"/>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6" name="文本框 5">
            <a:extLst>
              <a:ext uri="{FF2B5EF4-FFF2-40B4-BE49-F238E27FC236}">
                <a16:creationId xmlns:a16="http://schemas.microsoft.com/office/drawing/2014/main" id="{52D65801-F273-477F-9E03-83A5F6DCF812}"/>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7" name="文本框 6">
            <a:extLst>
              <a:ext uri="{FF2B5EF4-FFF2-40B4-BE49-F238E27FC236}">
                <a16:creationId xmlns:a16="http://schemas.microsoft.com/office/drawing/2014/main" id="{A54E48B2-5F57-4A8E-AD94-7703F5EAFC25}"/>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文本框 7">
            <a:extLst>
              <a:ext uri="{FF2B5EF4-FFF2-40B4-BE49-F238E27FC236}">
                <a16:creationId xmlns:a16="http://schemas.microsoft.com/office/drawing/2014/main" id="{2FB4AF18-7D10-42E4-9A1E-C7BC5D7B808B}"/>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9" name="文本框 8">
            <a:extLst>
              <a:ext uri="{FF2B5EF4-FFF2-40B4-BE49-F238E27FC236}">
                <a16:creationId xmlns:a16="http://schemas.microsoft.com/office/drawing/2014/main" id="{23BA9F50-C098-4604-8B2D-6BA99140CAF2}"/>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文本框 9">
            <a:extLst>
              <a:ext uri="{FF2B5EF4-FFF2-40B4-BE49-F238E27FC236}">
                <a16:creationId xmlns:a16="http://schemas.microsoft.com/office/drawing/2014/main" id="{DFA069D8-D5D7-4362-850D-506119312DD9}"/>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1" name="TextBox 10">
            <a:extLst>
              <a:ext uri="{FF2B5EF4-FFF2-40B4-BE49-F238E27FC236}">
                <a16:creationId xmlns:a16="http://schemas.microsoft.com/office/drawing/2014/main" id="{C22AA62A-C162-47F1-A20A-58E77964E40D}"/>
              </a:ext>
            </a:extLst>
          </p:cNvPr>
          <p:cNvSpPr txBox="1"/>
          <p:nvPr/>
        </p:nvSpPr>
        <p:spPr>
          <a:xfrm>
            <a:off x="8460270" y="5184624"/>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2" name="文本框 8">
            <a:extLst>
              <a:ext uri="{FF2B5EF4-FFF2-40B4-BE49-F238E27FC236}">
                <a16:creationId xmlns:a16="http://schemas.microsoft.com/office/drawing/2014/main" id="{3657AD2F-A012-4447-A23D-57E92687632D}"/>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94279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5D9C7C6-9C23-4BF0-8E75-260A0D3CE61F}"/>
              </a:ext>
            </a:extLst>
          </p:cNvPr>
          <p:cNvSpPr>
            <a:spLocks noChangeArrowheads="1"/>
          </p:cNvSpPr>
          <p:nvPr/>
        </p:nvSpPr>
        <p:spPr bwMode="auto">
          <a:xfrm>
            <a:off x="1314926" y="136525"/>
            <a:ext cx="8358187" cy="53966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en-US" altLang="zh-CN" sz="4000" b="1" dirty="0">
                <a:ea typeface="微软雅黑" panose="020B0503020204020204" pitchFamily="34" charset="-122"/>
                <a:cs typeface="+mj-cs"/>
              </a:rPr>
              <a:t>DNA</a:t>
            </a:r>
            <a:r>
              <a:rPr lang="zh-CN" altLang="en-US" sz="4000" b="1" dirty="0">
                <a:ea typeface="微软雅黑" panose="020B0503020204020204" pitchFamily="34" charset="-122"/>
                <a:cs typeface="+mj-cs"/>
              </a:rPr>
              <a:t>复制的化学反应</a:t>
            </a:r>
          </a:p>
        </p:txBody>
      </p:sp>
      <p:grpSp>
        <p:nvGrpSpPr>
          <p:cNvPr id="93187" name="组合 5">
            <a:extLst>
              <a:ext uri="{FF2B5EF4-FFF2-40B4-BE49-F238E27FC236}">
                <a16:creationId xmlns:a16="http://schemas.microsoft.com/office/drawing/2014/main" id="{FB546B90-61D2-4A7C-8231-006A085AC4B9}"/>
              </a:ext>
            </a:extLst>
          </p:cNvPr>
          <p:cNvGrpSpPr>
            <a:grpSpLocks/>
          </p:cNvGrpSpPr>
          <p:nvPr/>
        </p:nvGrpSpPr>
        <p:grpSpPr bwMode="auto">
          <a:xfrm>
            <a:off x="1940679" y="1133327"/>
            <a:ext cx="8147248" cy="5229373"/>
            <a:chOff x="785813" y="1928813"/>
            <a:chExt cx="7429504" cy="4722812"/>
          </a:xfrm>
        </p:grpSpPr>
        <p:pic>
          <p:nvPicPr>
            <p:cNvPr id="93188" name="Picture 4">
              <a:extLst>
                <a:ext uri="{FF2B5EF4-FFF2-40B4-BE49-F238E27FC236}">
                  <a16:creationId xmlns:a16="http://schemas.microsoft.com/office/drawing/2014/main" id="{8A5CDC3D-ADF3-4065-B239-8C29FF03CF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1928813"/>
              <a:ext cx="7429504" cy="472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椭圆 2">
              <a:extLst>
                <a:ext uri="{FF2B5EF4-FFF2-40B4-BE49-F238E27FC236}">
                  <a16:creationId xmlns:a16="http://schemas.microsoft.com/office/drawing/2014/main" id="{47DF8A5B-AA8C-4D06-9A04-2BA30998B6BA}"/>
                </a:ext>
              </a:extLst>
            </p:cNvPr>
            <p:cNvSpPr>
              <a:spLocks noChangeArrowheads="1"/>
            </p:cNvSpPr>
            <p:nvPr/>
          </p:nvSpPr>
          <p:spPr bwMode="auto">
            <a:xfrm>
              <a:off x="1816241" y="3118079"/>
              <a:ext cx="108000" cy="107722"/>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0"/>
                </a:spcBef>
                <a:buClrTx/>
                <a:buFontTx/>
                <a:buNone/>
              </a:pPr>
              <a:endParaRPr lang="zh-CN" altLang="en-US" sz="3200" b="0">
                <a:solidFill>
                  <a:schemeClr val="accent1"/>
                </a:solidFill>
                <a:latin typeface="微软雅黑" panose="020B0503020204020204" pitchFamily="34" charset="-122"/>
                <a:ea typeface="微软雅黑" panose="020B0503020204020204" pitchFamily="34" charset="-122"/>
              </a:endParaRPr>
            </a:p>
          </p:txBody>
        </p:sp>
        <p:sp>
          <p:nvSpPr>
            <p:cNvPr id="93190" name="椭圆 7">
              <a:extLst>
                <a:ext uri="{FF2B5EF4-FFF2-40B4-BE49-F238E27FC236}">
                  <a16:creationId xmlns:a16="http://schemas.microsoft.com/office/drawing/2014/main" id="{3BC87CDF-460E-45A5-89EF-9C2F26351F27}"/>
                </a:ext>
              </a:extLst>
            </p:cNvPr>
            <p:cNvSpPr>
              <a:spLocks noChangeArrowheads="1"/>
            </p:cNvSpPr>
            <p:nvPr/>
          </p:nvSpPr>
          <p:spPr bwMode="auto">
            <a:xfrm>
              <a:off x="3069561" y="3118079"/>
              <a:ext cx="108000" cy="107722"/>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0"/>
                </a:spcBef>
                <a:buClrTx/>
                <a:buFontTx/>
                <a:buNone/>
              </a:pPr>
              <a:endParaRPr lang="zh-CN" altLang="en-US" sz="3200" b="0">
                <a:solidFill>
                  <a:schemeClr val="accent1"/>
                </a:solidFill>
                <a:latin typeface="微软雅黑" panose="020B0503020204020204" pitchFamily="34" charset="-122"/>
                <a:ea typeface="微软雅黑" panose="020B0503020204020204" pitchFamily="34" charset="-122"/>
              </a:endParaRPr>
            </a:p>
          </p:txBody>
        </p:sp>
        <p:sp>
          <p:nvSpPr>
            <p:cNvPr id="93191" name="文本框 4">
              <a:extLst>
                <a:ext uri="{FF2B5EF4-FFF2-40B4-BE49-F238E27FC236}">
                  <a16:creationId xmlns:a16="http://schemas.microsoft.com/office/drawing/2014/main" id="{421ADF4C-F016-4B19-9216-634D78B97FB6}"/>
                </a:ext>
              </a:extLst>
            </p:cNvPr>
            <p:cNvSpPr txBox="1">
              <a:spLocks noChangeArrowheads="1"/>
            </p:cNvSpPr>
            <p:nvPr/>
          </p:nvSpPr>
          <p:spPr bwMode="auto">
            <a:xfrm>
              <a:off x="1770747" y="3021082"/>
              <a:ext cx="206356"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lang="en-US" altLang="zh-CN" sz="3200" dirty="0">
                  <a:solidFill>
                    <a:srgbClr val="C00000"/>
                  </a:solidFill>
                  <a:latin typeface="微软雅黑" panose="020B0503020204020204" pitchFamily="34" charset="-122"/>
                  <a:ea typeface="微软雅黑" panose="020B0503020204020204" pitchFamily="34" charset="-122"/>
                </a:rPr>
                <a:t>U</a:t>
              </a: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93192" name="文本框 8">
              <a:extLst>
                <a:ext uri="{FF2B5EF4-FFF2-40B4-BE49-F238E27FC236}">
                  <a16:creationId xmlns:a16="http://schemas.microsoft.com/office/drawing/2014/main" id="{8D735E69-7CA1-444F-8662-51F257097C2B}"/>
                </a:ext>
              </a:extLst>
            </p:cNvPr>
            <p:cNvSpPr txBox="1">
              <a:spLocks noChangeArrowheads="1"/>
            </p:cNvSpPr>
            <p:nvPr/>
          </p:nvSpPr>
          <p:spPr bwMode="auto">
            <a:xfrm>
              <a:off x="3069561" y="3021082"/>
              <a:ext cx="102927"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lang="en-US" altLang="zh-CN" sz="3200" dirty="0">
                  <a:solidFill>
                    <a:srgbClr val="C00000"/>
                  </a:solidFill>
                  <a:latin typeface="微软雅黑" panose="020B0503020204020204" pitchFamily="34" charset="-122"/>
                  <a:ea typeface="微软雅黑" panose="020B0503020204020204" pitchFamily="34" charset="-122"/>
                </a:rPr>
                <a:t>U</a:t>
              </a: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93193" name="椭圆 9">
              <a:extLst>
                <a:ext uri="{FF2B5EF4-FFF2-40B4-BE49-F238E27FC236}">
                  <a16:creationId xmlns:a16="http://schemas.microsoft.com/office/drawing/2014/main" id="{D36DA053-56DE-4F52-9DD7-511097140E59}"/>
                </a:ext>
              </a:extLst>
            </p:cNvPr>
            <p:cNvSpPr>
              <a:spLocks noChangeArrowheads="1"/>
            </p:cNvSpPr>
            <p:nvPr/>
          </p:nvSpPr>
          <p:spPr bwMode="auto">
            <a:xfrm>
              <a:off x="1811168" y="5470767"/>
              <a:ext cx="108000" cy="107722"/>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0"/>
                </a:spcBef>
                <a:buClrTx/>
                <a:buFontTx/>
                <a:buNone/>
              </a:pPr>
              <a:endParaRPr lang="zh-CN" altLang="en-US" sz="3200" b="0">
                <a:solidFill>
                  <a:schemeClr val="accent1"/>
                </a:solidFill>
                <a:latin typeface="微软雅黑" panose="020B0503020204020204" pitchFamily="34" charset="-122"/>
                <a:ea typeface="微软雅黑" panose="020B0503020204020204" pitchFamily="34" charset="-122"/>
              </a:endParaRPr>
            </a:p>
          </p:txBody>
        </p:sp>
        <p:sp>
          <p:nvSpPr>
            <p:cNvPr id="93194" name="椭圆 10">
              <a:extLst>
                <a:ext uri="{FF2B5EF4-FFF2-40B4-BE49-F238E27FC236}">
                  <a16:creationId xmlns:a16="http://schemas.microsoft.com/office/drawing/2014/main" id="{BE68E09F-334C-47B1-95E0-7134C4C92D78}"/>
                </a:ext>
              </a:extLst>
            </p:cNvPr>
            <p:cNvSpPr>
              <a:spLocks noChangeArrowheads="1"/>
            </p:cNvSpPr>
            <p:nvPr/>
          </p:nvSpPr>
          <p:spPr bwMode="auto">
            <a:xfrm>
              <a:off x="3064488" y="5470767"/>
              <a:ext cx="108000" cy="107722"/>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0"/>
                </a:spcBef>
                <a:buClrTx/>
                <a:buFontTx/>
                <a:buNone/>
              </a:pPr>
              <a:endParaRPr lang="zh-CN" altLang="en-US" sz="3200" b="0">
                <a:solidFill>
                  <a:schemeClr val="accent1"/>
                </a:solidFill>
                <a:latin typeface="微软雅黑" panose="020B0503020204020204" pitchFamily="34" charset="-122"/>
                <a:ea typeface="微软雅黑" panose="020B0503020204020204" pitchFamily="34" charset="-122"/>
              </a:endParaRPr>
            </a:p>
          </p:txBody>
        </p:sp>
        <p:sp>
          <p:nvSpPr>
            <p:cNvPr id="93195" name="文本框 11">
              <a:extLst>
                <a:ext uri="{FF2B5EF4-FFF2-40B4-BE49-F238E27FC236}">
                  <a16:creationId xmlns:a16="http://schemas.microsoft.com/office/drawing/2014/main" id="{6207B334-81CA-4E44-B218-A0B0EE7AE33C}"/>
                </a:ext>
              </a:extLst>
            </p:cNvPr>
            <p:cNvSpPr txBox="1">
              <a:spLocks noChangeArrowheads="1"/>
            </p:cNvSpPr>
            <p:nvPr/>
          </p:nvSpPr>
          <p:spPr bwMode="auto">
            <a:xfrm>
              <a:off x="1806513" y="5373769"/>
              <a:ext cx="1440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lang="en-US" altLang="zh-CN" sz="3200" dirty="0">
                  <a:solidFill>
                    <a:srgbClr val="C00000"/>
                  </a:solidFill>
                  <a:latin typeface="微软雅黑" panose="020B0503020204020204" pitchFamily="34" charset="-122"/>
                  <a:ea typeface="微软雅黑" panose="020B0503020204020204" pitchFamily="34" charset="-122"/>
                </a:rPr>
                <a:t>U</a:t>
              </a: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93196" name="文本框 12">
              <a:extLst>
                <a:ext uri="{FF2B5EF4-FFF2-40B4-BE49-F238E27FC236}">
                  <a16:creationId xmlns:a16="http://schemas.microsoft.com/office/drawing/2014/main" id="{877BB82D-2683-4E94-A585-6D82E141C5DE}"/>
                </a:ext>
              </a:extLst>
            </p:cNvPr>
            <p:cNvSpPr txBox="1">
              <a:spLocks noChangeArrowheads="1"/>
            </p:cNvSpPr>
            <p:nvPr/>
          </p:nvSpPr>
          <p:spPr bwMode="auto">
            <a:xfrm>
              <a:off x="3064488" y="5369543"/>
              <a:ext cx="1440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lang="en-US" altLang="zh-CN" sz="3200" dirty="0">
                  <a:solidFill>
                    <a:srgbClr val="C00000"/>
                  </a:solidFill>
                  <a:latin typeface="微软雅黑" panose="020B0503020204020204" pitchFamily="34" charset="-122"/>
                  <a:ea typeface="微软雅黑" panose="020B0503020204020204" pitchFamily="34" charset="-122"/>
                </a:rPr>
                <a:t>U</a:t>
              </a:r>
              <a:endParaRPr lang="zh-CN" altLang="en-US" sz="3200" dirty="0">
                <a:solidFill>
                  <a:srgbClr val="C00000"/>
                </a:solidFill>
                <a:latin typeface="微软雅黑" panose="020B0503020204020204" pitchFamily="34" charset="-122"/>
                <a:ea typeface="微软雅黑" panose="020B0503020204020204" pitchFamily="34" charset="-122"/>
              </a:endParaRPr>
            </a:p>
          </p:txBody>
        </p:sp>
      </p:grpSp>
      <p:sp>
        <p:nvSpPr>
          <p:cNvPr id="14" name="TextBox 1">
            <a:extLst>
              <a:ext uri="{FF2B5EF4-FFF2-40B4-BE49-F238E27FC236}">
                <a16:creationId xmlns:a16="http://schemas.microsoft.com/office/drawing/2014/main" id="{616C4F74-9499-4B44-9BBA-D5F7E727DBBB}"/>
              </a:ext>
            </a:extLst>
          </p:cNvPr>
          <p:cNvSpPr txBox="1"/>
          <p:nvPr/>
        </p:nvSpPr>
        <p:spPr>
          <a:xfrm>
            <a:off x="3165464" y="1349034"/>
            <a:ext cx="2150973" cy="369332"/>
          </a:xfrm>
          <a:prstGeom prst="rect">
            <a:avLst/>
          </a:prstGeom>
          <a:solidFill>
            <a:schemeClr val="accent2">
              <a:lumMod val="40000"/>
              <a:lumOff val="60000"/>
            </a:schemeClr>
          </a:solidFill>
        </p:spPr>
        <p:style>
          <a:lnRef idx="1">
            <a:schemeClr val="accent3"/>
          </a:lnRef>
          <a:fillRef idx="2">
            <a:schemeClr val="accent3"/>
          </a:fillRef>
          <a:effectRef idx="1">
            <a:schemeClr val="accent3"/>
          </a:effectRef>
          <a:fontRef idx="minor">
            <a:schemeClr val="dk1"/>
          </a:fontRef>
        </p:style>
        <p:txBody>
          <a:bodyPr wrap="none">
            <a:spAutoFit/>
          </a:bodyPr>
          <a:lstStyle/>
          <a:p>
            <a:pPr>
              <a:defRPr/>
            </a:pPr>
            <a:r>
              <a:rPr lang="en-US" altLang="zh-CN" b="1" dirty="0"/>
              <a:t>DNA polymerases</a:t>
            </a:r>
            <a:endParaRPr lang="zh-CN" altLang="en-US" b="1" dirty="0"/>
          </a:p>
        </p:txBody>
      </p:sp>
      <p:sp>
        <p:nvSpPr>
          <p:cNvPr id="15" name="TextBox 2">
            <a:extLst>
              <a:ext uri="{FF2B5EF4-FFF2-40B4-BE49-F238E27FC236}">
                <a16:creationId xmlns:a16="http://schemas.microsoft.com/office/drawing/2014/main" id="{8BC1DD10-E78D-4173-9007-B8C08B59CA6E}"/>
              </a:ext>
            </a:extLst>
          </p:cNvPr>
          <p:cNvSpPr txBox="1">
            <a:spLocks noChangeArrowheads="1"/>
          </p:cNvSpPr>
          <p:nvPr/>
        </p:nvSpPr>
        <p:spPr bwMode="auto">
          <a:xfrm>
            <a:off x="4208275" y="4021766"/>
            <a:ext cx="13388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zh-CN" altLang="en-US" b="1" dirty="0">
                <a:latin typeface="微软雅黑" panose="020B0503020204020204" pitchFamily="34" charset="-122"/>
                <a:ea typeface="微软雅黑" panose="020B0503020204020204" pitchFamily="34" charset="-122"/>
              </a:rPr>
              <a:t>磷酸二酯键</a:t>
            </a:r>
          </a:p>
        </p:txBody>
      </p:sp>
      <p:cxnSp>
        <p:nvCxnSpPr>
          <p:cNvPr id="16" name="直接箭头连接符 15">
            <a:extLst>
              <a:ext uri="{FF2B5EF4-FFF2-40B4-BE49-F238E27FC236}">
                <a16:creationId xmlns:a16="http://schemas.microsoft.com/office/drawing/2014/main" id="{0F80A22C-6B79-46D4-B2AA-57246823E722}"/>
              </a:ext>
            </a:extLst>
          </p:cNvPr>
          <p:cNvCxnSpPr>
            <a:cxnSpLocks/>
          </p:cNvCxnSpPr>
          <p:nvPr/>
        </p:nvCxnSpPr>
        <p:spPr>
          <a:xfrm>
            <a:off x="5494019" y="4304320"/>
            <a:ext cx="161416" cy="173557"/>
          </a:xfrm>
          <a:prstGeom prst="straightConnector1">
            <a:avLst/>
          </a:prstGeom>
          <a:ln w="28575">
            <a:solidFill>
              <a:schemeClr val="tx1"/>
            </a:solidFill>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5376090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A834EED-4BAB-4100-BC52-AD83B17E39A8}"/>
              </a:ext>
            </a:extLst>
          </p:cNvPr>
          <p:cNvPicPr>
            <a:picLocks noChangeAspect="1"/>
          </p:cNvPicPr>
          <p:nvPr/>
        </p:nvPicPr>
        <p:blipFill rotWithShape="1">
          <a:blip r:embed="rId2"/>
          <a:srcRect l="4729" t="2274" r="5073" b="12455"/>
          <a:stretch/>
        </p:blipFill>
        <p:spPr>
          <a:xfrm>
            <a:off x="1367006" y="142908"/>
            <a:ext cx="9461014" cy="5962824"/>
          </a:xfrm>
          <a:prstGeom prst="rect">
            <a:avLst/>
          </a:prstGeom>
        </p:spPr>
      </p:pic>
      <p:sp>
        <p:nvSpPr>
          <p:cNvPr id="14" name="文本框 13">
            <a:extLst>
              <a:ext uri="{FF2B5EF4-FFF2-40B4-BE49-F238E27FC236}">
                <a16:creationId xmlns:a16="http://schemas.microsoft.com/office/drawing/2014/main" id="{F610C827-B48C-45B2-893F-5D2647A5008B}"/>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5" name="文本框 14">
            <a:extLst>
              <a:ext uri="{FF2B5EF4-FFF2-40B4-BE49-F238E27FC236}">
                <a16:creationId xmlns:a16="http://schemas.microsoft.com/office/drawing/2014/main" id="{9BC9539E-B936-420E-B2D6-3032E476E1BF}"/>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6" name="文本框 15">
            <a:extLst>
              <a:ext uri="{FF2B5EF4-FFF2-40B4-BE49-F238E27FC236}">
                <a16:creationId xmlns:a16="http://schemas.microsoft.com/office/drawing/2014/main" id="{F9EC7EA6-267E-4BE1-A346-FF4529F96AE0}"/>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7" name="文本框 16">
            <a:extLst>
              <a:ext uri="{FF2B5EF4-FFF2-40B4-BE49-F238E27FC236}">
                <a16:creationId xmlns:a16="http://schemas.microsoft.com/office/drawing/2014/main" id="{DB8D4F00-2363-46AE-81CD-1C22ABB53EA8}"/>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9" name="文本框 18">
            <a:extLst>
              <a:ext uri="{FF2B5EF4-FFF2-40B4-BE49-F238E27FC236}">
                <a16:creationId xmlns:a16="http://schemas.microsoft.com/office/drawing/2014/main" id="{B9BF82DA-C9EF-4ECC-9056-7AEEC145D86A}"/>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1" name="文本框 20">
            <a:extLst>
              <a:ext uri="{FF2B5EF4-FFF2-40B4-BE49-F238E27FC236}">
                <a16:creationId xmlns:a16="http://schemas.microsoft.com/office/drawing/2014/main" id="{7707C41D-0971-4861-A28B-3B55EC950530}"/>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1" name="文本框 6">
            <a:extLst>
              <a:ext uri="{FF2B5EF4-FFF2-40B4-BE49-F238E27FC236}">
                <a16:creationId xmlns:a16="http://schemas.microsoft.com/office/drawing/2014/main" id="{D3467ADB-949F-4529-9122-67A63396E707}"/>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TextBox 12">
            <a:extLst>
              <a:ext uri="{FF2B5EF4-FFF2-40B4-BE49-F238E27FC236}">
                <a16:creationId xmlns:a16="http://schemas.microsoft.com/office/drawing/2014/main" id="{ED8AF634-7766-40BE-8732-C9C7154C444A}"/>
              </a:ext>
            </a:extLst>
          </p:cNvPr>
          <p:cNvSpPr txBox="1"/>
          <p:nvPr/>
        </p:nvSpPr>
        <p:spPr>
          <a:xfrm>
            <a:off x="8472741" y="5212213"/>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8" name="文本框 8">
            <a:extLst>
              <a:ext uri="{FF2B5EF4-FFF2-40B4-BE49-F238E27FC236}">
                <a16:creationId xmlns:a16="http://schemas.microsoft.com/office/drawing/2014/main" id="{D0DE09F6-3A5B-4DF7-B0A4-5F2A021612D2}"/>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0" name="文本框 8">
            <a:extLst>
              <a:ext uri="{FF2B5EF4-FFF2-40B4-BE49-F238E27FC236}">
                <a16:creationId xmlns:a16="http://schemas.microsoft.com/office/drawing/2014/main" id="{C5B5E965-A791-4832-A492-08AC80971946}"/>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9949042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87A486-F05D-4BD8-B671-FEC1B411F7C0}"/>
              </a:ext>
            </a:extLst>
          </p:cNvPr>
          <p:cNvPicPr>
            <a:picLocks noChangeAspect="1"/>
          </p:cNvPicPr>
          <p:nvPr/>
        </p:nvPicPr>
        <p:blipFill rotWithShape="1">
          <a:blip r:embed="rId2"/>
          <a:srcRect l="4453" t="2584" r="4729" b="14006"/>
          <a:stretch/>
        </p:blipFill>
        <p:spPr>
          <a:xfrm>
            <a:off x="1363979" y="169396"/>
            <a:ext cx="9505151" cy="5819924"/>
          </a:xfrm>
          <a:prstGeom prst="rect">
            <a:avLst/>
          </a:prstGeom>
        </p:spPr>
      </p:pic>
      <p:sp>
        <p:nvSpPr>
          <p:cNvPr id="13" name="文本框 12">
            <a:extLst>
              <a:ext uri="{FF2B5EF4-FFF2-40B4-BE49-F238E27FC236}">
                <a16:creationId xmlns:a16="http://schemas.microsoft.com/office/drawing/2014/main" id="{4C74265E-8B6A-4532-948C-2F4AFA66F4DD}"/>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150011BB-30E6-489F-BA48-C4CC90A91066}"/>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63C746CD-9F09-4FAD-9511-AA9555E28014}"/>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B6B0BFED-407F-4D21-A298-401BBF6D34F4}"/>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9D7FFD9F-81D6-4B0F-93C2-6B37CC69FB7E}"/>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7E0C34EB-42DE-4695-B1DB-D64484C37CB2}"/>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1" name="文本框 6">
            <a:extLst>
              <a:ext uri="{FF2B5EF4-FFF2-40B4-BE49-F238E27FC236}">
                <a16:creationId xmlns:a16="http://schemas.microsoft.com/office/drawing/2014/main" id="{4F7BCCF7-FF0C-4C60-8468-30D1F5E80D9A}"/>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E551BB0E-AFF7-4315-8D59-EBCF479BD04F}"/>
              </a:ext>
            </a:extLst>
          </p:cNvPr>
          <p:cNvSpPr txBox="1"/>
          <p:nvPr/>
        </p:nvSpPr>
        <p:spPr>
          <a:xfrm>
            <a:off x="8469643" y="5136365"/>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9634A6A5-331A-4D10-B3F2-4011D37BF360}"/>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E40AF07F-E9BD-4D51-887C-CB359ACDB961}"/>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6718802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3F57B79-7944-4316-BB51-47EACE973DFC}"/>
              </a:ext>
            </a:extLst>
          </p:cNvPr>
          <p:cNvPicPr>
            <a:picLocks noChangeAspect="1"/>
          </p:cNvPicPr>
          <p:nvPr/>
        </p:nvPicPr>
        <p:blipFill rotWithShape="1">
          <a:blip r:embed="rId2"/>
          <a:srcRect l="5201" t="2401" r="5201" b="13601"/>
          <a:stretch/>
        </p:blipFill>
        <p:spPr>
          <a:xfrm>
            <a:off x="1432287" y="142908"/>
            <a:ext cx="9415217" cy="5884512"/>
          </a:xfrm>
          <a:prstGeom prst="rect">
            <a:avLst/>
          </a:prstGeom>
        </p:spPr>
      </p:pic>
      <p:sp>
        <p:nvSpPr>
          <p:cNvPr id="13" name="文本框 12">
            <a:extLst>
              <a:ext uri="{FF2B5EF4-FFF2-40B4-BE49-F238E27FC236}">
                <a16:creationId xmlns:a16="http://schemas.microsoft.com/office/drawing/2014/main" id="{80C8DD3B-E5FE-4FF1-B6DF-7AE3E964484F}"/>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E906E9B3-FE48-4055-8297-3A92885A394F}"/>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986C9CF7-60DB-4D27-858A-A6A029A17BB9}"/>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B5171DEB-C03C-435E-90D3-224A705ABACF}"/>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951F1DFF-A884-4879-A74F-E2443C2CF922}"/>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44282B02-2626-4132-ABA6-A100543F8BBF}"/>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1" name="文本框 6">
            <a:extLst>
              <a:ext uri="{FF2B5EF4-FFF2-40B4-BE49-F238E27FC236}">
                <a16:creationId xmlns:a16="http://schemas.microsoft.com/office/drawing/2014/main" id="{FA091229-DF53-4233-B8FA-D71A757BC425}"/>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F735CC9F-84EB-4C59-B549-30A379B7F12B}"/>
              </a:ext>
            </a:extLst>
          </p:cNvPr>
          <p:cNvSpPr txBox="1"/>
          <p:nvPr/>
        </p:nvSpPr>
        <p:spPr>
          <a:xfrm>
            <a:off x="8472740" y="5133901"/>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9C33C8AA-28CD-46F3-96BE-B9D02ACB9512}"/>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2A78DF5B-1882-4A81-9343-B4FA979277C8}"/>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2640194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434E72CF-26E6-4936-A4F9-E06527C14389}"/>
              </a:ext>
            </a:extLst>
          </p:cNvPr>
          <p:cNvPicPr>
            <a:picLocks noChangeAspect="1"/>
          </p:cNvPicPr>
          <p:nvPr/>
        </p:nvPicPr>
        <p:blipFill rotWithShape="1">
          <a:blip r:embed="rId2"/>
          <a:srcRect l="6134" t="2401" r="6134" b="13601"/>
          <a:stretch/>
        </p:blipFill>
        <p:spPr>
          <a:xfrm>
            <a:off x="1530209" y="142626"/>
            <a:ext cx="9183696" cy="5861934"/>
          </a:xfrm>
          <a:prstGeom prst="rect">
            <a:avLst/>
          </a:prstGeom>
        </p:spPr>
      </p:pic>
      <p:sp>
        <p:nvSpPr>
          <p:cNvPr id="13" name="文本框 12">
            <a:extLst>
              <a:ext uri="{FF2B5EF4-FFF2-40B4-BE49-F238E27FC236}">
                <a16:creationId xmlns:a16="http://schemas.microsoft.com/office/drawing/2014/main" id="{98C31C1D-743B-45C2-8590-391CC289FD8F}"/>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8F296D0A-EA4B-498C-8C31-466299062679}"/>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6E986B8E-7345-4088-8984-046833113E13}"/>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D92BDA9B-AB03-40C5-8CD7-C1300B01D672}"/>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327C0F4F-E2EA-48B0-AACE-AC8292383696}"/>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0B607651-F818-459D-B7AC-2E5B1D5EBEBE}"/>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1" name="文本框 6">
            <a:extLst>
              <a:ext uri="{FF2B5EF4-FFF2-40B4-BE49-F238E27FC236}">
                <a16:creationId xmlns:a16="http://schemas.microsoft.com/office/drawing/2014/main" id="{FA9466D2-D3C6-4619-924E-C95F0AB76C74}"/>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8D9DEA1F-2F93-440D-A073-5C33C62ABBB3}"/>
              </a:ext>
            </a:extLst>
          </p:cNvPr>
          <p:cNvSpPr txBox="1"/>
          <p:nvPr/>
        </p:nvSpPr>
        <p:spPr>
          <a:xfrm>
            <a:off x="8444761" y="5142302"/>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5F8A6A1C-65CF-4DFE-AA35-66B46ABB2FFA}"/>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350F69DF-CF30-4681-B05D-086E12ABA3D3}"/>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978861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39834DB-82C6-44F2-9957-4CF8A3619C63}"/>
              </a:ext>
            </a:extLst>
          </p:cNvPr>
          <p:cNvPicPr>
            <a:picLocks noChangeAspect="1"/>
          </p:cNvPicPr>
          <p:nvPr/>
        </p:nvPicPr>
        <p:blipFill rotWithShape="1">
          <a:blip r:embed="rId2"/>
          <a:srcRect l="5201" t="2401" r="6134" b="13601"/>
          <a:stretch/>
        </p:blipFill>
        <p:spPr>
          <a:xfrm>
            <a:off x="1436112" y="135006"/>
            <a:ext cx="9305526" cy="5877174"/>
          </a:xfrm>
          <a:prstGeom prst="rect">
            <a:avLst/>
          </a:prstGeom>
        </p:spPr>
      </p:pic>
      <p:sp>
        <p:nvSpPr>
          <p:cNvPr id="13" name="文本框 12">
            <a:extLst>
              <a:ext uri="{FF2B5EF4-FFF2-40B4-BE49-F238E27FC236}">
                <a16:creationId xmlns:a16="http://schemas.microsoft.com/office/drawing/2014/main" id="{19490120-F103-41C7-BEAB-9AF268E67060}"/>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B4AB31F9-51DE-46F7-BDEE-E9C803A448F4}"/>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8E9B05AB-E624-4E16-89F2-FB2850C39070}"/>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0E4D4073-DDC1-4D8D-826E-7DA5C47B53CD}"/>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1BD2002A-927C-45B2-BA5C-6378FDEF6D1F}"/>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82153155-EDA1-465C-811E-A47849E3815C}"/>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1" name="文本框 6">
            <a:extLst>
              <a:ext uri="{FF2B5EF4-FFF2-40B4-BE49-F238E27FC236}">
                <a16:creationId xmlns:a16="http://schemas.microsoft.com/office/drawing/2014/main" id="{5CD2C203-D915-4434-A898-135657ED986F}"/>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B86CFFF4-4E8A-4AE6-9B30-6B14EF5AAAF4}"/>
              </a:ext>
            </a:extLst>
          </p:cNvPr>
          <p:cNvSpPr txBox="1"/>
          <p:nvPr/>
        </p:nvSpPr>
        <p:spPr>
          <a:xfrm>
            <a:off x="8491401" y="5118661"/>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81799A0B-0AEF-4BF8-BB06-DF53B50A00FB}"/>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62F9714E-E43A-4DCE-9F36-EE2D66E8EE6C}"/>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6890176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C6D6C154-7F2D-498E-A626-243D67B35274}"/>
              </a:ext>
            </a:extLst>
          </p:cNvPr>
          <p:cNvPicPr>
            <a:picLocks noChangeAspect="1"/>
          </p:cNvPicPr>
          <p:nvPr/>
        </p:nvPicPr>
        <p:blipFill rotWithShape="1">
          <a:blip r:embed="rId2"/>
          <a:srcRect l="6134" t="2401" r="5201" b="13601"/>
          <a:stretch/>
        </p:blipFill>
        <p:spPr>
          <a:xfrm>
            <a:off x="1530982" y="142626"/>
            <a:ext cx="9281395" cy="5861934"/>
          </a:xfrm>
          <a:prstGeom prst="rect">
            <a:avLst/>
          </a:prstGeom>
        </p:spPr>
      </p:pic>
      <p:sp>
        <p:nvSpPr>
          <p:cNvPr id="13" name="文本框 12">
            <a:extLst>
              <a:ext uri="{FF2B5EF4-FFF2-40B4-BE49-F238E27FC236}">
                <a16:creationId xmlns:a16="http://schemas.microsoft.com/office/drawing/2014/main" id="{6C50B934-CB62-4DAE-ADC5-773A4669F964}"/>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3252D215-0C99-4065-93EA-D78C27657A8E}"/>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815FD69E-0D2E-4DA6-9143-998B651F9F3C}"/>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10B525BA-E8CC-4F8F-A777-A000B6B1FA7B}"/>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28CD67D7-1D28-4FBD-8CFF-9664BF1E14D0}"/>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5E87F510-6C1B-4AF3-A457-C67E667C0555}"/>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7944AA3B-FDA1-4102-9E7F-0F3CC4350CB0}"/>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3AF65208-A49D-4823-8996-679AE6377BAC}"/>
              </a:ext>
            </a:extLst>
          </p:cNvPr>
          <p:cNvSpPr txBox="1"/>
          <p:nvPr/>
        </p:nvSpPr>
        <p:spPr>
          <a:xfrm>
            <a:off x="8381384" y="5103510"/>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AB639689-125F-487C-A660-A29749D2ECC4}"/>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50D244FF-EDB0-481D-BAB7-4C92DD510866}"/>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6289818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D9285C9F-8B68-4684-9782-989BA009FD6C}"/>
              </a:ext>
            </a:extLst>
          </p:cNvPr>
          <p:cNvPicPr>
            <a:picLocks noChangeAspect="1"/>
          </p:cNvPicPr>
          <p:nvPr/>
        </p:nvPicPr>
        <p:blipFill rotWithShape="1">
          <a:blip r:embed="rId2"/>
          <a:srcRect l="6134" t="2401" r="6134" b="13601"/>
          <a:stretch/>
        </p:blipFill>
        <p:spPr>
          <a:xfrm>
            <a:off x="1530982" y="142626"/>
            <a:ext cx="9171758" cy="5854314"/>
          </a:xfrm>
          <a:prstGeom prst="rect">
            <a:avLst/>
          </a:prstGeom>
        </p:spPr>
      </p:pic>
      <p:sp>
        <p:nvSpPr>
          <p:cNvPr id="13" name="文本框 12">
            <a:extLst>
              <a:ext uri="{FF2B5EF4-FFF2-40B4-BE49-F238E27FC236}">
                <a16:creationId xmlns:a16="http://schemas.microsoft.com/office/drawing/2014/main" id="{988B2A26-17C4-4612-8337-929EAF740F5F}"/>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FC453E53-CFB2-4CBD-91A4-1EF1664B8214}"/>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39DA31A6-294C-4849-9B58-93625FB1A3F1}"/>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6B86DC9E-86D7-40F1-8859-E83A952CDB56}"/>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2819CD1B-D184-42C1-BDB3-FC176689D62C}"/>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F8C940C7-DC32-4D62-B570-E869A659A656}"/>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F66D9B62-9F09-4148-93C2-05B657013DC2}"/>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F4B969BA-B4FA-42AE-8059-DD2620CB1D54}"/>
              </a:ext>
            </a:extLst>
          </p:cNvPr>
          <p:cNvSpPr txBox="1"/>
          <p:nvPr/>
        </p:nvSpPr>
        <p:spPr>
          <a:xfrm>
            <a:off x="8445936" y="5134682"/>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8679B553-67C5-4239-A29E-011D73D40413}"/>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792D72D3-6595-4C22-A273-C48D43CAD090}"/>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381232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5483C84-1994-4228-84CE-5B9648A68DF8}"/>
              </a:ext>
            </a:extLst>
          </p:cNvPr>
          <p:cNvPicPr>
            <a:picLocks noChangeAspect="1"/>
          </p:cNvPicPr>
          <p:nvPr/>
        </p:nvPicPr>
        <p:blipFill rotWithShape="1">
          <a:blip r:embed="rId2"/>
          <a:srcRect l="7068" t="2401" r="6134" b="15000"/>
          <a:stretch/>
        </p:blipFill>
        <p:spPr>
          <a:xfrm>
            <a:off x="1619632" y="114001"/>
            <a:ext cx="9132754" cy="5793898"/>
          </a:xfrm>
          <a:prstGeom prst="rect">
            <a:avLst/>
          </a:prstGeom>
        </p:spPr>
      </p:pic>
      <p:sp>
        <p:nvSpPr>
          <p:cNvPr id="13" name="文本框 12">
            <a:extLst>
              <a:ext uri="{FF2B5EF4-FFF2-40B4-BE49-F238E27FC236}">
                <a16:creationId xmlns:a16="http://schemas.microsoft.com/office/drawing/2014/main" id="{2511C760-E411-4F11-848B-88A1AF158CDF}"/>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026847F5-F5C0-4BE5-AC12-BF4AD7B4E1DF}"/>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EEFBF34F-E7EB-479B-BD48-F2D585A84C00}"/>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1279DC04-1AC3-4CDC-8AB3-991F73653212}"/>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134429FD-EC7D-4F05-80F8-10B339E4A481}"/>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E9786E5E-9AC0-43D7-A56E-B9F43773DCF9}"/>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35ADFF7C-83C9-47DE-9D63-4108B7DD22C9}"/>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CFC93DCF-FB99-4C85-AA4A-7B7F7F63CA28}"/>
              </a:ext>
            </a:extLst>
          </p:cNvPr>
          <p:cNvSpPr txBox="1"/>
          <p:nvPr/>
        </p:nvSpPr>
        <p:spPr>
          <a:xfrm>
            <a:off x="8609589" y="5100593"/>
            <a:ext cx="1168893" cy="738664"/>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FDA05D53-000B-4641-B72B-C147CC4CB47E}"/>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F30D0D14-8220-43A4-9E40-29774BCF82E2}"/>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1362565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CEE29C0A-AFC9-47ED-BF73-071875F03C96}"/>
              </a:ext>
            </a:extLst>
          </p:cNvPr>
          <p:cNvPicPr>
            <a:picLocks noChangeAspect="1"/>
          </p:cNvPicPr>
          <p:nvPr/>
        </p:nvPicPr>
        <p:blipFill rotWithShape="1">
          <a:blip r:embed="rId2"/>
          <a:srcRect l="5201" t="2401" r="6134" b="13601"/>
          <a:stretch/>
        </p:blipFill>
        <p:spPr>
          <a:xfrm>
            <a:off x="1428995" y="142908"/>
            <a:ext cx="9280948" cy="5861652"/>
          </a:xfrm>
          <a:prstGeom prst="rect">
            <a:avLst/>
          </a:prstGeom>
        </p:spPr>
      </p:pic>
      <p:sp>
        <p:nvSpPr>
          <p:cNvPr id="13" name="文本框 12">
            <a:extLst>
              <a:ext uri="{FF2B5EF4-FFF2-40B4-BE49-F238E27FC236}">
                <a16:creationId xmlns:a16="http://schemas.microsoft.com/office/drawing/2014/main" id="{25716C88-D36F-464C-A261-DC9A65CD47EE}"/>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6B090293-7F4F-4334-BFCC-FFCCFAA88E98}"/>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666FA6F1-F955-459E-A1A9-C64ED0CEC8F0}"/>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B8B1A66F-5FBE-4F9C-9D69-ED224DB082D1}"/>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B41A9536-876E-45B6-B69E-4D1E466E0292}"/>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3471A2DA-A584-4789-93E2-E87362D981D7}"/>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F32CA06B-3CB2-4829-B2DC-6A43D8DC1DDC}"/>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9E66360E-32AE-4DB3-8770-1221F3C1986F}"/>
              </a:ext>
            </a:extLst>
          </p:cNvPr>
          <p:cNvSpPr txBox="1"/>
          <p:nvPr/>
        </p:nvSpPr>
        <p:spPr>
          <a:xfrm>
            <a:off x="8525626" y="5194923"/>
            <a:ext cx="1252856"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DC4683B1-16AA-4513-92AA-07F084A5AC3F}"/>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E2BDF054-871C-4B05-8FB6-E66E2ED0542B}"/>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9850286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02D90343-7F27-47EA-B3CD-D8F56DD3FCA1}"/>
              </a:ext>
            </a:extLst>
          </p:cNvPr>
          <p:cNvPicPr>
            <a:picLocks noChangeAspect="1"/>
          </p:cNvPicPr>
          <p:nvPr/>
        </p:nvPicPr>
        <p:blipFill rotWithShape="1">
          <a:blip r:embed="rId2"/>
          <a:srcRect l="6134" t="2401" r="6134" b="15000"/>
          <a:stretch/>
        </p:blipFill>
        <p:spPr>
          <a:xfrm>
            <a:off x="1527850" y="142908"/>
            <a:ext cx="9184901" cy="5764991"/>
          </a:xfrm>
          <a:prstGeom prst="rect">
            <a:avLst/>
          </a:prstGeom>
        </p:spPr>
      </p:pic>
      <p:sp>
        <p:nvSpPr>
          <p:cNvPr id="13" name="文本框 12">
            <a:extLst>
              <a:ext uri="{FF2B5EF4-FFF2-40B4-BE49-F238E27FC236}">
                <a16:creationId xmlns:a16="http://schemas.microsoft.com/office/drawing/2014/main" id="{8466CA3B-B050-4B92-B44C-4F0675999C57}"/>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B0A2FA21-FBD4-42F0-8947-AA474A928425}"/>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C3C5977D-B013-4FC7-A879-CA21037B3208}"/>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B751250A-2CA7-455F-AE01-A69CA5B3C1F1}"/>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430FF10F-FFD4-469D-80F8-D72AFC85E623}"/>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0FB87591-804A-4DCB-9A7F-06C3957CBE39}"/>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E0AAEFBA-D6C3-41DD-A06A-13A853359DCA}"/>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79561907-C17D-4169-A3E4-D13C14035D05}"/>
              </a:ext>
            </a:extLst>
          </p:cNvPr>
          <p:cNvSpPr txBox="1"/>
          <p:nvPr/>
        </p:nvSpPr>
        <p:spPr>
          <a:xfrm>
            <a:off x="8439716" y="5194400"/>
            <a:ext cx="1331759"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CFD8487E-E911-4863-9821-DBC17C640019}"/>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BDA793F8-64F4-492B-9B0C-1FC5EB664B94}"/>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900697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1B64E099-DC43-4A03-A5AD-DFBD7FCCD78C}"/>
              </a:ext>
            </a:extLst>
          </p:cNvPr>
          <p:cNvSpPr>
            <a:spLocks noGrp="1" noChangeArrowheads="1"/>
          </p:cNvSpPr>
          <p:nvPr>
            <p:ph type="title" idx="4294967295"/>
          </p:nvPr>
        </p:nvSpPr>
        <p:spPr>
          <a:xfrm>
            <a:off x="947605" y="1087408"/>
            <a:ext cx="4968875" cy="103095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20000"/>
              </a:spcBef>
              <a:buClr>
                <a:schemeClr val="tx2"/>
              </a:buClr>
              <a:buFont typeface="Wingdings" panose="05000000000000000000" pitchFamily="2" charset="2"/>
              <a:buChar char="v"/>
            </a:pPr>
            <a:r>
              <a:rPr lang="zh-CN" altLang="en-US" sz="3600" dirty="0">
                <a:cs typeface="Times New Roman" panose="02020603050405020304" pitchFamily="18" charset="0"/>
              </a:rPr>
              <a:t>聚合反应的特点</a:t>
            </a:r>
            <a:r>
              <a:rPr lang="en-US" altLang="zh-CN" sz="3600" dirty="0">
                <a:cs typeface="Times New Roman" panose="02020603050405020304" pitchFamily="18" charset="0"/>
              </a:rPr>
              <a:t>:</a:t>
            </a:r>
          </a:p>
        </p:txBody>
      </p:sp>
      <p:sp>
        <p:nvSpPr>
          <p:cNvPr id="145411" name="Rectangle 3">
            <a:extLst>
              <a:ext uri="{FF2B5EF4-FFF2-40B4-BE49-F238E27FC236}">
                <a16:creationId xmlns:a16="http://schemas.microsoft.com/office/drawing/2014/main" id="{52B08801-5590-42CD-B582-6ED92396AB9F}"/>
              </a:ext>
            </a:extLst>
          </p:cNvPr>
          <p:cNvSpPr>
            <a:spLocks noGrp="1" noChangeArrowheads="1"/>
          </p:cNvSpPr>
          <p:nvPr>
            <p:ph type="body" idx="4294967295"/>
          </p:nvPr>
        </p:nvSpPr>
        <p:spPr>
          <a:xfrm>
            <a:off x="1633776" y="2307352"/>
            <a:ext cx="7740352" cy="2006600"/>
          </a:xfrm>
        </p:spPr>
        <p:txBody>
          <a:bodyPr/>
          <a:lstStyle/>
          <a:p>
            <a:pPr algn="just">
              <a:lnSpc>
                <a:spcPct val="120000"/>
              </a:lnSpc>
              <a:buClrTx/>
              <a:buFont typeface="Arial" panose="020B0604020202020204" pitchFamily="34" charset="0"/>
              <a:buChar char="•"/>
              <a:defRPr/>
            </a:pPr>
            <a:r>
              <a:rPr lang="en-US" altLang="zh-CN" sz="3600" dirty="0"/>
              <a:t> DNA </a:t>
            </a:r>
            <a:r>
              <a:rPr sz="3600" dirty="0"/>
              <a:t>新链生成需</a:t>
            </a:r>
            <a:r>
              <a:rPr sz="3600" dirty="0">
                <a:solidFill>
                  <a:srgbClr val="FF0000"/>
                </a:solidFill>
              </a:rPr>
              <a:t>引物</a:t>
            </a:r>
            <a:r>
              <a:rPr sz="3600" dirty="0"/>
              <a:t>和</a:t>
            </a:r>
            <a:r>
              <a:rPr sz="3600" dirty="0">
                <a:solidFill>
                  <a:srgbClr val="FF0000"/>
                </a:solidFill>
              </a:rPr>
              <a:t>模板</a:t>
            </a:r>
            <a:r>
              <a:rPr sz="3600" dirty="0"/>
              <a:t> </a:t>
            </a:r>
          </a:p>
          <a:p>
            <a:pPr algn="just">
              <a:lnSpc>
                <a:spcPct val="120000"/>
              </a:lnSpc>
              <a:buClrTx/>
              <a:buFont typeface="Arial" panose="020B0604020202020204" pitchFamily="34" charset="0"/>
              <a:buChar char="•"/>
              <a:defRPr/>
            </a:pPr>
            <a:r>
              <a:rPr lang="zh-CN" altLang="en-US" sz="3600" dirty="0"/>
              <a:t> </a:t>
            </a:r>
            <a:r>
              <a:rPr sz="3600" dirty="0"/>
              <a:t>新链的延长只可沿</a:t>
            </a:r>
            <a:r>
              <a:rPr lang="en-US" altLang="zh-CN" sz="3600" dirty="0">
                <a:solidFill>
                  <a:srgbClr val="FF0000"/>
                </a:solidFill>
              </a:rPr>
              <a:t>5</a:t>
            </a:r>
            <a:r>
              <a:rPr lang="en-US" altLang="zh-CN" sz="3600" dirty="0">
                <a:solidFill>
                  <a:srgbClr val="FF0000"/>
                </a:solidFill>
                <a:sym typeface="Symbol" pitchFamily="18" charset="2"/>
              </a:rPr>
              <a:t> → </a:t>
            </a:r>
            <a:r>
              <a:rPr lang="en-US" altLang="zh-CN" sz="3600" dirty="0">
                <a:solidFill>
                  <a:srgbClr val="FF0000"/>
                </a:solidFill>
              </a:rPr>
              <a:t>3</a:t>
            </a:r>
            <a:r>
              <a:rPr lang="en-US" altLang="zh-CN" sz="3600" dirty="0">
                <a:solidFill>
                  <a:srgbClr val="FF0000"/>
                </a:solidFill>
                <a:sym typeface="Symbol" pitchFamily="18" charset="2"/>
              </a:rPr>
              <a:t></a:t>
            </a:r>
            <a:r>
              <a:rPr sz="3600" dirty="0"/>
              <a:t>方向进</a:t>
            </a:r>
            <a:r>
              <a:rPr lang="zh-CN" altLang="en-US" sz="3600" dirty="0"/>
              <a:t>行</a:t>
            </a:r>
            <a:endParaRPr sz="3600" dirty="0"/>
          </a:p>
        </p:txBody>
      </p:sp>
    </p:spTree>
    <p:extLst>
      <p:ext uri="{BB962C8B-B14F-4D97-AF65-F5344CB8AC3E}">
        <p14:creationId xmlns:p14="http://schemas.microsoft.com/office/powerpoint/2010/main" val="623108238"/>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11C1D13-87E8-41E8-8633-ABD69DF52B75}"/>
              </a:ext>
            </a:extLst>
          </p:cNvPr>
          <p:cNvPicPr>
            <a:picLocks noChangeAspect="1"/>
          </p:cNvPicPr>
          <p:nvPr/>
        </p:nvPicPr>
        <p:blipFill rotWithShape="1">
          <a:blip r:embed="rId2"/>
          <a:srcRect l="6134" t="2401" r="6134" b="15000"/>
          <a:stretch/>
        </p:blipFill>
        <p:spPr>
          <a:xfrm>
            <a:off x="1532060" y="142907"/>
            <a:ext cx="9184901" cy="5764991"/>
          </a:xfrm>
          <a:prstGeom prst="rect">
            <a:avLst/>
          </a:prstGeom>
        </p:spPr>
      </p:pic>
      <p:sp>
        <p:nvSpPr>
          <p:cNvPr id="13" name="文本框 12">
            <a:extLst>
              <a:ext uri="{FF2B5EF4-FFF2-40B4-BE49-F238E27FC236}">
                <a16:creationId xmlns:a16="http://schemas.microsoft.com/office/drawing/2014/main" id="{813B5A12-C18D-49E1-8D00-7F25DAEE7B3D}"/>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2619E530-82F9-474B-8E55-D59F12D48BA0}"/>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CD520DD8-1505-4EF6-9C65-86580C3C4EE5}"/>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F7B9793F-8CC0-40F3-8198-CC40BF858EFE}"/>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F96F247B-80C6-4D4A-A2FE-8B4973B71A84}"/>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D11E5BA3-0982-4FD1-96F6-8AF723A0A2A7}"/>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0E307699-C1B0-481E-8BF0-8D5D5CD8F9B9}"/>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0194CD9E-64EA-42FB-B73B-06F097584528}"/>
              </a:ext>
            </a:extLst>
          </p:cNvPr>
          <p:cNvSpPr txBox="1"/>
          <p:nvPr/>
        </p:nvSpPr>
        <p:spPr>
          <a:xfrm>
            <a:off x="8366448" y="5122951"/>
            <a:ext cx="1202455"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DA3862C1-7FBC-4A3E-A871-B65A36CB3477}"/>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E255315A-E125-49E8-BF9F-07E427970CDF}"/>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1715483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661991F1-E60D-4805-B31F-C9B9F610840F}"/>
              </a:ext>
            </a:extLst>
          </p:cNvPr>
          <p:cNvPicPr>
            <a:picLocks noChangeAspect="1"/>
          </p:cNvPicPr>
          <p:nvPr/>
        </p:nvPicPr>
        <p:blipFill rotWithShape="1">
          <a:blip r:embed="rId2"/>
          <a:srcRect l="5201" t="2401" r="6133" b="15001"/>
          <a:stretch/>
        </p:blipFill>
        <p:spPr>
          <a:xfrm>
            <a:off x="1405591" y="142177"/>
            <a:ext cx="9292889" cy="5771374"/>
          </a:xfrm>
          <a:prstGeom prst="rect">
            <a:avLst/>
          </a:prstGeom>
        </p:spPr>
      </p:pic>
      <p:sp>
        <p:nvSpPr>
          <p:cNvPr id="13" name="文本框 12">
            <a:extLst>
              <a:ext uri="{FF2B5EF4-FFF2-40B4-BE49-F238E27FC236}">
                <a16:creationId xmlns:a16="http://schemas.microsoft.com/office/drawing/2014/main" id="{BE21AA08-2891-409B-85C5-42175448F101}"/>
              </a:ext>
            </a:extLst>
          </p:cNvPr>
          <p:cNvSpPr txBox="1"/>
          <p:nvPr/>
        </p:nvSpPr>
        <p:spPr>
          <a:xfrm>
            <a:off x="1830057" y="5909597"/>
            <a:ext cx="1000264"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解旋酶</a:t>
            </a:r>
          </a:p>
        </p:txBody>
      </p:sp>
      <p:sp>
        <p:nvSpPr>
          <p:cNvPr id="14" name="文本框 13">
            <a:extLst>
              <a:ext uri="{FF2B5EF4-FFF2-40B4-BE49-F238E27FC236}">
                <a16:creationId xmlns:a16="http://schemas.microsoft.com/office/drawing/2014/main" id="{D3933C6A-A51F-4602-994D-EB5BD038CB31}"/>
              </a:ext>
            </a:extLst>
          </p:cNvPr>
          <p:cNvSpPr txBox="1"/>
          <p:nvPr/>
        </p:nvSpPr>
        <p:spPr>
          <a:xfrm>
            <a:off x="3010392" y="5862947"/>
            <a:ext cx="956446" cy="646331"/>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单链结合蛋白</a:t>
            </a:r>
          </a:p>
        </p:txBody>
      </p:sp>
      <p:sp>
        <p:nvSpPr>
          <p:cNvPr id="15" name="文本框 14">
            <a:extLst>
              <a:ext uri="{FF2B5EF4-FFF2-40B4-BE49-F238E27FC236}">
                <a16:creationId xmlns:a16="http://schemas.microsoft.com/office/drawing/2014/main" id="{DC15105E-9704-4DCD-A446-11770FD0C23A}"/>
              </a:ext>
            </a:extLst>
          </p:cNvPr>
          <p:cNvSpPr txBox="1"/>
          <p:nvPr/>
        </p:nvSpPr>
        <p:spPr>
          <a:xfrm>
            <a:off x="4045906" y="5883466"/>
            <a:ext cx="1346138"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拓扑异构酶</a:t>
            </a:r>
          </a:p>
        </p:txBody>
      </p:sp>
      <p:sp>
        <p:nvSpPr>
          <p:cNvPr id="16" name="文本框 15">
            <a:extLst>
              <a:ext uri="{FF2B5EF4-FFF2-40B4-BE49-F238E27FC236}">
                <a16:creationId xmlns:a16="http://schemas.microsoft.com/office/drawing/2014/main" id="{B26EDD96-296E-458D-88D6-C5A7C7A09021}"/>
              </a:ext>
            </a:extLst>
          </p:cNvPr>
          <p:cNvSpPr txBox="1"/>
          <p:nvPr/>
        </p:nvSpPr>
        <p:spPr>
          <a:xfrm>
            <a:off x="5326162" y="5908630"/>
            <a:ext cx="1014075"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引物酶</a:t>
            </a:r>
          </a:p>
        </p:txBody>
      </p:sp>
      <p:sp>
        <p:nvSpPr>
          <p:cNvPr id="18" name="文本框 17">
            <a:extLst>
              <a:ext uri="{FF2B5EF4-FFF2-40B4-BE49-F238E27FC236}">
                <a16:creationId xmlns:a16="http://schemas.microsoft.com/office/drawing/2014/main" id="{D24B6F3E-FF97-47EB-B1FA-3CC95A3BE807}"/>
              </a:ext>
            </a:extLst>
          </p:cNvPr>
          <p:cNvSpPr txBox="1"/>
          <p:nvPr/>
        </p:nvSpPr>
        <p:spPr>
          <a:xfrm>
            <a:off x="7596837" y="5908630"/>
            <a:ext cx="1012752" cy="369332"/>
          </a:xfrm>
          <a:prstGeom prst="rect">
            <a:avLst/>
          </a:prstGeom>
          <a:noFill/>
        </p:spPr>
        <p:txBody>
          <a:bodyPr wrap="square" rtlCol="0">
            <a:spAutoFit/>
          </a:bodyPr>
          <a:lstStyle/>
          <a:p>
            <a:pPr algn="ctr"/>
            <a:r>
              <a:rPr lang="zh-CN" altLang="en-US" b="1" dirty="0">
                <a:latin typeface="Times New Roman" panose="02020603050405020304" pitchFamily="18" charset="0"/>
                <a:ea typeface="黑体" panose="02010609060101010101" pitchFamily="49" charset="-122"/>
                <a:cs typeface="Times New Roman" panose="02020603050405020304" pitchFamily="18" charset="0"/>
              </a:rPr>
              <a:t>滑动夹</a:t>
            </a:r>
          </a:p>
        </p:txBody>
      </p:sp>
      <p:sp>
        <p:nvSpPr>
          <p:cNvPr id="20" name="文本框 19">
            <a:extLst>
              <a:ext uri="{FF2B5EF4-FFF2-40B4-BE49-F238E27FC236}">
                <a16:creationId xmlns:a16="http://schemas.microsoft.com/office/drawing/2014/main" id="{91E0AA41-F659-463A-904A-5EDD5C018044}"/>
              </a:ext>
            </a:extLst>
          </p:cNvPr>
          <p:cNvSpPr txBox="1"/>
          <p:nvPr/>
        </p:nvSpPr>
        <p:spPr>
          <a:xfrm>
            <a:off x="9497145" y="5909597"/>
            <a:ext cx="1182455" cy="502702"/>
          </a:xfrm>
          <a:prstGeom prst="rect">
            <a:avLst/>
          </a:prstGeom>
          <a:noFill/>
        </p:spPr>
        <p:txBody>
          <a:bodyPr wrap="square" rtlCol="0">
            <a:spAutoFit/>
          </a:bodyPr>
          <a:lstStyle/>
          <a:p>
            <a:pPr algn="ctr">
              <a:lnSpc>
                <a:spcPts val="1600"/>
              </a:lnSpc>
            </a:pP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p>
          <a:p>
            <a:pPr algn="ctr">
              <a:lnSpc>
                <a:spcPts val="1600"/>
              </a:lnSpc>
            </a:pPr>
            <a:r>
              <a:rPr lang="zh-CN" altLang="en-US" b="1" dirty="0">
                <a:latin typeface="Times New Roman" panose="02020603050405020304" pitchFamily="18" charset="0"/>
                <a:ea typeface="黑体" panose="02010609060101010101" pitchFamily="49" charset="-122"/>
                <a:cs typeface="Times New Roman" panose="02020603050405020304" pitchFamily="18" charset="0"/>
              </a:rPr>
              <a:t>连接酶</a:t>
            </a:r>
          </a:p>
        </p:txBody>
      </p:sp>
      <p:sp>
        <p:nvSpPr>
          <p:cNvPr id="12" name="文本框 6">
            <a:extLst>
              <a:ext uri="{FF2B5EF4-FFF2-40B4-BE49-F238E27FC236}">
                <a16:creationId xmlns:a16="http://schemas.microsoft.com/office/drawing/2014/main" id="{932BBC9A-2B51-4EF5-89D8-2277EE06D1DB}"/>
              </a:ext>
            </a:extLst>
          </p:cNvPr>
          <p:cNvSpPr txBox="1"/>
          <p:nvPr/>
        </p:nvSpPr>
        <p:spPr>
          <a:xfrm>
            <a:off x="6172970" y="5909361"/>
            <a:ext cx="1465100" cy="646331"/>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III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Box 21">
            <a:extLst>
              <a:ext uri="{FF2B5EF4-FFF2-40B4-BE49-F238E27FC236}">
                <a16:creationId xmlns:a16="http://schemas.microsoft.com/office/drawing/2014/main" id="{50BE61BD-79CF-487C-913E-8871305E0C03}"/>
              </a:ext>
            </a:extLst>
          </p:cNvPr>
          <p:cNvSpPr txBox="1"/>
          <p:nvPr/>
        </p:nvSpPr>
        <p:spPr>
          <a:xfrm>
            <a:off x="8431844" y="5200052"/>
            <a:ext cx="1230840" cy="523220"/>
          </a:xfrm>
          <a:prstGeom prst="rect">
            <a:avLst/>
          </a:prstGeom>
          <a:solidFill>
            <a:srgbClr val="EDEBD9"/>
          </a:solidFill>
        </p:spPr>
        <p:txBody>
          <a:bodyPr wrap="square" rtlCol="0">
            <a:spAutoFit/>
          </a:bodyPr>
          <a:lstStyle/>
          <a:p>
            <a:r>
              <a:rPr lang="en-US" altLang="zh-CN" sz="1400" dirty="0"/>
              <a:t>DNA polymerase I</a:t>
            </a:r>
            <a:endParaRPr lang="zh-CN" altLang="en-US" sz="1400" dirty="0"/>
          </a:p>
        </p:txBody>
      </p:sp>
      <p:sp>
        <p:nvSpPr>
          <p:cNvPr id="17" name="文本框 8">
            <a:extLst>
              <a:ext uri="{FF2B5EF4-FFF2-40B4-BE49-F238E27FC236}">
                <a16:creationId xmlns:a16="http://schemas.microsoft.com/office/drawing/2014/main" id="{C0C382AA-8CD7-4B7A-9CF2-3283AD7F6AEE}"/>
              </a:ext>
            </a:extLst>
          </p:cNvPr>
          <p:cNvSpPr txBox="1"/>
          <p:nvPr/>
        </p:nvSpPr>
        <p:spPr>
          <a:xfrm>
            <a:off x="8525626" y="5908630"/>
            <a:ext cx="1149907"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RNA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酶 </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H</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8">
            <a:extLst>
              <a:ext uri="{FF2B5EF4-FFF2-40B4-BE49-F238E27FC236}">
                <a16:creationId xmlns:a16="http://schemas.microsoft.com/office/drawing/2014/main" id="{1823D479-9AB9-43B9-ABB2-49749063D98C}"/>
              </a:ext>
            </a:extLst>
          </p:cNvPr>
          <p:cNvSpPr txBox="1"/>
          <p:nvPr/>
        </p:nvSpPr>
        <p:spPr>
          <a:xfrm>
            <a:off x="8393601" y="6283241"/>
            <a:ext cx="1465099" cy="369332"/>
          </a:xfrm>
          <a:prstGeom prst="rect">
            <a:avLst/>
          </a:prstGeom>
          <a:noFill/>
        </p:spPr>
        <p:txBody>
          <a:bodyPr wrap="square" rtlCol="0">
            <a:spAutoFit/>
          </a:bodyPr>
          <a:lstStyle/>
          <a:p>
            <a:pPr algn="ctr"/>
            <a:r>
              <a:rPr lang="en-US" altLang="zh-CN" b="1" dirty="0">
                <a:latin typeface="Times New Roman" panose="02020603050405020304" pitchFamily="18" charset="0"/>
                <a:ea typeface="黑体" panose="02010609060101010101" pitchFamily="49" charset="-122"/>
                <a:cs typeface="Times New Roman" panose="02020603050405020304" pitchFamily="18" charset="0"/>
              </a:rPr>
              <a:t>DNA</a:t>
            </a:r>
            <a:r>
              <a:rPr lang="zh-CN" altLang="en-US" b="1" dirty="0">
                <a:latin typeface="Times New Roman" panose="02020603050405020304" pitchFamily="18" charset="0"/>
                <a:ea typeface="黑体" panose="02010609060101010101" pitchFamily="49" charset="-122"/>
                <a:cs typeface="Times New Roman" panose="02020603050405020304" pitchFamily="18" charset="0"/>
              </a:rPr>
              <a:t>聚合酶</a:t>
            </a:r>
            <a:r>
              <a:rPr lang="en-US" altLang="zh-CN" b="1" dirty="0">
                <a:latin typeface="Times New Roman" panose="02020603050405020304" pitchFamily="18" charset="0"/>
                <a:ea typeface="黑体" panose="02010609060101010101" pitchFamily="49" charset="-122"/>
                <a:cs typeface="Times New Roman" panose="02020603050405020304" pitchFamily="18" charset="0"/>
              </a:rPr>
              <a:t>I</a:t>
            </a:r>
            <a:endParaRPr lang="zh-CN" altLang="en-US" b="1"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987474746"/>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theme/theme1.xml><?xml version="1.0" encoding="utf-8"?>
<a:theme xmlns:a="http://schemas.openxmlformats.org/drawingml/2006/main" name="1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2997</TotalTime>
  <Words>4962</Words>
  <Application>Microsoft Office PowerPoint</Application>
  <PresentationFormat>宽屏</PresentationFormat>
  <Paragraphs>687</Paragraphs>
  <Slides>91</Slides>
  <Notes>32</Notes>
  <HiddenSlides>0</HiddenSlides>
  <MMClips>0</MMClips>
  <ScaleCrop>false</ScaleCrop>
  <HeadingPairs>
    <vt:vector size="8" baseType="variant">
      <vt:variant>
        <vt:lpstr>已用的字体</vt:lpstr>
      </vt:variant>
      <vt:variant>
        <vt:i4>15</vt:i4>
      </vt:variant>
      <vt:variant>
        <vt:lpstr>主题</vt:lpstr>
      </vt:variant>
      <vt:variant>
        <vt:i4>2</vt:i4>
      </vt:variant>
      <vt:variant>
        <vt:lpstr>嵌入 OLE 服务器</vt:lpstr>
      </vt:variant>
      <vt:variant>
        <vt:i4>1</vt:i4>
      </vt:variant>
      <vt:variant>
        <vt:lpstr>幻灯片标题</vt:lpstr>
      </vt:variant>
      <vt:variant>
        <vt:i4>91</vt:i4>
      </vt:variant>
    </vt:vector>
  </HeadingPairs>
  <TitlesOfParts>
    <vt:vector size="109" baseType="lpstr">
      <vt:lpstr>Malgun Gothic</vt:lpstr>
      <vt:lpstr>等线</vt:lpstr>
      <vt:lpstr>黑体</vt:lpstr>
      <vt:lpstr>华文楷体</vt:lpstr>
      <vt:lpstr>华文新魏</vt:lpstr>
      <vt:lpstr>楷体</vt:lpstr>
      <vt:lpstr>宋体</vt:lpstr>
      <vt:lpstr>微软雅黑</vt:lpstr>
      <vt:lpstr>微软雅黑 Light</vt:lpstr>
      <vt:lpstr>Arial</vt:lpstr>
      <vt:lpstr>Symbol</vt:lpstr>
      <vt:lpstr>Times New Roman</vt:lpstr>
      <vt:lpstr>Verdana</vt:lpstr>
      <vt:lpstr>Wingdings</vt:lpstr>
      <vt:lpstr>Wingdings 3</vt:lpstr>
      <vt:lpstr>1_282TGp_food_light_ani</vt:lpstr>
      <vt:lpstr>3_282TGp_food_light_ani</vt:lpstr>
      <vt:lpstr>BMP 图象</vt:lpstr>
      <vt:lpstr>认识核酸 (二）</vt:lpstr>
      <vt:lpstr>二、DNA的合成（复制）</vt:lpstr>
      <vt:lpstr>1. DNA复制的三种可能模型</vt:lpstr>
      <vt:lpstr>1. DNA复制的三种可能模型</vt:lpstr>
      <vt:lpstr>PowerPoint 演示文稿</vt:lpstr>
      <vt:lpstr>PowerPoint 演示文稿</vt:lpstr>
      <vt:lpstr>PowerPoint 演示文稿</vt:lpstr>
      <vt:lpstr>PowerPoint 演示文稿</vt:lpstr>
      <vt:lpstr>聚合反应的特点:</vt:lpstr>
      <vt:lpstr> DNA复制从起始点向两个方向延伸形成双向复制</vt:lpstr>
      <vt:lpstr>PowerPoint 演示文稿</vt:lpstr>
      <vt:lpstr>PowerPoint 演示文稿</vt:lpstr>
      <vt:lpstr>PowerPoint 演示文稿</vt:lpstr>
      <vt:lpstr>2. DNA 聚合酶</vt:lpstr>
      <vt:lpstr>2.1 DNA 聚合酶的分类</vt:lpstr>
      <vt:lpstr>PowerPoint 演示文稿</vt:lpstr>
      <vt:lpstr>PowerPoint 演示文稿</vt:lpstr>
      <vt:lpstr>2.1.1 原核生物的DNA聚合酶</vt:lpstr>
      <vt:lpstr>2.1.1 原核生物的DNA聚合酶</vt:lpstr>
      <vt:lpstr>2.1.1 原核生物的DNA聚合酶</vt:lpstr>
      <vt:lpstr>DNA pol I 和 DNA pol III</vt:lpstr>
      <vt:lpstr>PowerPoint 演示文稿</vt:lpstr>
      <vt:lpstr>PowerPoint 演示文稿</vt:lpstr>
      <vt:lpstr>PowerPoint 演示文稿</vt:lpstr>
      <vt:lpstr>2.2 DNA 聚合酶的结构</vt:lpstr>
      <vt:lpstr>2.3 DNA 聚合酶的作用机制</vt:lpstr>
      <vt:lpstr>DNA聚合酶活性中心的分辨器氨基酸协助排除NTP底物</vt:lpstr>
      <vt:lpstr>PowerPoint 演示文稿</vt:lpstr>
      <vt:lpstr>正确碱基配对形成时，DNA聚合酶构象改变</vt:lpstr>
      <vt:lpstr>Let’s sing a song!</vt:lpstr>
      <vt:lpstr>PowerPoint 演示文稿</vt:lpstr>
      <vt:lpstr>DNA聚合酶包含用于DNA合成和校正的单独位点</vt:lpstr>
      <vt:lpstr>PowerPoint 演示文稿</vt:lpstr>
      <vt:lpstr>PowerPoint 演示文稿</vt:lpstr>
      <vt:lpstr>PowerPoint 演示文稿</vt:lpstr>
      <vt:lpstr>复制的起始</vt:lpstr>
      <vt:lpstr>DNA双螺旋在复制起点处解链</vt:lpstr>
      <vt:lpstr>复制的起始</vt:lpstr>
      <vt:lpstr>真核生物采取多复制子复制</vt:lpstr>
      <vt:lpstr>PowerPoint 演示文稿</vt:lpstr>
      <vt:lpstr>复制叉</vt:lpstr>
      <vt:lpstr>PowerPoint 演示文稿</vt:lpstr>
      <vt:lpstr>PowerPoint 演示文稿</vt:lpstr>
      <vt:lpstr>PowerPoint 演示文稿</vt:lpstr>
      <vt:lpstr>PowerPoint 演示文稿</vt:lpstr>
      <vt:lpstr>PowerPoint 演示文稿</vt:lpstr>
      <vt:lpstr>PowerPoint 演示文稿</vt:lpstr>
      <vt:lpstr>拓扑异构酶</vt:lpstr>
      <vt:lpstr>DNA拓扑异构酶减轻复制叉前积累的扭转应力</vt:lpstr>
      <vt:lpstr>DNA的合成需要引发</vt:lpstr>
      <vt:lpstr>PowerPoint 演示文稿</vt:lpstr>
      <vt:lpstr>PowerPoint 演示文稿</vt:lpstr>
      <vt:lpstr>PowerPoint 演示文稿</vt:lpstr>
      <vt:lpstr>PowerPoint 演示文稿</vt:lpstr>
      <vt:lpstr>复制叉是不对称的</vt:lpstr>
      <vt:lpstr>PowerPoint 演示文稿</vt:lpstr>
      <vt:lpstr>复制叉处的不连续复制</vt:lpstr>
      <vt:lpstr>复制泡的DNA合成</vt:lpstr>
      <vt:lpstr>Okazaki fragments (冈崎片断)</vt:lpstr>
      <vt:lpstr>PowerPoint 演示文稿</vt:lpstr>
      <vt:lpstr>PowerPoint 演示文稿</vt:lpstr>
      <vt:lpstr>滑动夹保证了DNA聚合酶在DNA上的结合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真核生物中DNA的生物合成</vt:lpstr>
      <vt:lpstr>5’端缩短问题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rdingyan2008@xjtu.edu.cn</dc:creator>
  <cp:lastModifiedBy>馨桐 肖</cp:lastModifiedBy>
  <cp:revision>339</cp:revision>
  <dcterms:created xsi:type="dcterms:W3CDTF">2019-12-15T05:53:36Z</dcterms:created>
  <dcterms:modified xsi:type="dcterms:W3CDTF">2024-06-11T13:44:55Z</dcterms:modified>
</cp:coreProperties>
</file>